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 id="2147483651" r:id="rId5"/>
    <p:sldMasterId id="2147483676" r:id="rId6"/>
    <p:sldMasterId id="2147483731" r:id="rId7"/>
    <p:sldMasterId id="2147483734" r:id="rId8"/>
    <p:sldMasterId id="2147483766" r:id="rId9"/>
    <p:sldMasterId id="2147483804" r:id="rId10"/>
  </p:sldMasterIdLst>
  <p:notesMasterIdLst>
    <p:notesMasterId r:id="rId54"/>
  </p:notesMasterIdLst>
  <p:sldIdLst>
    <p:sldId id="256" r:id="rId11"/>
    <p:sldId id="4544" r:id="rId12"/>
    <p:sldId id="4545" r:id="rId13"/>
    <p:sldId id="4546" r:id="rId14"/>
    <p:sldId id="3984" r:id="rId15"/>
    <p:sldId id="1475" r:id="rId16"/>
    <p:sldId id="1477" r:id="rId17"/>
    <p:sldId id="1478" r:id="rId18"/>
    <p:sldId id="1437" r:id="rId19"/>
    <p:sldId id="3953" r:id="rId20"/>
    <p:sldId id="3957" r:id="rId21"/>
    <p:sldId id="3958" r:id="rId22"/>
    <p:sldId id="3956" r:id="rId23"/>
    <p:sldId id="3466" r:id="rId24"/>
    <p:sldId id="3914" r:id="rId25"/>
    <p:sldId id="3500" r:id="rId26"/>
    <p:sldId id="3913" r:id="rId27"/>
    <p:sldId id="273" r:id="rId28"/>
    <p:sldId id="261" r:id="rId29"/>
    <p:sldId id="258" r:id="rId30"/>
    <p:sldId id="271" r:id="rId31"/>
    <p:sldId id="275" r:id="rId32"/>
    <p:sldId id="274" r:id="rId33"/>
    <p:sldId id="300" r:id="rId34"/>
    <p:sldId id="4551" r:id="rId35"/>
    <p:sldId id="257" r:id="rId36"/>
    <p:sldId id="4550" r:id="rId37"/>
    <p:sldId id="264" r:id="rId38"/>
    <p:sldId id="260" r:id="rId39"/>
    <p:sldId id="279" r:id="rId40"/>
    <p:sldId id="269" r:id="rId41"/>
    <p:sldId id="281" r:id="rId42"/>
    <p:sldId id="3457" r:id="rId43"/>
    <p:sldId id="283" r:id="rId44"/>
    <p:sldId id="284" r:id="rId45"/>
    <p:sldId id="276" r:id="rId46"/>
    <p:sldId id="424" r:id="rId47"/>
    <p:sldId id="4549" r:id="rId48"/>
    <p:sldId id="435" r:id="rId49"/>
    <p:sldId id="3894" r:id="rId50"/>
    <p:sldId id="4552" r:id="rId51"/>
    <p:sldId id="3999" r:id="rId52"/>
    <p:sldId id="455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5E7238-8480-BE02-37F2-130C39B55783}" name="Andrea ROSALES" initials="AR" userId="S::andrea.rosales@wfp.org::32cf381f-3425-44c1-a7d6-5fbcaa71f9df" providerId="AD"/>
  <p188:author id="{4260A065-AE19-A73B-48EC-32B023A8AE5D}" name="Hannah BAMBERGER" initials="HB" userId="S::hannah.bamberger@wfp.org::10d04f90-c745-4256-9402-7962c96c319f" providerId="AD"/>
  <p188:author id="{A1DF7AB3-2710-39F7-DAF1-0DF35C7B08A4}" name="Pamela ONYANGO" initials="PO" userId="S::pamela.onyango@wfp.org::2f5b7bb2-bf0e-400a-a840-438c189587a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ulu Tesfay Araya" initials="MTA" lastIdx="1" clrIdx="0">
    <p:extLst>
      <p:ext uri="{19B8F6BF-5375-455C-9EA6-DF929625EA0E}">
        <p15:presenceInfo xmlns:p15="http://schemas.microsoft.com/office/powerpoint/2012/main" userId="S::mulu.araya@un.org::56fc6229-d784-4c0f-9bcb-3048b6dbfa45" providerId="AD"/>
      </p:ext>
    </p:extLst>
  </p:cmAuthor>
  <p:cmAuthor id="2" name="Hannah BAMBERGER" initials="HB" lastIdx="5" clrIdx="1">
    <p:extLst>
      <p:ext uri="{19B8F6BF-5375-455C-9EA6-DF929625EA0E}">
        <p15:presenceInfo xmlns:p15="http://schemas.microsoft.com/office/powerpoint/2012/main" userId="S::hannah.bamberger@wfp.org::10d04f90-c745-4256-9402-7962c96c319f" providerId="AD"/>
      </p:ext>
    </p:extLst>
  </p:cmAuthor>
  <p:cmAuthor id="3" name="Andrea ROSALES" initials="AR" lastIdx="1" clrIdx="2">
    <p:extLst>
      <p:ext uri="{19B8F6BF-5375-455C-9EA6-DF929625EA0E}">
        <p15:presenceInfo xmlns:p15="http://schemas.microsoft.com/office/powerpoint/2012/main" userId="S::andrea.rosales@wfp.org::32cf381f-3425-44c1-a7d6-5fbcaa71f9df" providerId="AD"/>
      </p:ext>
    </p:extLst>
  </p:cmAuthor>
  <p:cmAuthor id="4" name="Vikas Goyal" initials="VG" lastIdx="1" clrIdx="3">
    <p:extLst>
      <p:ext uri="{19B8F6BF-5375-455C-9EA6-DF929625EA0E}">
        <p15:presenceInfo xmlns:p15="http://schemas.microsoft.com/office/powerpoint/2012/main" userId="S::vgoyal@unicef.org::120b14f6-b0a1-4703-afa2-5ff73a2fe7d6" providerId="AD"/>
      </p:ext>
    </p:extLst>
  </p:cmAuthor>
  <p:cmAuthor id="5" name="Abriha ASSEFA" initials="AA" lastIdx="1" clrIdx="4">
    <p:extLst>
      <p:ext uri="{19B8F6BF-5375-455C-9EA6-DF929625EA0E}">
        <p15:presenceInfo xmlns:p15="http://schemas.microsoft.com/office/powerpoint/2012/main" userId="S::abriha.assefa@wfp.org::b0aadd8e-324a-49af-a91b-b47b3cb6cf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B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B5E6F1-929D-411B-BF4A-EFFE241CE9E4}" v="9" dt="2023-02-07T09:18:04.4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35" autoAdjust="0"/>
    <p:restoredTop sz="92848" autoAdjust="0"/>
  </p:normalViewPr>
  <p:slideViewPr>
    <p:cSldViewPr snapToGrid="0">
      <p:cViewPr varScale="1">
        <p:scale>
          <a:sx n="108" d="100"/>
          <a:sy n="108" d="100"/>
        </p:scale>
        <p:origin x="126" y="3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theme" Target="theme/theme1.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notesMaster" Target="notesMasters/notesMaster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viewProps" Target="viewProps.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lu Tesfay Araya" userId="56fc6229-d784-4c0f-9bcb-3048b6dbfa45" providerId="ADAL" clId="{B4B5E6F1-929D-411B-BF4A-EFFE241CE9E4}"/>
    <pc:docChg chg="undo custSel addSld delSld modSld sldOrd delMainMaster">
      <pc:chgData name="Mulu Tesfay Araya" userId="56fc6229-d784-4c0f-9bcb-3048b6dbfa45" providerId="ADAL" clId="{B4B5E6F1-929D-411B-BF4A-EFFE241CE9E4}" dt="2023-02-07T09:25:26.824" v="2822" actId="20577"/>
      <pc:docMkLst>
        <pc:docMk/>
      </pc:docMkLst>
      <pc:sldChg chg="del">
        <pc:chgData name="Mulu Tesfay Araya" userId="56fc6229-d784-4c0f-9bcb-3048b6dbfa45" providerId="ADAL" clId="{B4B5E6F1-929D-411B-BF4A-EFFE241CE9E4}" dt="2023-02-07T07:23:49.547" v="358" actId="47"/>
        <pc:sldMkLst>
          <pc:docMk/>
          <pc:sldMk cId="1250450240" sldId="258"/>
        </pc:sldMkLst>
      </pc:sldChg>
      <pc:sldChg chg="del">
        <pc:chgData name="Mulu Tesfay Araya" userId="56fc6229-d784-4c0f-9bcb-3048b6dbfa45" providerId="ADAL" clId="{B4B5E6F1-929D-411B-BF4A-EFFE241CE9E4}" dt="2023-02-07T07:23:49.547" v="358" actId="47"/>
        <pc:sldMkLst>
          <pc:docMk/>
          <pc:sldMk cId="1528797535" sldId="259"/>
        </pc:sldMkLst>
      </pc:sldChg>
      <pc:sldChg chg="modSp mod">
        <pc:chgData name="Mulu Tesfay Araya" userId="56fc6229-d784-4c0f-9bcb-3048b6dbfa45" providerId="ADAL" clId="{B4B5E6F1-929D-411B-BF4A-EFFE241CE9E4}" dt="2023-02-07T07:36:08.957" v="712" actId="27636"/>
        <pc:sldMkLst>
          <pc:docMk/>
          <pc:sldMk cId="1605942382" sldId="260"/>
        </pc:sldMkLst>
        <pc:spChg chg="mod">
          <ac:chgData name="Mulu Tesfay Araya" userId="56fc6229-d784-4c0f-9bcb-3048b6dbfa45" providerId="ADAL" clId="{B4B5E6F1-929D-411B-BF4A-EFFE241CE9E4}" dt="2023-02-07T07:36:08.957" v="712" actId="27636"/>
          <ac:spMkLst>
            <pc:docMk/>
            <pc:sldMk cId="1605942382" sldId="260"/>
            <ac:spMk id="6" creationId="{00000000-0000-0000-0000-000000000000}"/>
          </ac:spMkLst>
        </pc:spChg>
      </pc:sldChg>
      <pc:sldChg chg="modSp mod">
        <pc:chgData name="Mulu Tesfay Araya" userId="56fc6229-d784-4c0f-9bcb-3048b6dbfa45" providerId="ADAL" clId="{B4B5E6F1-929D-411B-BF4A-EFFE241CE9E4}" dt="2023-02-07T07:38:54.050" v="743" actId="5793"/>
        <pc:sldMkLst>
          <pc:docMk/>
          <pc:sldMk cId="744100692" sldId="269"/>
        </pc:sldMkLst>
        <pc:spChg chg="mod">
          <ac:chgData name="Mulu Tesfay Araya" userId="56fc6229-d784-4c0f-9bcb-3048b6dbfa45" providerId="ADAL" clId="{B4B5E6F1-929D-411B-BF4A-EFFE241CE9E4}" dt="2023-02-07T07:38:54.050" v="743" actId="5793"/>
          <ac:spMkLst>
            <pc:docMk/>
            <pc:sldMk cId="744100692" sldId="269"/>
            <ac:spMk id="6" creationId="{00000000-0000-0000-0000-000000000000}"/>
          </ac:spMkLst>
        </pc:spChg>
      </pc:sldChg>
      <pc:sldChg chg="del">
        <pc:chgData name="Mulu Tesfay Araya" userId="56fc6229-d784-4c0f-9bcb-3048b6dbfa45" providerId="ADAL" clId="{B4B5E6F1-929D-411B-BF4A-EFFE241CE9E4}" dt="2023-02-07T07:23:49.547" v="358" actId="47"/>
        <pc:sldMkLst>
          <pc:docMk/>
          <pc:sldMk cId="3174928430" sldId="270"/>
        </pc:sldMkLst>
      </pc:sldChg>
      <pc:sldChg chg="ord">
        <pc:chgData name="Mulu Tesfay Araya" userId="56fc6229-d784-4c0f-9bcb-3048b6dbfa45" providerId="ADAL" clId="{B4B5E6F1-929D-411B-BF4A-EFFE241CE9E4}" dt="2023-02-07T07:51:17.241" v="876"/>
        <pc:sldMkLst>
          <pc:docMk/>
          <pc:sldMk cId="694404436" sldId="271"/>
        </pc:sldMkLst>
      </pc:sldChg>
      <pc:sldChg chg="del">
        <pc:chgData name="Mulu Tesfay Araya" userId="56fc6229-d784-4c0f-9bcb-3048b6dbfa45" providerId="ADAL" clId="{B4B5E6F1-929D-411B-BF4A-EFFE241CE9E4}" dt="2023-02-07T07:23:49.547" v="358" actId="47"/>
        <pc:sldMkLst>
          <pc:docMk/>
          <pc:sldMk cId="3198456277" sldId="272"/>
        </pc:sldMkLst>
      </pc:sldChg>
      <pc:sldChg chg="ord">
        <pc:chgData name="Mulu Tesfay Araya" userId="56fc6229-d784-4c0f-9bcb-3048b6dbfa45" providerId="ADAL" clId="{B4B5E6F1-929D-411B-BF4A-EFFE241CE9E4}" dt="2023-02-07T07:51:17.241" v="876"/>
        <pc:sldMkLst>
          <pc:docMk/>
          <pc:sldMk cId="3716835068" sldId="274"/>
        </pc:sldMkLst>
      </pc:sldChg>
      <pc:sldChg chg="ord">
        <pc:chgData name="Mulu Tesfay Araya" userId="56fc6229-d784-4c0f-9bcb-3048b6dbfa45" providerId="ADAL" clId="{B4B5E6F1-929D-411B-BF4A-EFFE241CE9E4}" dt="2023-02-07T07:51:17.241" v="876"/>
        <pc:sldMkLst>
          <pc:docMk/>
          <pc:sldMk cId="1510380827" sldId="275"/>
        </pc:sldMkLst>
      </pc:sldChg>
      <pc:sldChg chg="ord">
        <pc:chgData name="Mulu Tesfay Araya" userId="56fc6229-d784-4c0f-9bcb-3048b6dbfa45" providerId="ADAL" clId="{B4B5E6F1-929D-411B-BF4A-EFFE241CE9E4}" dt="2023-02-07T08:12:09.583" v="1670"/>
        <pc:sldMkLst>
          <pc:docMk/>
          <pc:sldMk cId="1932247236" sldId="276"/>
        </pc:sldMkLst>
      </pc:sldChg>
      <pc:sldChg chg="modSp mod">
        <pc:chgData name="Mulu Tesfay Araya" userId="56fc6229-d784-4c0f-9bcb-3048b6dbfa45" providerId="ADAL" clId="{B4B5E6F1-929D-411B-BF4A-EFFE241CE9E4}" dt="2023-02-07T07:38:20.490" v="739" actId="6549"/>
        <pc:sldMkLst>
          <pc:docMk/>
          <pc:sldMk cId="4006849722" sldId="279"/>
        </pc:sldMkLst>
        <pc:spChg chg="mod">
          <ac:chgData name="Mulu Tesfay Araya" userId="56fc6229-d784-4c0f-9bcb-3048b6dbfa45" providerId="ADAL" clId="{B4B5E6F1-929D-411B-BF4A-EFFE241CE9E4}" dt="2023-02-07T07:38:20.490" v="739" actId="6549"/>
          <ac:spMkLst>
            <pc:docMk/>
            <pc:sldMk cId="4006849722" sldId="279"/>
            <ac:spMk id="6" creationId="{00000000-0000-0000-0000-000000000000}"/>
          </ac:spMkLst>
        </pc:spChg>
      </pc:sldChg>
      <pc:sldChg chg="modSp mod">
        <pc:chgData name="Mulu Tesfay Araya" userId="56fc6229-d784-4c0f-9bcb-3048b6dbfa45" providerId="ADAL" clId="{B4B5E6F1-929D-411B-BF4A-EFFE241CE9E4}" dt="2023-02-07T07:40:21.885" v="747" actId="6549"/>
        <pc:sldMkLst>
          <pc:docMk/>
          <pc:sldMk cId="454020940" sldId="281"/>
        </pc:sldMkLst>
        <pc:spChg chg="mod">
          <ac:chgData name="Mulu Tesfay Araya" userId="56fc6229-d784-4c0f-9bcb-3048b6dbfa45" providerId="ADAL" clId="{B4B5E6F1-929D-411B-BF4A-EFFE241CE9E4}" dt="2023-02-07T07:40:21.885" v="747" actId="6549"/>
          <ac:spMkLst>
            <pc:docMk/>
            <pc:sldMk cId="454020940" sldId="281"/>
            <ac:spMk id="6" creationId="{00000000-0000-0000-0000-000000000000}"/>
          </ac:spMkLst>
        </pc:spChg>
      </pc:sldChg>
      <pc:sldChg chg="modSp mod">
        <pc:chgData name="Mulu Tesfay Araya" userId="56fc6229-d784-4c0f-9bcb-3048b6dbfa45" providerId="ADAL" clId="{B4B5E6F1-929D-411B-BF4A-EFFE241CE9E4}" dt="2023-02-07T07:44:27.049" v="762" actId="20577"/>
        <pc:sldMkLst>
          <pc:docMk/>
          <pc:sldMk cId="818258862" sldId="283"/>
        </pc:sldMkLst>
        <pc:spChg chg="mod">
          <ac:chgData name="Mulu Tesfay Araya" userId="56fc6229-d784-4c0f-9bcb-3048b6dbfa45" providerId="ADAL" clId="{B4B5E6F1-929D-411B-BF4A-EFFE241CE9E4}" dt="2023-02-07T07:44:27.049" v="762" actId="20577"/>
          <ac:spMkLst>
            <pc:docMk/>
            <pc:sldMk cId="818258862" sldId="283"/>
            <ac:spMk id="3" creationId="{00000000-0000-0000-0000-000000000000}"/>
          </ac:spMkLst>
        </pc:spChg>
      </pc:sldChg>
      <pc:sldChg chg="modSp mod">
        <pc:chgData name="Mulu Tesfay Araya" userId="56fc6229-d784-4c0f-9bcb-3048b6dbfa45" providerId="ADAL" clId="{B4B5E6F1-929D-411B-BF4A-EFFE241CE9E4}" dt="2023-02-07T07:46:29.866" v="870" actId="20577"/>
        <pc:sldMkLst>
          <pc:docMk/>
          <pc:sldMk cId="1722848245" sldId="284"/>
        </pc:sldMkLst>
        <pc:spChg chg="mod">
          <ac:chgData name="Mulu Tesfay Araya" userId="56fc6229-d784-4c0f-9bcb-3048b6dbfa45" providerId="ADAL" clId="{B4B5E6F1-929D-411B-BF4A-EFFE241CE9E4}" dt="2023-02-07T07:46:29.866" v="870" actId="20577"/>
          <ac:spMkLst>
            <pc:docMk/>
            <pc:sldMk cId="1722848245" sldId="284"/>
            <ac:spMk id="3" creationId="{00000000-0000-0000-0000-000000000000}"/>
          </ac:spMkLst>
        </pc:spChg>
      </pc:sldChg>
      <pc:sldChg chg="ord">
        <pc:chgData name="Mulu Tesfay Araya" userId="56fc6229-d784-4c0f-9bcb-3048b6dbfa45" providerId="ADAL" clId="{B4B5E6F1-929D-411B-BF4A-EFFE241CE9E4}" dt="2023-02-07T07:51:27.243" v="882"/>
        <pc:sldMkLst>
          <pc:docMk/>
          <pc:sldMk cId="0" sldId="300"/>
        </pc:sldMkLst>
      </pc:sldChg>
      <pc:sldChg chg="del">
        <pc:chgData name="Mulu Tesfay Araya" userId="56fc6229-d784-4c0f-9bcb-3048b6dbfa45" providerId="ADAL" clId="{B4B5E6F1-929D-411B-BF4A-EFFE241CE9E4}" dt="2023-02-07T07:33:48.677" v="648" actId="47"/>
        <pc:sldMkLst>
          <pc:docMk/>
          <pc:sldMk cId="0" sldId="312"/>
        </pc:sldMkLst>
      </pc:sldChg>
      <pc:sldChg chg="del">
        <pc:chgData name="Mulu Tesfay Araya" userId="56fc6229-d784-4c0f-9bcb-3048b6dbfa45" providerId="ADAL" clId="{B4B5E6F1-929D-411B-BF4A-EFFE241CE9E4}" dt="2023-02-07T07:54:17.421" v="884" actId="47"/>
        <pc:sldMkLst>
          <pc:docMk/>
          <pc:sldMk cId="3771659232" sldId="317"/>
        </pc:sldMkLst>
      </pc:sldChg>
      <pc:sldChg chg="del">
        <pc:chgData name="Mulu Tesfay Araya" userId="56fc6229-d784-4c0f-9bcb-3048b6dbfa45" providerId="ADAL" clId="{B4B5E6F1-929D-411B-BF4A-EFFE241CE9E4}" dt="2023-02-07T07:53:38.980" v="883" actId="47"/>
        <pc:sldMkLst>
          <pc:docMk/>
          <pc:sldMk cId="3429096475" sldId="341"/>
        </pc:sldMkLst>
      </pc:sldChg>
      <pc:sldChg chg="ord">
        <pc:chgData name="Mulu Tesfay Araya" userId="56fc6229-d784-4c0f-9bcb-3048b6dbfa45" providerId="ADAL" clId="{B4B5E6F1-929D-411B-BF4A-EFFE241CE9E4}" dt="2023-02-07T08:12:09.583" v="1670"/>
        <pc:sldMkLst>
          <pc:docMk/>
          <pc:sldMk cId="1604456778" sldId="424"/>
        </pc:sldMkLst>
      </pc:sldChg>
      <pc:sldChg chg="ord">
        <pc:chgData name="Mulu Tesfay Araya" userId="56fc6229-d784-4c0f-9bcb-3048b6dbfa45" providerId="ADAL" clId="{B4B5E6F1-929D-411B-BF4A-EFFE241CE9E4}" dt="2023-02-07T08:12:09.583" v="1670"/>
        <pc:sldMkLst>
          <pc:docMk/>
          <pc:sldMk cId="18416703" sldId="435"/>
        </pc:sldMkLst>
      </pc:sldChg>
      <pc:sldChg chg="del">
        <pc:chgData name="Mulu Tesfay Araya" userId="56fc6229-d784-4c0f-9bcb-3048b6dbfa45" providerId="ADAL" clId="{B4B5E6F1-929D-411B-BF4A-EFFE241CE9E4}" dt="2023-02-07T07:53:38.980" v="883" actId="47"/>
        <pc:sldMkLst>
          <pc:docMk/>
          <pc:sldMk cId="4233670508" sldId="701"/>
        </pc:sldMkLst>
      </pc:sldChg>
      <pc:sldChg chg="del">
        <pc:chgData name="Mulu Tesfay Araya" userId="56fc6229-d784-4c0f-9bcb-3048b6dbfa45" providerId="ADAL" clId="{B4B5E6F1-929D-411B-BF4A-EFFE241CE9E4}" dt="2023-02-07T07:53:38.980" v="883" actId="47"/>
        <pc:sldMkLst>
          <pc:docMk/>
          <pc:sldMk cId="2970620091" sldId="702"/>
        </pc:sldMkLst>
      </pc:sldChg>
      <pc:sldChg chg="del">
        <pc:chgData name="Mulu Tesfay Araya" userId="56fc6229-d784-4c0f-9bcb-3048b6dbfa45" providerId="ADAL" clId="{B4B5E6F1-929D-411B-BF4A-EFFE241CE9E4}" dt="2023-02-07T07:53:38.980" v="883" actId="47"/>
        <pc:sldMkLst>
          <pc:docMk/>
          <pc:sldMk cId="2105936050" sldId="1172"/>
        </pc:sldMkLst>
      </pc:sldChg>
      <pc:sldChg chg="ord">
        <pc:chgData name="Mulu Tesfay Araya" userId="56fc6229-d784-4c0f-9bcb-3048b6dbfa45" providerId="ADAL" clId="{B4B5E6F1-929D-411B-BF4A-EFFE241CE9E4}" dt="2023-02-07T07:49:17.979" v="872"/>
        <pc:sldMkLst>
          <pc:docMk/>
          <pc:sldMk cId="823489740" sldId="1437"/>
        </pc:sldMkLst>
      </pc:sldChg>
      <pc:sldChg chg="modSp mod">
        <pc:chgData name="Mulu Tesfay Araya" userId="56fc6229-d784-4c0f-9bcb-3048b6dbfa45" providerId="ADAL" clId="{B4B5E6F1-929D-411B-BF4A-EFFE241CE9E4}" dt="2023-02-07T08:15:46.149" v="1765" actId="6549"/>
        <pc:sldMkLst>
          <pc:docMk/>
          <pc:sldMk cId="949318937" sldId="1477"/>
        </pc:sldMkLst>
        <pc:spChg chg="mod">
          <ac:chgData name="Mulu Tesfay Araya" userId="56fc6229-d784-4c0f-9bcb-3048b6dbfa45" providerId="ADAL" clId="{B4B5E6F1-929D-411B-BF4A-EFFE241CE9E4}" dt="2023-02-07T08:15:46.149" v="1765" actId="6549"/>
          <ac:spMkLst>
            <pc:docMk/>
            <pc:sldMk cId="949318937" sldId="1477"/>
            <ac:spMk id="551" creationId="{00000000-0000-0000-0000-000000000000}"/>
          </ac:spMkLst>
        </pc:spChg>
      </pc:sldChg>
      <pc:sldChg chg="del">
        <pc:chgData name="Mulu Tesfay Araya" userId="56fc6229-d784-4c0f-9bcb-3048b6dbfa45" providerId="ADAL" clId="{B4B5E6F1-929D-411B-BF4A-EFFE241CE9E4}" dt="2023-02-07T07:54:17.421" v="884" actId="47"/>
        <pc:sldMkLst>
          <pc:docMk/>
          <pc:sldMk cId="2100308360" sldId="2285"/>
        </pc:sldMkLst>
      </pc:sldChg>
      <pc:sldChg chg="del">
        <pc:chgData name="Mulu Tesfay Araya" userId="56fc6229-d784-4c0f-9bcb-3048b6dbfa45" providerId="ADAL" clId="{B4B5E6F1-929D-411B-BF4A-EFFE241CE9E4}" dt="2023-02-07T07:54:17.421" v="884" actId="47"/>
        <pc:sldMkLst>
          <pc:docMk/>
          <pc:sldMk cId="3102279725" sldId="2286"/>
        </pc:sldMkLst>
      </pc:sldChg>
      <pc:sldChg chg="del">
        <pc:chgData name="Mulu Tesfay Araya" userId="56fc6229-d784-4c0f-9bcb-3048b6dbfa45" providerId="ADAL" clId="{B4B5E6F1-929D-411B-BF4A-EFFE241CE9E4}" dt="2023-02-07T07:54:17.421" v="884" actId="47"/>
        <pc:sldMkLst>
          <pc:docMk/>
          <pc:sldMk cId="3262635642" sldId="2289"/>
        </pc:sldMkLst>
      </pc:sldChg>
      <pc:sldChg chg="del">
        <pc:chgData name="Mulu Tesfay Araya" userId="56fc6229-d784-4c0f-9bcb-3048b6dbfa45" providerId="ADAL" clId="{B4B5E6F1-929D-411B-BF4A-EFFE241CE9E4}" dt="2023-02-07T07:54:37.122" v="885" actId="47"/>
        <pc:sldMkLst>
          <pc:docMk/>
          <pc:sldMk cId="1582296857" sldId="2292"/>
        </pc:sldMkLst>
      </pc:sldChg>
      <pc:sldChg chg="ord">
        <pc:chgData name="Mulu Tesfay Araya" userId="56fc6229-d784-4c0f-9bcb-3048b6dbfa45" providerId="ADAL" clId="{B4B5E6F1-929D-411B-BF4A-EFFE241CE9E4}" dt="2023-02-07T07:50:02.794" v="874"/>
        <pc:sldMkLst>
          <pc:docMk/>
          <pc:sldMk cId="3571514107" sldId="3466"/>
        </pc:sldMkLst>
      </pc:sldChg>
      <pc:sldChg chg="ord">
        <pc:chgData name="Mulu Tesfay Araya" userId="56fc6229-d784-4c0f-9bcb-3048b6dbfa45" providerId="ADAL" clId="{B4B5E6F1-929D-411B-BF4A-EFFE241CE9E4}" dt="2023-02-07T07:50:02.794" v="874"/>
        <pc:sldMkLst>
          <pc:docMk/>
          <pc:sldMk cId="3064479964" sldId="3500"/>
        </pc:sldMkLst>
      </pc:sldChg>
      <pc:sldChg chg="ord">
        <pc:chgData name="Mulu Tesfay Araya" userId="56fc6229-d784-4c0f-9bcb-3048b6dbfa45" providerId="ADAL" clId="{B4B5E6F1-929D-411B-BF4A-EFFE241CE9E4}" dt="2023-02-07T08:11:46.824" v="1668"/>
        <pc:sldMkLst>
          <pc:docMk/>
          <pc:sldMk cId="0" sldId="3894"/>
        </pc:sldMkLst>
      </pc:sldChg>
      <pc:sldChg chg="ord">
        <pc:chgData name="Mulu Tesfay Araya" userId="56fc6229-d784-4c0f-9bcb-3048b6dbfa45" providerId="ADAL" clId="{B4B5E6F1-929D-411B-BF4A-EFFE241CE9E4}" dt="2023-02-07T07:50:02.794" v="874"/>
        <pc:sldMkLst>
          <pc:docMk/>
          <pc:sldMk cId="1403739394" sldId="3913"/>
        </pc:sldMkLst>
      </pc:sldChg>
      <pc:sldChg chg="ord">
        <pc:chgData name="Mulu Tesfay Araya" userId="56fc6229-d784-4c0f-9bcb-3048b6dbfa45" providerId="ADAL" clId="{B4B5E6F1-929D-411B-BF4A-EFFE241CE9E4}" dt="2023-02-07T07:50:02.794" v="874"/>
        <pc:sldMkLst>
          <pc:docMk/>
          <pc:sldMk cId="217789152" sldId="3914"/>
        </pc:sldMkLst>
      </pc:sldChg>
      <pc:sldChg chg="modSp mod ord">
        <pc:chgData name="Mulu Tesfay Araya" userId="56fc6229-d784-4c0f-9bcb-3048b6dbfa45" providerId="ADAL" clId="{B4B5E6F1-929D-411B-BF4A-EFFE241CE9E4}" dt="2023-02-07T07:49:17.979" v="872"/>
        <pc:sldMkLst>
          <pc:docMk/>
          <pc:sldMk cId="1207681355" sldId="3953"/>
        </pc:sldMkLst>
        <pc:spChg chg="mod">
          <ac:chgData name="Mulu Tesfay Araya" userId="56fc6229-d784-4c0f-9bcb-3048b6dbfa45" providerId="ADAL" clId="{B4B5E6F1-929D-411B-BF4A-EFFE241CE9E4}" dt="2023-02-07T06:42:06.711" v="0" actId="27636"/>
          <ac:spMkLst>
            <pc:docMk/>
            <pc:sldMk cId="1207681355" sldId="3953"/>
            <ac:spMk id="4" creationId="{00000000-0000-0000-0000-000000000000}"/>
          </ac:spMkLst>
        </pc:spChg>
      </pc:sldChg>
      <pc:sldChg chg="ord">
        <pc:chgData name="Mulu Tesfay Araya" userId="56fc6229-d784-4c0f-9bcb-3048b6dbfa45" providerId="ADAL" clId="{B4B5E6F1-929D-411B-BF4A-EFFE241CE9E4}" dt="2023-02-07T07:49:17.979" v="872"/>
        <pc:sldMkLst>
          <pc:docMk/>
          <pc:sldMk cId="1886251271" sldId="3956"/>
        </pc:sldMkLst>
      </pc:sldChg>
      <pc:sldChg chg="modSp mod ord">
        <pc:chgData name="Mulu Tesfay Araya" userId="56fc6229-d784-4c0f-9bcb-3048b6dbfa45" providerId="ADAL" clId="{B4B5E6F1-929D-411B-BF4A-EFFE241CE9E4}" dt="2023-02-07T07:49:17.979" v="872"/>
        <pc:sldMkLst>
          <pc:docMk/>
          <pc:sldMk cId="2580778778" sldId="3957"/>
        </pc:sldMkLst>
        <pc:spChg chg="mod">
          <ac:chgData name="Mulu Tesfay Araya" userId="56fc6229-d784-4c0f-9bcb-3048b6dbfa45" providerId="ADAL" clId="{B4B5E6F1-929D-411B-BF4A-EFFE241CE9E4}" dt="2023-02-07T06:42:06.747" v="1" actId="27636"/>
          <ac:spMkLst>
            <pc:docMk/>
            <pc:sldMk cId="2580778778" sldId="3957"/>
            <ac:spMk id="4" creationId="{00000000-0000-0000-0000-000000000000}"/>
          </ac:spMkLst>
        </pc:spChg>
      </pc:sldChg>
      <pc:sldChg chg="modSp mod ord">
        <pc:chgData name="Mulu Tesfay Araya" userId="56fc6229-d784-4c0f-9bcb-3048b6dbfa45" providerId="ADAL" clId="{B4B5E6F1-929D-411B-BF4A-EFFE241CE9E4}" dt="2023-02-07T07:49:17.979" v="872"/>
        <pc:sldMkLst>
          <pc:docMk/>
          <pc:sldMk cId="3815167168" sldId="3958"/>
        </pc:sldMkLst>
        <pc:spChg chg="mod">
          <ac:chgData name="Mulu Tesfay Araya" userId="56fc6229-d784-4c0f-9bcb-3048b6dbfa45" providerId="ADAL" clId="{B4B5E6F1-929D-411B-BF4A-EFFE241CE9E4}" dt="2023-02-07T06:42:06.754" v="2" actId="27636"/>
          <ac:spMkLst>
            <pc:docMk/>
            <pc:sldMk cId="3815167168" sldId="3958"/>
            <ac:spMk id="4" creationId="{00000000-0000-0000-0000-000000000000}"/>
          </ac:spMkLst>
        </pc:spChg>
      </pc:sldChg>
      <pc:sldChg chg="del ord">
        <pc:chgData name="Mulu Tesfay Araya" userId="56fc6229-d784-4c0f-9bcb-3048b6dbfa45" providerId="ADAL" clId="{B4B5E6F1-929D-411B-BF4A-EFFE241CE9E4}" dt="2023-02-07T09:18:20.022" v="2622" actId="47"/>
        <pc:sldMkLst>
          <pc:docMk/>
          <pc:sldMk cId="212508589" sldId="3995"/>
        </pc:sldMkLst>
      </pc:sldChg>
      <pc:sldChg chg="del ord">
        <pc:chgData name="Mulu Tesfay Araya" userId="56fc6229-d784-4c0f-9bcb-3048b6dbfa45" providerId="ADAL" clId="{B4B5E6F1-929D-411B-BF4A-EFFE241CE9E4}" dt="2023-02-07T09:18:30.625" v="2623" actId="47"/>
        <pc:sldMkLst>
          <pc:docMk/>
          <pc:sldMk cId="563242726" sldId="3998"/>
        </pc:sldMkLst>
      </pc:sldChg>
      <pc:sldChg chg="add setBg">
        <pc:chgData name="Mulu Tesfay Araya" userId="56fc6229-d784-4c0f-9bcb-3048b6dbfa45" providerId="ADAL" clId="{B4B5E6F1-929D-411B-BF4A-EFFE241CE9E4}" dt="2023-02-07T09:18:04.450" v="2621"/>
        <pc:sldMkLst>
          <pc:docMk/>
          <pc:sldMk cId="1388191665" sldId="3999"/>
        </pc:sldMkLst>
      </pc:sldChg>
      <pc:sldChg chg="modSp mod">
        <pc:chgData name="Mulu Tesfay Araya" userId="56fc6229-d784-4c0f-9bcb-3048b6dbfa45" providerId="ADAL" clId="{B4B5E6F1-929D-411B-BF4A-EFFE241CE9E4}" dt="2023-02-07T07:32:51.703" v="640" actId="6549"/>
        <pc:sldMkLst>
          <pc:docMk/>
          <pc:sldMk cId="0" sldId="4544"/>
        </pc:sldMkLst>
        <pc:spChg chg="mod">
          <ac:chgData name="Mulu Tesfay Araya" userId="56fc6229-d784-4c0f-9bcb-3048b6dbfa45" providerId="ADAL" clId="{B4B5E6F1-929D-411B-BF4A-EFFE241CE9E4}" dt="2023-02-07T07:32:51.703" v="640" actId="6549"/>
          <ac:spMkLst>
            <pc:docMk/>
            <pc:sldMk cId="0" sldId="4544"/>
            <ac:spMk id="488" creationId="{00000000-0000-0000-0000-000000000000}"/>
          </ac:spMkLst>
        </pc:spChg>
      </pc:sldChg>
      <pc:sldChg chg="addSp modSp mod chgLayout">
        <pc:chgData name="Mulu Tesfay Araya" userId="56fc6229-d784-4c0f-9bcb-3048b6dbfa45" providerId="ADAL" clId="{B4B5E6F1-929D-411B-BF4A-EFFE241CE9E4}" dt="2023-02-07T09:25:26.824" v="2822" actId="20577"/>
        <pc:sldMkLst>
          <pc:docMk/>
          <pc:sldMk cId="4102645436" sldId="4546"/>
        </pc:sldMkLst>
        <pc:spChg chg="mod ord">
          <ac:chgData name="Mulu Tesfay Araya" userId="56fc6229-d784-4c0f-9bcb-3048b6dbfa45" providerId="ADAL" clId="{B4B5E6F1-929D-411B-BF4A-EFFE241CE9E4}" dt="2023-02-07T08:48:23.697" v="2400" actId="1035"/>
          <ac:spMkLst>
            <pc:docMk/>
            <pc:sldMk cId="4102645436" sldId="4546"/>
            <ac:spMk id="2" creationId="{6CB34A69-F8DE-3BFC-B6A1-25EA769F9DDC}"/>
          </ac:spMkLst>
        </pc:spChg>
        <pc:spChg chg="add mod ord">
          <ac:chgData name="Mulu Tesfay Araya" userId="56fc6229-d784-4c0f-9bcb-3048b6dbfa45" providerId="ADAL" clId="{B4B5E6F1-929D-411B-BF4A-EFFE241CE9E4}" dt="2023-02-07T09:25:26.824" v="2822" actId="20577"/>
          <ac:spMkLst>
            <pc:docMk/>
            <pc:sldMk cId="4102645436" sldId="4546"/>
            <ac:spMk id="3" creationId="{C7837120-D924-4F50-7B69-596BBC392919}"/>
          </ac:spMkLst>
        </pc:spChg>
      </pc:sldChg>
      <pc:sldChg chg="modSp del mod">
        <pc:chgData name="Mulu Tesfay Araya" userId="56fc6229-d784-4c0f-9bcb-3048b6dbfa45" providerId="ADAL" clId="{B4B5E6F1-929D-411B-BF4A-EFFE241CE9E4}" dt="2023-02-07T07:23:49.547" v="358" actId="47"/>
        <pc:sldMkLst>
          <pc:docMk/>
          <pc:sldMk cId="3022465078" sldId="4547"/>
        </pc:sldMkLst>
        <pc:spChg chg="mod">
          <ac:chgData name="Mulu Tesfay Araya" userId="56fc6229-d784-4c0f-9bcb-3048b6dbfa45" providerId="ADAL" clId="{B4B5E6F1-929D-411B-BF4A-EFFE241CE9E4}" dt="2023-02-07T06:48:02.424" v="194" actId="6549"/>
          <ac:spMkLst>
            <pc:docMk/>
            <pc:sldMk cId="3022465078" sldId="4547"/>
            <ac:spMk id="2" creationId="{4B77B659-C5A4-46B3-A193-39EDA6C10BA8}"/>
          </ac:spMkLst>
        </pc:spChg>
      </pc:sldChg>
      <pc:sldChg chg="del">
        <pc:chgData name="Mulu Tesfay Araya" userId="56fc6229-d784-4c0f-9bcb-3048b6dbfa45" providerId="ADAL" clId="{B4B5E6F1-929D-411B-BF4A-EFFE241CE9E4}" dt="2023-02-07T07:23:49.547" v="358" actId="47"/>
        <pc:sldMkLst>
          <pc:docMk/>
          <pc:sldMk cId="1453389780" sldId="4548"/>
        </pc:sldMkLst>
      </pc:sldChg>
      <pc:sldChg chg="ord">
        <pc:chgData name="Mulu Tesfay Araya" userId="56fc6229-d784-4c0f-9bcb-3048b6dbfa45" providerId="ADAL" clId="{B4B5E6F1-929D-411B-BF4A-EFFE241CE9E4}" dt="2023-02-07T08:12:09.583" v="1670"/>
        <pc:sldMkLst>
          <pc:docMk/>
          <pc:sldMk cId="1403385707" sldId="4549"/>
        </pc:sldMkLst>
      </pc:sldChg>
      <pc:sldChg chg="modSp mod">
        <pc:chgData name="Mulu Tesfay Araya" userId="56fc6229-d784-4c0f-9bcb-3048b6dbfa45" providerId="ADAL" clId="{B4B5E6F1-929D-411B-BF4A-EFFE241CE9E4}" dt="2023-02-07T07:34:42.984" v="704" actId="313"/>
        <pc:sldMkLst>
          <pc:docMk/>
          <pc:sldMk cId="958614895" sldId="4550"/>
        </pc:sldMkLst>
        <pc:spChg chg="mod">
          <ac:chgData name="Mulu Tesfay Araya" userId="56fc6229-d784-4c0f-9bcb-3048b6dbfa45" providerId="ADAL" clId="{B4B5E6F1-929D-411B-BF4A-EFFE241CE9E4}" dt="2023-02-07T07:34:42.984" v="704" actId="313"/>
          <ac:spMkLst>
            <pc:docMk/>
            <pc:sldMk cId="958614895" sldId="4550"/>
            <ac:spMk id="7" creationId="{4B77B659-C5A4-46B3-A193-39EDA6C10BA8}"/>
          </ac:spMkLst>
        </pc:spChg>
      </pc:sldChg>
      <pc:sldChg chg="add">
        <pc:chgData name="Mulu Tesfay Araya" userId="56fc6229-d784-4c0f-9bcb-3048b6dbfa45" providerId="ADAL" clId="{B4B5E6F1-929D-411B-BF4A-EFFE241CE9E4}" dt="2023-02-07T09:18:04.450" v="2621"/>
        <pc:sldMkLst>
          <pc:docMk/>
          <pc:sldMk cId="257791137" sldId="4552"/>
        </pc:sldMkLst>
      </pc:sldChg>
      <pc:sldChg chg="add">
        <pc:chgData name="Mulu Tesfay Araya" userId="56fc6229-d784-4c0f-9bcb-3048b6dbfa45" providerId="ADAL" clId="{B4B5E6F1-929D-411B-BF4A-EFFE241CE9E4}" dt="2023-02-07T09:18:04.450" v="2621"/>
        <pc:sldMkLst>
          <pc:docMk/>
          <pc:sldMk cId="2908157922" sldId="4553"/>
        </pc:sldMkLst>
      </pc:sldChg>
      <pc:sldMasterChg chg="del delSldLayout">
        <pc:chgData name="Mulu Tesfay Araya" userId="56fc6229-d784-4c0f-9bcb-3048b6dbfa45" providerId="ADAL" clId="{B4B5E6F1-929D-411B-BF4A-EFFE241CE9E4}" dt="2023-02-07T07:53:38.980" v="883" actId="47"/>
        <pc:sldMasterMkLst>
          <pc:docMk/>
          <pc:sldMasterMk cId="409986773" sldId="2147483810"/>
        </pc:sldMasterMkLst>
        <pc:sldLayoutChg chg="del">
          <pc:chgData name="Mulu Tesfay Araya" userId="56fc6229-d784-4c0f-9bcb-3048b6dbfa45" providerId="ADAL" clId="{B4B5E6F1-929D-411B-BF4A-EFFE241CE9E4}" dt="2023-02-07T07:53:38.980" v="883" actId="47"/>
          <pc:sldLayoutMkLst>
            <pc:docMk/>
            <pc:sldMasterMk cId="409986773" sldId="2147483810"/>
            <pc:sldLayoutMk cId="3151699402" sldId="2147483811"/>
          </pc:sldLayoutMkLst>
        </pc:sldLayoutChg>
        <pc:sldLayoutChg chg="del">
          <pc:chgData name="Mulu Tesfay Araya" userId="56fc6229-d784-4c0f-9bcb-3048b6dbfa45" providerId="ADAL" clId="{B4B5E6F1-929D-411B-BF4A-EFFE241CE9E4}" dt="2023-02-07T07:53:38.980" v="883" actId="47"/>
          <pc:sldLayoutMkLst>
            <pc:docMk/>
            <pc:sldMasterMk cId="409986773" sldId="2147483810"/>
            <pc:sldLayoutMk cId="3805457787" sldId="2147483812"/>
          </pc:sldLayoutMkLst>
        </pc:sldLayoutChg>
        <pc:sldLayoutChg chg="del">
          <pc:chgData name="Mulu Tesfay Araya" userId="56fc6229-d784-4c0f-9bcb-3048b6dbfa45" providerId="ADAL" clId="{B4B5E6F1-929D-411B-BF4A-EFFE241CE9E4}" dt="2023-02-07T07:53:38.980" v="883" actId="47"/>
          <pc:sldLayoutMkLst>
            <pc:docMk/>
            <pc:sldMasterMk cId="409986773" sldId="2147483810"/>
            <pc:sldLayoutMk cId="3312041862" sldId="2147483813"/>
          </pc:sldLayoutMkLst>
        </pc:sldLayoutChg>
        <pc:sldLayoutChg chg="del">
          <pc:chgData name="Mulu Tesfay Araya" userId="56fc6229-d784-4c0f-9bcb-3048b6dbfa45" providerId="ADAL" clId="{B4B5E6F1-929D-411B-BF4A-EFFE241CE9E4}" dt="2023-02-07T07:53:38.980" v="883" actId="47"/>
          <pc:sldLayoutMkLst>
            <pc:docMk/>
            <pc:sldMasterMk cId="409986773" sldId="2147483810"/>
            <pc:sldLayoutMk cId="3456670146" sldId="2147483814"/>
          </pc:sldLayoutMkLst>
        </pc:sldLayoutChg>
        <pc:sldLayoutChg chg="del">
          <pc:chgData name="Mulu Tesfay Araya" userId="56fc6229-d784-4c0f-9bcb-3048b6dbfa45" providerId="ADAL" clId="{B4B5E6F1-929D-411B-BF4A-EFFE241CE9E4}" dt="2023-02-07T07:53:38.980" v="883" actId="47"/>
          <pc:sldLayoutMkLst>
            <pc:docMk/>
            <pc:sldMasterMk cId="409986773" sldId="2147483810"/>
            <pc:sldLayoutMk cId="3174666046" sldId="2147483815"/>
          </pc:sldLayoutMkLst>
        </pc:sldLayoutChg>
        <pc:sldLayoutChg chg="del">
          <pc:chgData name="Mulu Tesfay Araya" userId="56fc6229-d784-4c0f-9bcb-3048b6dbfa45" providerId="ADAL" clId="{B4B5E6F1-929D-411B-BF4A-EFFE241CE9E4}" dt="2023-02-07T07:53:38.980" v="883" actId="47"/>
          <pc:sldLayoutMkLst>
            <pc:docMk/>
            <pc:sldMasterMk cId="409986773" sldId="2147483810"/>
            <pc:sldLayoutMk cId="2557046824" sldId="2147483816"/>
          </pc:sldLayoutMkLst>
        </pc:sldLayoutChg>
        <pc:sldLayoutChg chg="del">
          <pc:chgData name="Mulu Tesfay Araya" userId="56fc6229-d784-4c0f-9bcb-3048b6dbfa45" providerId="ADAL" clId="{B4B5E6F1-929D-411B-BF4A-EFFE241CE9E4}" dt="2023-02-07T07:53:38.980" v="883" actId="47"/>
          <pc:sldLayoutMkLst>
            <pc:docMk/>
            <pc:sldMasterMk cId="409986773" sldId="2147483810"/>
            <pc:sldLayoutMk cId="2509277796" sldId="2147483817"/>
          </pc:sldLayoutMkLst>
        </pc:sldLayoutChg>
        <pc:sldLayoutChg chg="del">
          <pc:chgData name="Mulu Tesfay Araya" userId="56fc6229-d784-4c0f-9bcb-3048b6dbfa45" providerId="ADAL" clId="{B4B5E6F1-929D-411B-BF4A-EFFE241CE9E4}" dt="2023-02-07T07:53:38.980" v="883" actId="47"/>
          <pc:sldLayoutMkLst>
            <pc:docMk/>
            <pc:sldMasterMk cId="409986773" sldId="2147483810"/>
            <pc:sldLayoutMk cId="3218802604" sldId="2147483818"/>
          </pc:sldLayoutMkLst>
        </pc:sldLayoutChg>
        <pc:sldLayoutChg chg="del">
          <pc:chgData name="Mulu Tesfay Araya" userId="56fc6229-d784-4c0f-9bcb-3048b6dbfa45" providerId="ADAL" clId="{B4B5E6F1-929D-411B-BF4A-EFFE241CE9E4}" dt="2023-02-07T07:53:38.980" v="883" actId="47"/>
          <pc:sldLayoutMkLst>
            <pc:docMk/>
            <pc:sldMasterMk cId="409986773" sldId="2147483810"/>
            <pc:sldLayoutMk cId="538494177" sldId="2147483819"/>
          </pc:sldLayoutMkLst>
        </pc:sldLayoutChg>
        <pc:sldLayoutChg chg="del">
          <pc:chgData name="Mulu Tesfay Araya" userId="56fc6229-d784-4c0f-9bcb-3048b6dbfa45" providerId="ADAL" clId="{B4B5E6F1-929D-411B-BF4A-EFFE241CE9E4}" dt="2023-02-07T07:53:38.980" v="883" actId="47"/>
          <pc:sldLayoutMkLst>
            <pc:docMk/>
            <pc:sldMasterMk cId="409986773" sldId="2147483810"/>
            <pc:sldLayoutMk cId="3104964130" sldId="2147483820"/>
          </pc:sldLayoutMkLst>
        </pc:sldLayoutChg>
        <pc:sldLayoutChg chg="del">
          <pc:chgData name="Mulu Tesfay Araya" userId="56fc6229-d784-4c0f-9bcb-3048b6dbfa45" providerId="ADAL" clId="{B4B5E6F1-929D-411B-BF4A-EFFE241CE9E4}" dt="2023-02-07T07:53:38.980" v="883" actId="47"/>
          <pc:sldLayoutMkLst>
            <pc:docMk/>
            <pc:sldMasterMk cId="409986773" sldId="2147483810"/>
            <pc:sldLayoutMk cId="2514070719" sldId="214748382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894710054369378E-2"/>
          <c:y val="6.1577150836544178E-2"/>
          <c:w val="0.89243163788038737"/>
          <c:h val="0.83958303703033277"/>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C25810"/>
              </a:solidFill>
              <a:ln>
                <a:noFill/>
              </a:ln>
              <a:effectLst/>
            </c:spPr>
            <c:extLst>
              <c:ext xmlns:c16="http://schemas.microsoft.com/office/drawing/2014/chart" uri="{C3380CC4-5D6E-409C-BE32-E72D297353CC}">
                <c16:uniqueId val="{00000001-5966-4428-B3A3-9E91E6F216BD}"/>
              </c:ext>
            </c:extLst>
          </c:dPt>
          <c:dPt>
            <c:idx val="2"/>
            <c:invertIfNegative val="0"/>
            <c:bubble3D val="0"/>
            <c:spPr>
              <a:solidFill>
                <a:srgbClr val="FFC000"/>
              </a:solidFill>
              <a:ln>
                <a:noFill/>
              </a:ln>
              <a:effectLst/>
            </c:spPr>
            <c:extLst>
              <c:ext xmlns:c16="http://schemas.microsoft.com/office/drawing/2014/chart" uri="{C3380CC4-5D6E-409C-BE32-E72D297353CC}">
                <c16:uniqueId val="{00000003-5966-4428-B3A3-9E91E6F216BD}"/>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Sep!$E$1110:$E$1112</c:f>
              <c:strCache>
                <c:ptCount val="3"/>
                <c:pt idx="0">
                  <c:v>Completed</c:v>
                </c:pt>
                <c:pt idx="1">
                  <c:v>Committed</c:v>
                </c:pt>
                <c:pt idx="2">
                  <c:v>Gap</c:v>
                </c:pt>
              </c:strCache>
            </c:strRef>
          </c:cat>
          <c:val>
            <c:numRef>
              <c:f>Sep!$F$1110:$F$1112</c:f>
              <c:numCache>
                <c:formatCode>General</c:formatCode>
                <c:ptCount val="3"/>
                <c:pt idx="0">
                  <c:v>48911</c:v>
                </c:pt>
                <c:pt idx="1">
                  <c:v>96850</c:v>
                </c:pt>
                <c:pt idx="2" formatCode="0">
                  <c:v>545529.67359999998</c:v>
                </c:pt>
              </c:numCache>
            </c:numRef>
          </c:val>
          <c:extLst>
            <c:ext xmlns:c16="http://schemas.microsoft.com/office/drawing/2014/chart" uri="{C3380CC4-5D6E-409C-BE32-E72D297353CC}">
              <c16:uniqueId val="{00000004-5966-4428-B3A3-9E91E6F216BD}"/>
            </c:ext>
          </c:extLst>
        </c:ser>
        <c:dLbls>
          <c:dLblPos val="outEnd"/>
          <c:showLegendKey val="0"/>
          <c:showVal val="1"/>
          <c:showCatName val="0"/>
          <c:showSerName val="0"/>
          <c:showPercent val="0"/>
          <c:showBubbleSize val="0"/>
        </c:dLbls>
        <c:gapWidth val="100"/>
        <c:overlap val="-27"/>
        <c:axId val="531921888"/>
        <c:axId val="531921056"/>
      </c:barChart>
      <c:catAx>
        <c:axId val="53192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921056"/>
        <c:crosses val="autoZero"/>
        <c:auto val="1"/>
        <c:lblAlgn val="ctr"/>
        <c:lblOffset val="100"/>
        <c:noMultiLvlLbl val="0"/>
      </c:catAx>
      <c:valAx>
        <c:axId val="53192105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31921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C25810"/>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Sheet6!$B$1</c:f>
              <c:strCache>
                <c:ptCount val="1"/>
                <c:pt idx="0">
                  <c:v>Malaria</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Sheet6!$A$2:$A$54</c:f>
              <c:strCache>
                <c:ptCount val="52"/>
                <c:pt idx="0">
                  <c:v>week 1</c:v>
                </c:pt>
                <c:pt idx="1">
                  <c:v>week 2</c:v>
                </c:pt>
                <c:pt idx="2">
                  <c:v>week 3</c:v>
                </c:pt>
                <c:pt idx="3">
                  <c:v>week 4</c:v>
                </c:pt>
                <c:pt idx="4">
                  <c:v>week 5</c:v>
                </c:pt>
                <c:pt idx="5">
                  <c:v>week 6</c:v>
                </c:pt>
                <c:pt idx="6">
                  <c:v>week 7</c:v>
                </c:pt>
                <c:pt idx="7">
                  <c:v>week 8</c:v>
                </c:pt>
                <c:pt idx="8">
                  <c:v>week 9</c:v>
                </c:pt>
                <c:pt idx="9">
                  <c:v>week 10</c:v>
                </c:pt>
                <c:pt idx="10">
                  <c:v>week 11</c:v>
                </c:pt>
                <c:pt idx="11">
                  <c:v>week 12</c:v>
                </c:pt>
                <c:pt idx="12">
                  <c:v>week 13</c:v>
                </c:pt>
                <c:pt idx="13">
                  <c:v>week 14</c:v>
                </c:pt>
                <c:pt idx="14">
                  <c:v>week 15</c:v>
                </c:pt>
                <c:pt idx="15">
                  <c:v>week 16</c:v>
                </c:pt>
                <c:pt idx="16">
                  <c:v>week 17</c:v>
                </c:pt>
                <c:pt idx="17">
                  <c:v>week 18</c:v>
                </c:pt>
                <c:pt idx="18">
                  <c:v>week 19</c:v>
                </c:pt>
                <c:pt idx="19">
                  <c:v>week 20</c:v>
                </c:pt>
                <c:pt idx="20">
                  <c:v>week 21</c:v>
                </c:pt>
                <c:pt idx="21">
                  <c:v>week 22</c:v>
                </c:pt>
                <c:pt idx="22">
                  <c:v>week 23</c:v>
                </c:pt>
                <c:pt idx="23">
                  <c:v>week 24</c:v>
                </c:pt>
                <c:pt idx="24">
                  <c:v>week 25</c:v>
                </c:pt>
                <c:pt idx="25">
                  <c:v>week 26</c:v>
                </c:pt>
                <c:pt idx="26">
                  <c:v>Week 27</c:v>
                </c:pt>
                <c:pt idx="27">
                  <c:v>Week 28</c:v>
                </c:pt>
                <c:pt idx="28">
                  <c:v>Week 29</c:v>
                </c:pt>
                <c:pt idx="29">
                  <c:v>Week 30</c:v>
                </c:pt>
                <c:pt idx="30">
                  <c:v>Week 31</c:v>
                </c:pt>
                <c:pt idx="31">
                  <c:v>Week 32</c:v>
                </c:pt>
                <c:pt idx="32">
                  <c:v>Week 33</c:v>
                </c:pt>
                <c:pt idx="33">
                  <c:v>Week 34</c:v>
                </c:pt>
                <c:pt idx="34">
                  <c:v>Week 35</c:v>
                </c:pt>
                <c:pt idx="35">
                  <c:v>Week 36</c:v>
                </c:pt>
                <c:pt idx="36">
                  <c:v>Week 37</c:v>
                </c:pt>
                <c:pt idx="37">
                  <c:v>Week 38</c:v>
                </c:pt>
                <c:pt idx="38">
                  <c:v>Week 39</c:v>
                </c:pt>
                <c:pt idx="39">
                  <c:v>Week 40</c:v>
                </c:pt>
                <c:pt idx="40">
                  <c:v>Week 41</c:v>
                </c:pt>
                <c:pt idx="41">
                  <c:v>Week 42</c:v>
                </c:pt>
                <c:pt idx="42">
                  <c:v>Week 43</c:v>
                </c:pt>
                <c:pt idx="43">
                  <c:v>Week 44</c:v>
                </c:pt>
                <c:pt idx="44">
                  <c:v>Week 45</c:v>
                </c:pt>
                <c:pt idx="45">
                  <c:v>Week 46</c:v>
                </c:pt>
                <c:pt idx="46">
                  <c:v>Week 47</c:v>
                </c:pt>
                <c:pt idx="47">
                  <c:v>Week 48</c:v>
                </c:pt>
                <c:pt idx="48">
                  <c:v>Week 49</c:v>
                </c:pt>
                <c:pt idx="49">
                  <c:v>Week 50</c:v>
                </c:pt>
                <c:pt idx="50">
                  <c:v>Week 51</c:v>
                </c:pt>
                <c:pt idx="51">
                  <c:v>Week 52</c:v>
                </c:pt>
              </c:strCache>
            </c:strRef>
          </c:cat>
          <c:val>
            <c:numRef>
              <c:f>Sheet6!$B$2:$B$53</c:f>
              <c:numCache>
                <c:formatCode>General</c:formatCode>
                <c:ptCount val="52"/>
                <c:pt idx="0">
                  <c:v>535</c:v>
                </c:pt>
                <c:pt idx="1">
                  <c:v>291</c:v>
                </c:pt>
                <c:pt idx="2">
                  <c:v>384</c:v>
                </c:pt>
                <c:pt idx="3">
                  <c:v>193</c:v>
                </c:pt>
                <c:pt idx="4">
                  <c:v>223</c:v>
                </c:pt>
                <c:pt idx="5">
                  <c:v>283</c:v>
                </c:pt>
                <c:pt idx="6">
                  <c:v>445</c:v>
                </c:pt>
                <c:pt idx="7">
                  <c:v>599</c:v>
                </c:pt>
                <c:pt idx="8">
                  <c:v>369</c:v>
                </c:pt>
                <c:pt idx="9">
                  <c:v>490</c:v>
                </c:pt>
                <c:pt idx="10">
                  <c:v>680</c:v>
                </c:pt>
                <c:pt idx="11">
                  <c:v>476</c:v>
                </c:pt>
                <c:pt idx="12">
                  <c:v>316</c:v>
                </c:pt>
                <c:pt idx="13">
                  <c:v>272</c:v>
                </c:pt>
                <c:pt idx="14">
                  <c:v>451</c:v>
                </c:pt>
                <c:pt idx="15">
                  <c:v>216</c:v>
                </c:pt>
                <c:pt idx="16">
                  <c:v>318</c:v>
                </c:pt>
                <c:pt idx="17">
                  <c:v>201</c:v>
                </c:pt>
                <c:pt idx="18">
                  <c:v>364</c:v>
                </c:pt>
                <c:pt idx="19">
                  <c:v>365</c:v>
                </c:pt>
                <c:pt idx="20">
                  <c:v>407</c:v>
                </c:pt>
                <c:pt idx="21">
                  <c:v>209</c:v>
                </c:pt>
                <c:pt idx="22">
                  <c:v>373</c:v>
                </c:pt>
                <c:pt idx="23">
                  <c:v>455</c:v>
                </c:pt>
                <c:pt idx="24">
                  <c:v>659</c:v>
                </c:pt>
                <c:pt idx="25">
                  <c:v>1139</c:v>
                </c:pt>
                <c:pt idx="26">
                  <c:v>2623</c:v>
                </c:pt>
                <c:pt idx="27">
                  <c:v>2285</c:v>
                </c:pt>
                <c:pt idx="28">
                  <c:v>3025</c:v>
                </c:pt>
                <c:pt idx="29">
                  <c:v>2226</c:v>
                </c:pt>
                <c:pt idx="30">
                  <c:v>1867</c:v>
                </c:pt>
                <c:pt idx="31">
                  <c:v>1455</c:v>
                </c:pt>
                <c:pt idx="32">
                  <c:v>1005</c:v>
                </c:pt>
                <c:pt idx="33">
                  <c:v>1186</c:v>
                </c:pt>
                <c:pt idx="34">
                  <c:v>1132</c:v>
                </c:pt>
                <c:pt idx="35">
                  <c:v>455</c:v>
                </c:pt>
                <c:pt idx="36">
                  <c:v>471</c:v>
                </c:pt>
                <c:pt idx="37">
                  <c:v>766</c:v>
                </c:pt>
                <c:pt idx="38">
                  <c:v>1401</c:v>
                </c:pt>
                <c:pt idx="39">
                  <c:v>1500</c:v>
                </c:pt>
                <c:pt idx="40">
                  <c:v>1152</c:v>
                </c:pt>
                <c:pt idx="41">
                  <c:v>864</c:v>
                </c:pt>
                <c:pt idx="42">
                  <c:v>297</c:v>
                </c:pt>
                <c:pt idx="43">
                  <c:v>601</c:v>
                </c:pt>
                <c:pt idx="44">
                  <c:v>501</c:v>
                </c:pt>
                <c:pt idx="45">
                  <c:v>2726</c:v>
                </c:pt>
                <c:pt idx="46">
                  <c:v>4183</c:v>
                </c:pt>
                <c:pt idx="47">
                  <c:v>4090</c:v>
                </c:pt>
                <c:pt idx="48">
                  <c:v>4641</c:v>
                </c:pt>
                <c:pt idx="49">
                  <c:v>4415</c:v>
                </c:pt>
                <c:pt idx="50">
                  <c:v>7271</c:v>
                </c:pt>
                <c:pt idx="51">
                  <c:v>6339</c:v>
                </c:pt>
              </c:numCache>
            </c:numRef>
          </c:val>
          <c:smooth val="0"/>
          <c:extLst>
            <c:ext xmlns:c16="http://schemas.microsoft.com/office/drawing/2014/chart" uri="{C3380CC4-5D6E-409C-BE32-E72D297353CC}">
              <c16:uniqueId val="{00000004-7D22-401A-A539-061DC9AEEA7F}"/>
            </c:ext>
          </c:extLst>
        </c:ser>
        <c:dLbls>
          <c:showLegendKey val="0"/>
          <c:showVal val="0"/>
          <c:showCatName val="0"/>
          <c:showSerName val="0"/>
          <c:showPercent val="0"/>
          <c:showBubbleSize val="0"/>
        </c:dLbls>
        <c:marker val="1"/>
        <c:smooth val="0"/>
        <c:axId val="393071359"/>
        <c:axId val="393069279"/>
      </c:lineChart>
      <c:lineChart>
        <c:grouping val="standard"/>
        <c:varyColors val="0"/>
        <c:ser>
          <c:idx val="1"/>
          <c:order val="1"/>
          <c:tx>
            <c:strRef>
              <c:f>Sheet6!$C$1</c:f>
              <c:strCache>
                <c:ptCount val="1"/>
                <c:pt idx="0">
                  <c:v>reporting rate %</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Sheet6!$A$2:$A$53</c:f>
              <c:strCache>
                <c:ptCount val="52"/>
                <c:pt idx="0">
                  <c:v>week 1</c:v>
                </c:pt>
                <c:pt idx="1">
                  <c:v>week 2</c:v>
                </c:pt>
                <c:pt idx="2">
                  <c:v>week 3</c:v>
                </c:pt>
                <c:pt idx="3">
                  <c:v>week 4</c:v>
                </c:pt>
                <c:pt idx="4">
                  <c:v>week 5</c:v>
                </c:pt>
                <c:pt idx="5">
                  <c:v>week 6</c:v>
                </c:pt>
                <c:pt idx="6">
                  <c:v>week 7</c:v>
                </c:pt>
                <c:pt idx="7">
                  <c:v>week 8</c:v>
                </c:pt>
                <c:pt idx="8">
                  <c:v>week 9</c:v>
                </c:pt>
                <c:pt idx="9">
                  <c:v>week 10</c:v>
                </c:pt>
                <c:pt idx="10">
                  <c:v>week 11</c:v>
                </c:pt>
                <c:pt idx="11">
                  <c:v>week 12</c:v>
                </c:pt>
                <c:pt idx="12">
                  <c:v>week 13</c:v>
                </c:pt>
                <c:pt idx="13">
                  <c:v>week 14</c:v>
                </c:pt>
                <c:pt idx="14">
                  <c:v>week 15</c:v>
                </c:pt>
                <c:pt idx="15">
                  <c:v>week 16</c:v>
                </c:pt>
                <c:pt idx="16">
                  <c:v>week 17</c:v>
                </c:pt>
                <c:pt idx="17">
                  <c:v>week 18</c:v>
                </c:pt>
                <c:pt idx="18">
                  <c:v>week 19</c:v>
                </c:pt>
                <c:pt idx="19">
                  <c:v>week 20</c:v>
                </c:pt>
                <c:pt idx="20">
                  <c:v>week 21</c:v>
                </c:pt>
                <c:pt idx="21">
                  <c:v>week 22</c:v>
                </c:pt>
                <c:pt idx="22">
                  <c:v>week 23</c:v>
                </c:pt>
                <c:pt idx="23">
                  <c:v>week 24</c:v>
                </c:pt>
                <c:pt idx="24">
                  <c:v>week 25</c:v>
                </c:pt>
                <c:pt idx="25">
                  <c:v>week 26</c:v>
                </c:pt>
                <c:pt idx="26">
                  <c:v>Week 27</c:v>
                </c:pt>
                <c:pt idx="27">
                  <c:v>Week 28</c:v>
                </c:pt>
                <c:pt idx="28">
                  <c:v>Week 29</c:v>
                </c:pt>
                <c:pt idx="29">
                  <c:v>Week 30</c:v>
                </c:pt>
                <c:pt idx="30">
                  <c:v>Week 31</c:v>
                </c:pt>
                <c:pt idx="31">
                  <c:v>Week 32</c:v>
                </c:pt>
                <c:pt idx="32">
                  <c:v>Week 33</c:v>
                </c:pt>
                <c:pt idx="33">
                  <c:v>Week 34</c:v>
                </c:pt>
                <c:pt idx="34">
                  <c:v>Week 35</c:v>
                </c:pt>
                <c:pt idx="35">
                  <c:v>Week 36</c:v>
                </c:pt>
                <c:pt idx="36">
                  <c:v>Week 37</c:v>
                </c:pt>
                <c:pt idx="37">
                  <c:v>Week 38</c:v>
                </c:pt>
                <c:pt idx="38">
                  <c:v>Week 39</c:v>
                </c:pt>
                <c:pt idx="39">
                  <c:v>Week 40</c:v>
                </c:pt>
                <c:pt idx="40">
                  <c:v>Week 41</c:v>
                </c:pt>
                <c:pt idx="41">
                  <c:v>Week 42</c:v>
                </c:pt>
                <c:pt idx="42">
                  <c:v>Week 43</c:v>
                </c:pt>
                <c:pt idx="43">
                  <c:v>Week 44</c:v>
                </c:pt>
                <c:pt idx="44">
                  <c:v>Week 45</c:v>
                </c:pt>
                <c:pt idx="45">
                  <c:v>Week 46</c:v>
                </c:pt>
                <c:pt idx="46">
                  <c:v>Week 47</c:v>
                </c:pt>
                <c:pt idx="47">
                  <c:v>Week 48</c:v>
                </c:pt>
                <c:pt idx="48">
                  <c:v>Week 49</c:v>
                </c:pt>
                <c:pt idx="49">
                  <c:v>Week 50</c:v>
                </c:pt>
                <c:pt idx="50">
                  <c:v>Week 51</c:v>
                </c:pt>
                <c:pt idx="51">
                  <c:v>Week 52</c:v>
                </c:pt>
              </c:strCache>
            </c:strRef>
          </c:cat>
          <c:val>
            <c:numRef>
              <c:f>Sheet6!$C$2:$C$53</c:f>
              <c:numCache>
                <c:formatCode>0%</c:formatCode>
                <c:ptCount val="52"/>
                <c:pt idx="0">
                  <c:v>0.2892768079800499</c:v>
                </c:pt>
                <c:pt idx="1">
                  <c:v>0.20947630922693267</c:v>
                </c:pt>
                <c:pt idx="2">
                  <c:v>0.1970074812967581</c:v>
                </c:pt>
                <c:pt idx="3">
                  <c:v>0.22194513715710723</c:v>
                </c:pt>
                <c:pt idx="4">
                  <c:v>0.15710723192019951</c:v>
                </c:pt>
                <c:pt idx="5">
                  <c:v>0.21197007481296759</c:v>
                </c:pt>
                <c:pt idx="6">
                  <c:v>0.24438902743142144</c:v>
                </c:pt>
                <c:pt idx="7">
                  <c:v>0.25187032418952621</c:v>
                </c:pt>
                <c:pt idx="8">
                  <c:v>0.3167082294264339</c:v>
                </c:pt>
                <c:pt idx="9">
                  <c:v>0.30174563591022446</c:v>
                </c:pt>
                <c:pt idx="10">
                  <c:v>0.36907730673316708</c:v>
                </c:pt>
                <c:pt idx="11">
                  <c:v>0.32917705735660846</c:v>
                </c:pt>
                <c:pt idx="12">
                  <c:v>0.26184538653366585</c:v>
                </c:pt>
                <c:pt idx="13">
                  <c:v>0.27680798004987534</c:v>
                </c:pt>
                <c:pt idx="14">
                  <c:v>0.31920199501246882</c:v>
                </c:pt>
                <c:pt idx="15">
                  <c:v>0.26433915211970077</c:v>
                </c:pt>
                <c:pt idx="16">
                  <c:v>0.3167082294264339</c:v>
                </c:pt>
                <c:pt idx="17">
                  <c:v>0.29426433915211969</c:v>
                </c:pt>
                <c:pt idx="18">
                  <c:v>0.3117206982543641</c:v>
                </c:pt>
                <c:pt idx="19">
                  <c:v>0.33167082294264338</c:v>
                </c:pt>
                <c:pt idx="20">
                  <c:v>0.30174563591022446</c:v>
                </c:pt>
                <c:pt idx="21">
                  <c:v>0.28678304239401498</c:v>
                </c:pt>
                <c:pt idx="22">
                  <c:v>0.30174563591022446</c:v>
                </c:pt>
                <c:pt idx="23">
                  <c:v>0.3</c:v>
                </c:pt>
                <c:pt idx="24">
                  <c:v>0.44</c:v>
                </c:pt>
                <c:pt idx="25">
                  <c:v>0.49</c:v>
                </c:pt>
                <c:pt idx="26">
                  <c:v>0.55000000000000004</c:v>
                </c:pt>
                <c:pt idx="27">
                  <c:v>0.48</c:v>
                </c:pt>
                <c:pt idx="28">
                  <c:v>0.56000000000000005</c:v>
                </c:pt>
                <c:pt idx="29">
                  <c:v>0.59</c:v>
                </c:pt>
                <c:pt idx="30">
                  <c:v>0.49</c:v>
                </c:pt>
                <c:pt idx="31">
                  <c:v>0.48</c:v>
                </c:pt>
                <c:pt idx="32">
                  <c:v>0.37</c:v>
                </c:pt>
                <c:pt idx="33">
                  <c:v>0.55000000000000004</c:v>
                </c:pt>
                <c:pt idx="34">
                  <c:v>0.28999999999999998</c:v>
                </c:pt>
                <c:pt idx="35">
                  <c:v>0.28999999999999998</c:v>
                </c:pt>
                <c:pt idx="36">
                  <c:v>0.32</c:v>
                </c:pt>
                <c:pt idx="37">
                  <c:v>0.35</c:v>
                </c:pt>
                <c:pt idx="38">
                  <c:v>0.4</c:v>
                </c:pt>
                <c:pt idx="39">
                  <c:v>0.31</c:v>
                </c:pt>
                <c:pt idx="40">
                  <c:v>0.23</c:v>
                </c:pt>
                <c:pt idx="41">
                  <c:v>0.15</c:v>
                </c:pt>
                <c:pt idx="42">
                  <c:v>7.0000000000000007E-2</c:v>
                </c:pt>
                <c:pt idx="43">
                  <c:v>0.12</c:v>
                </c:pt>
                <c:pt idx="44">
                  <c:v>0.11</c:v>
                </c:pt>
                <c:pt idx="45">
                  <c:v>0.25</c:v>
                </c:pt>
                <c:pt idx="46">
                  <c:v>0.24</c:v>
                </c:pt>
                <c:pt idx="47">
                  <c:v>0.25</c:v>
                </c:pt>
                <c:pt idx="48">
                  <c:v>0.26</c:v>
                </c:pt>
                <c:pt idx="49">
                  <c:v>0.28999999999999998</c:v>
                </c:pt>
                <c:pt idx="50">
                  <c:v>0.32</c:v>
                </c:pt>
                <c:pt idx="51">
                  <c:v>0.3</c:v>
                </c:pt>
              </c:numCache>
            </c:numRef>
          </c:val>
          <c:smooth val="0"/>
          <c:extLst>
            <c:ext xmlns:c16="http://schemas.microsoft.com/office/drawing/2014/chart" uri="{C3380CC4-5D6E-409C-BE32-E72D297353CC}">
              <c16:uniqueId val="{00000006-7D22-401A-A539-061DC9AEEA7F}"/>
            </c:ext>
          </c:extLst>
        </c:ser>
        <c:dLbls>
          <c:showLegendKey val="0"/>
          <c:showVal val="0"/>
          <c:showCatName val="0"/>
          <c:showSerName val="0"/>
          <c:showPercent val="0"/>
          <c:showBubbleSize val="0"/>
        </c:dLbls>
        <c:marker val="1"/>
        <c:smooth val="0"/>
        <c:axId val="537106239"/>
        <c:axId val="537105823"/>
      </c:lineChart>
      <c:catAx>
        <c:axId val="39307135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0000FF"/>
                </a:solidFill>
                <a:latin typeface="+mn-lt"/>
                <a:ea typeface="+mn-ea"/>
                <a:cs typeface="+mn-cs"/>
              </a:defRPr>
            </a:pPr>
            <a:endParaRPr lang="en-US"/>
          </a:p>
        </c:txPr>
        <c:crossAx val="393069279"/>
        <c:crosses val="autoZero"/>
        <c:auto val="1"/>
        <c:lblAlgn val="ctr"/>
        <c:lblOffset val="100"/>
        <c:noMultiLvlLbl val="0"/>
      </c:catAx>
      <c:valAx>
        <c:axId val="3930692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3071359"/>
        <c:crosses val="autoZero"/>
        <c:crossBetween val="between"/>
      </c:valAx>
      <c:valAx>
        <c:axId val="537105823"/>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7106239"/>
        <c:crosses val="max"/>
        <c:crossBetween val="between"/>
      </c:valAx>
      <c:catAx>
        <c:axId val="537106239"/>
        <c:scaling>
          <c:orientation val="minMax"/>
        </c:scaling>
        <c:delete val="1"/>
        <c:axPos val="b"/>
        <c:numFmt formatCode="General" sourceLinked="1"/>
        <c:majorTickMark val="none"/>
        <c:minorTickMark val="none"/>
        <c:tickLblPos val="nextTo"/>
        <c:crossAx val="537105823"/>
        <c:crosses val="autoZero"/>
        <c:auto val="1"/>
        <c:lblAlgn val="ctr"/>
        <c:lblOffset val="100"/>
        <c:noMultiLvlLbl val="0"/>
      </c:cat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585A46-7041-4A06-9AD6-6AFD63CB5F96}"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740664-6296-49CE-9706-0A28072C5CC6}" type="slidenum">
              <a:rPr lang="en-US" smtClean="0"/>
              <a:t>‹#›</a:t>
            </a:fld>
            <a:endParaRPr lang="en-US"/>
          </a:p>
        </p:txBody>
      </p:sp>
    </p:spTree>
    <p:extLst>
      <p:ext uri="{BB962C8B-B14F-4D97-AF65-F5344CB8AC3E}">
        <p14:creationId xmlns:p14="http://schemas.microsoft.com/office/powerpoint/2010/main" val="905900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3" name="Google Shape;107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A95CC-2D4E-DD44-A3D5-0BC1C046618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3270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B23A230A-DC6C-2C40-8AD5-FD3AA2D6C4B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5255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58570" lvl="1" indent="-276225" algn="just">
              <a:lnSpc>
                <a:spcPct val="100000"/>
              </a:lnSpc>
              <a:buFont typeface="Symbol" panose="05050102010706020507" pitchFamily="18" charset="2"/>
              <a:buChar char=""/>
              <a:tabLst>
                <a:tab pos="228600" algn="l"/>
                <a:tab pos="457200" algn="l"/>
              </a:tabLst>
              <a:defRPr/>
            </a:pPr>
            <a:endParaRPr lang="en-US">
              <a:solidFill>
                <a:schemeClr val="dk1"/>
              </a:solidFill>
            </a:endParaRPr>
          </a:p>
        </p:txBody>
      </p:sp>
      <p:sp>
        <p:nvSpPr>
          <p:cNvPr id="4" name="Slide Number Placeholder 3"/>
          <p:cNvSpPr>
            <a:spLocks noGrp="1"/>
          </p:cNvSpPr>
          <p:nvPr>
            <p:ph type="sldNum" sz="quarter" idx="5"/>
          </p:nvPr>
        </p:nvSpPr>
        <p:spPr/>
        <p:txBody>
          <a:bodyPr/>
          <a:lstStyle/>
          <a:p>
            <a:fld id="{A3740664-6296-49CE-9706-0A28072C5CC6}" type="slidenum">
              <a:rPr lang="en-US" smtClean="0"/>
              <a:t>41</a:t>
            </a:fld>
            <a:endParaRPr lang="en-US"/>
          </a:p>
        </p:txBody>
      </p:sp>
    </p:spTree>
    <p:extLst>
      <p:ext uri="{BB962C8B-B14F-4D97-AF65-F5344CB8AC3E}">
        <p14:creationId xmlns:p14="http://schemas.microsoft.com/office/powerpoint/2010/main" val="3569357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58570" lvl="1" indent="-276225" algn="just">
              <a:lnSpc>
                <a:spcPct val="100000"/>
              </a:lnSpc>
              <a:buFont typeface="Symbol" panose="05050102010706020507" pitchFamily="18" charset="2"/>
              <a:buChar char=""/>
              <a:tabLst>
                <a:tab pos="228600" algn="l"/>
                <a:tab pos="457200" algn="l"/>
              </a:tabLst>
              <a:defRPr/>
            </a:pPr>
            <a:endParaRPr lang="en-US">
              <a:solidFill>
                <a:schemeClr val="dk1"/>
              </a:solidFill>
            </a:endParaRPr>
          </a:p>
        </p:txBody>
      </p:sp>
      <p:sp>
        <p:nvSpPr>
          <p:cNvPr id="4" name="Slide Number Placeholder 3"/>
          <p:cNvSpPr>
            <a:spLocks noGrp="1"/>
          </p:cNvSpPr>
          <p:nvPr>
            <p:ph type="sldNum" sz="quarter" idx="5"/>
          </p:nvPr>
        </p:nvSpPr>
        <p:spPr/>
        <p:txBody>
          <a:bodyPr/>
          <a:lstStyle/>
          <a:p>
            <a:fld id="{A3740664-6296-49CE-9706-0A28072C5CC6}" type="slidenum">
              <a:rPr lang="en-US" smtClean="0"/>
              <a:t>43</a:t>
            </a:fld>
            <a:endParaRPr lang="en-US"/>
          </a:p>
        </p:txBody>
      </p:sp>
    </p:spTree>
    <p:extLst>
      <p:ext uri="{BB962C8B-B14F-4D97-AF65-F5344CB8AC3E}">
        <p14:creationId xmlns:p14="http://schemas.microsoft.com/office/powerpoint/2010/main" val="440800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4652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6:notes"/>
          <p:cNvSpPr>
            <a:spLocks noGrp="1" noRot="1" noChangeAspect="1"/>
          </p:cNvSpPr>
          <p:nvPr>
            <p:ph type="sldImg" idx="2"/>
          </p:nvPr>
        </p:nvSpPr>
        <p:spPr>
          <a:xfrm>
            <a:off x="738188" y="1179513"/>
            <a:ext cx="5662612" cy="3184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46" name="Google Shape;54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58286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6:notes"/>
          <p:cNvSpPr>
            <a:spLocks noGrp="1" noRot="1" noChangeAspect="1"/>
          </p:cNvSpPr>
          <p:nvPr>
            <p:ph type="sldImg" idx="2"/>
          </p:nvPr>
        </p:nvSpPr>
        <p:spPr>
          <a:xfrm>
            <a:off x="738188" y="1179513"/>
            <a:ext cx="5662612" cy="3184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6" name="Google Shape;54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21362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6:notes"/>
          <p:cNvSpPr>
            <a:spLocks noGrp="1" noRot="1" noChangeAspect="1"/>
          </p:cNvSpPr>
          <p:nvPr>
            <p:ph type="sldImg" idx="2"/>
          </p:nvPr>
        </p:nvSpPr>
        <p:spPr>
          <a:xfrm>
            <a:off x="738188" y="1179513"/>
            <a:ext cx="5662612" cy="3184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6" name="Google Shape;54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2417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CC15C-F749-4FCF-BB0F-9580FE70FC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4510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CC15C-F749-4FCF-BB0F-9580FE70FC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1977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40664-6296-49CE-9706-0A28072C5C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478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7FA7C-C18E-4728-A0C7-B825B1DA3D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6F9EDE-92EB-4F9B-9B56-14EBEDAC21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3" name="Picture 12">
            <a:extLst>
              <a:ext uri="{FF2B5EF4-FFF2-40B4-BE49-F238E27FC236}">
                <a16:creationId xmlns:a16="http://schemas.microsoft.com/office/drawing/2014/main" id="{54651171-62C6-4166-8B83-CB8FCBAFF8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588" y="6121332"/>
            <a:ext cx="11283338" cy="631388"/>
          </a:xfrm>
          <a:prstGeom prst="rect">
            <a:avLst/>
          </a:prstGeom>
        </p:spPr>
      </p:pic>
    </p:spTree>
    <p:extLst>
      <p:ext uri="{BB962C8B-B14F-4D97-AF65-F5344CB8AC3E}">
        <p14:creationId xmlns:p14="http://schemas.microsoft.com/office/powerpoint/2010/main" val="869574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3C6763-9B66-4695-BA4C-EED51E96482D}" type="datetimeFigureOut">
              <a:rPr lang="en-US" smtClean="0"/>
              <a:t>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C534FA9-80A3-4D76-A47E-4E4D6E3D5BC7}" type="slidenum">
              <a:rPr lang="en-US" smtClean="0"/>
              <a:t>‹#›</a:t>
            </a:fld>
            <a:endParaRPr lang="en-US" dirty="0"/>
          </a:p>
        </p:txBody>
      </p:sp>
    </p:spTree>
    <p:extLst>
      <p:ext uri="{BB962C8B-B14F-4D97-AF65-F5344CB8AC3E}">
        <p14:creationId xmlns:p14="http://schemas.microsoft.com/office/powerpoint/2010/main" val="2589013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3C6763-9B66-4695-BA4C-EED51E96482D}" type="datetimeFigureOut">
              <a:rPr lang="en-US" smtClean="0"/>
              <a:t>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C534FA9-80A3-4D76-A47E-4E4D6E3D5BC7}" type="slidenum">
              <a:rPr lang="en-US" smtClean="0"/>
              <a:t>‹#›</a:t>
            </a:fld>
            <a:endParaRPr lang="en-US" dirty="0"/>
          </a:p>
        </p:txBody>
      </p:sp>
    </p:spTree>
    <p:extLst>
      <p:ext uri="{BB962C8B-B14F-4D97-AF65-F5344CB8AC3E}">
        <p14:creationId xmlns:p14="http://schemas.microsoft.com/office/powerpoint/2010/main" val="621595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3C6763-9B66-4695-BA4C-EED51E96482D}" type="datetimeFigureOut">
              <a:rPr lang="en-US" smtClean="0"/>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534FA9-80A3-4D76-A47E-4E4D6E3D5BC7}" type="slidenum">
              <a:rPr lang="en-US" smtClean="0"/>
              <a:t>‹#›</a:t>
            </a:fld>
            <a:endParaRPr lang="en-US" dirty="0"/>
          </a:p>
        </p:txBody>
      </p:sp>
    </p:spTree>
    <p:extLst>
      <p:ext uri="{BB962C8B-B14F-4D97-AF65-F5344CB8AC3E}">
        <p14:creationId xmlns:p14="http://schemas.microsoft.com/office/powerpoint/2010/main" val="765418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3C6763-9B66-4695-BA4C-EED51E96482D}" type="datetimeFigureOut">
              <a:rPr lang="en-US" smtClean="0"/>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534FA9-80A3-4D76-A47E-4E4D6E3D5BC7}" type="slidenum">
              <a:rPr lang="en-US" smtClean="0"/>
              <a:t>‹#›</a:t>
            </a:fld>
            <a:endParaRPr lang="en-US" dirty="0"/>
          </a:p>
        </p:txBody>
      </p:sp>
    </p:spTree>
    <p:extLst>
      <p:ext uri="{BB962C8B-B14F-4D97-AF65-F5344CB8AC3E}">
        <p14:creationId xmlns:p14="http://schemas.microsoft.com/office/powerpoint/2010/main" val="4138235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3C6763-9B66-4695-BA4C-EED51E96482D}"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534FA9-80A3-4D76-A47E-4E4D6E3D5BC7}" type="slidenum">
              <a:rPr lang="en-US" smtClean="0"/>
              <a:t>‹#›</a:t>
            </a:fld>
            <a:endParaRPr lang="en-US" dirty="0"/>
          </a:p>
        </p:txBody>
      </p:sp>
    </p:spTree>
    <p:extLst>
      <p:ext uri="{BB962C8B-B14F-4D97-AF65-F5344CB8AC3E}">
        <p14:creationId xmlns:p14="http://schemas.microsoft.com/office/powerpoint/2010/main" val="1541226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3C6763-9B66-4695-BA4C-EED51E96482D}"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534FA9-80A3-4D76-A47E-4E4D6E3D5BC7}" type="slidenum">
              <a:rPr lang="en-US" smtClean="0"/>
              <a:t>‹#›</a:t>
            </a:fld>
            <a:endParaRPr lang="en-US" dirty="0"/>
          </a:p>
        </p:txBody>
      </p:sp>
    </p:spTree>
    <p:extLst>
      <p:ext uri="{BB962C8B-B14F-4D97-AF65-F5344CB8AC3E}">
        <p14:creationId xmlns:p14="http://schemas.microsoft.com/office/powerpoint/2010/main" val="2053872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0"/>
            <a:ext cx="10363200" cy="3657601"/>
          </a:xfrm>
        </p:spPr>
        <p:txBody>
          <a:bodyPr/>
          <a:lstStyle>
            <a:lvl1pPr>
              <a:defRPr>
                <a:solidFill>
                  <a:srgbClr val="2D87C8"/>
                </a:solidFill>
              </a:defRPr>
            </a:lvl1pPr>
          </a:lstStyle>
          <a:p>
            <a:r>
              <a:rPr lang="en-US" noProof="0" dirty="0"/>
              <a:t>Click to edit Master title style</a:t>
            </a:r>
            <a:endParaRPr lang="en-GB" noProof="0" dirty="0"/>
          </a:p>
        </p:txBody>
      </p:sp>
      <p:sp>
        <p:nvSpPr>
          <p:cNvPr id="13" name="Rectangle 12"/>
          <p:cNvSpPr/>
          <p:nvPr/>
        </p:nvSpPr>
        <p:spPr>
          <a:xfrm>
            <a:off x="0" y="1554480"/>
            <a:ext cx="12192000" cy="45720"/>
          </a:xfrm>
          <a:prstGeom prst="rect">
            <a:avLst/>
          </a:prstGeom>
          <a:solidFill>
            <a:srgbClr val="9D4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p:nvSpPr>
        <p:spPr>
          <a:xfrm>
            <a:off x="0" y="5257800"/>
            <a:ext cx="12192000" cy="45720"/>
          </a:xfrm>
          <a:prstGeom prst="rect">
            <a:avLst/>
          </a:prstGeom>
          <a:solidFill>
            <a:srgbClr val="9D4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C3071FDC-82E5-0DFF-E39B-0FCAE4067D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64877" y="5560844"/>
            <a:ext cx="3409958" cy="1043046"/>
          </a:xfrm>
          <a:prstGeom prst="rect">
            <a:avLst/>
          </a:prstGeom>
        </p:spPr>
      </p:pic>
    </p:spTree>
    <p:extLst>
      <p:ext uri="{BB962C8B-B14F-4D97-AF65-F5344CB8AC3E}">
        <p14:creationId xmlns:p14="http://schemas.microsoft.com/office/powerpoint/2010/main" val="134949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a:xfrm>
            <a:off x="609600" y="1371600"/>
            <a:ext cx="10972800" cy="48006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0" name="Date Placeholder 2">
            <a:extLst>
              <a:ext uri="{FF2B5EF4-FFF2-40B4-BE49-F238E27FC236}">
                <a16:creationId xmlns:a16="http://schemas.microsoft.com/office/drawing/2014/main" id="{D5447FC1-7502-4BC4-882A-10C7CBC59F26}"/>
              </a:ext>
            </a:extLst>
          </p:cNvPr>
          <p:cNvSpPr>
            <a:spLocks noGrp="1"/>
          </p:cNvSpPr>
          <p:nvPr>
            <p:ph type="dt" sz="half" idx="2"/>
          </p:nvPr>
        </p:nvSpPr>
        <p:spPr>
          <a:xfrm>
            <a:off x="9770342" y="6400800"/>
            <a:ext cx="1421821" cy="365760"/>
          </a:xfrm>
          <a:prstGeom prst="rect">
            <a:avLst/>
          </a:prstGeom>
        </p:spPr>
        <p:txBody>
          <a:bodyPr vert="horz" wrap="none" lIns="0" tIns="0" rIns="38100" bIns="0" rtlCol="0" anchor="ctr"/>
          <a:lstStyle>
            <a:lvl1pPr algn="r">
              <a:lnSpc>
                <a:spcPct val="100000"/>
              </a:lnSpc>
              <a:defRPr sz="1200">
                <a:solidFill>
                  <a:schemeClr val="tx1">
                    <a:tint val="75000"/>
                  </a:schemeClr>
                </a:solidFill>
              </a:defRPr>
            </a:lvl1pPr>
          </a:lstStyle>
          <a:p>
            <a:r>
              <a:rPr lang="en-US"/>
              <a:t>9 MAY 2022</a:t>
            </a:r>
          </a:p>
        </p:txBody>
      </p:sp>
      <p:sp>
        <p:nvSpPr>
          <p:cNvPr id="11" name="Slide Number Placeholder 1">
            <a:extLst>
              <a:ext uri="{FF2B5EF4-FFF2-40B4-BE49-F238E27FC236}">
                <a16:creationId xmlns:a16="http://schemas.microsoft.com/office/drawing/2014/main" id="{0EEDA6BD-A6F6-4409-86A5-33D8B70FA253}"/>
              </a:ext>
            </a:extLst>
          </p:cNvPr>
          <p:cNvSpPr>
            <a:spLocks noGrp="1"/>
          </p:cNvSpPr>
          <p:nvPr>
            <p:ph type="sldNum" sz="quarter" idx="4"/>
          </p:nvPr>
        </p:nvSpPr>
        <p:spPr>
          <a:xfrm>
            <a:off x="11582400" y="6400800"/>
            <a:ext cx="609600" cy="365125"/>
          </a:xfrm>
          <a:prstGeom prst="rect">
            <a:avLst/>
          </a:prstGeom>
        </p:spPr>
        <p:txBody>
          <a:bodyPr vert="horz" wrap="none" lIns="0" tIns="0" rIns="0" bIns="0" rtlCol="0" anchor="ctr"/>
          <a:lstStyle>
            <a:lvl1pPr algn="l">
              <a:defRPr sz="1800">
                <a:solidFill>
                  <a:schemeClr val="accent3"/>
                </a:solidFill>
              </a:defRPr>
            </a:lvl1pPr>
          </a:lstStyle>
          <a:p>
            <a:fld id="{1F32B4F9-B3A8-418D-ABEC-69788E79DA1A}" type="slidenum">
              <a:rPr lang="en-US" smtClean="0"/>
              <a:pPr/>
              <a:t>‹#›</a:t>
            </a:fld>
            <a:endParaRPr lang="en-US"/>
          </a:p>
        </p:txBody>
      </p:sp>
    </p:spTree>
    <p:extLst>
      <p:ext uri="{BB962C8B-B14F-4D97-AF65-F5344CB8AC3E}">
        <p14:creationId xmlns:p14="http://schemas.microsoft.com/office/powerpoint/2010/main" val="272168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2">
            <a:extLst>
              <a:ext uri="{FF2B5EF4-FFF2-40B4-BE49-F238E27FC236}">
                <a16:creationId xmlns:a16="http://schemas.microsoft.com/office/drawing/2014/main" id="{DDF0EF3D-D1A9-47E7-808F-CFB59A0DA53C}"/>
              </a:ext>
            </a:extLst>
          </p:cNvPr>
          <p:cNvSpPr>
            <a:spLocks noGrp="1"/>
          </p:cNvSpPr>
          <p:nvPr>
            <p:ph type="dt" sz="half" idx="2"/>
          </p:nvPr>
        </p:nvSpPr>
        <p:spPr>
          <a:xfrm>
            <a:off x="9770342" y="6400800"/>
            <a:ext cx="1421821" cy="365760"/>
          </a:xfrm>
          <a:prstGeom prst="rect">
            <a:avLst/>
          </a:prstGeom>
        </p:spPr>
        <p:txBody>
          <a:bodyPr vert="horz" wrap="none" lIns="0" tIns="0" rIns="38100" bIns="0" rtlCol="0" anchor="ctr"/>
          <a:lstStyle>
            <a:lvl1pPr algn="r">
              <a:lnSpc>
                <a:spcPct val="100000"/>
              </a:lnSpc>
              <a:defRPr sz="1200">
                <a:solidFill>
                  <a:schemeClr val="tx1">
                    <a:tint val="75000"/>
                  </a:schemeClr>
                </a:solidFill>
              </a:defRPr>
            </a:lvl1pPr>
          </a:lstStyle>
          <a:p>
            <a:r>
              <a:rPr lang="en-US"/>
              <a:t>9 MAY 2022</a:t>
            </a:r>
          </a:p>
        </p:txBody>
      </p:sp>
      <p:sp>
        <p:nvSpPr>
          <p:cNvPr id="11" name="Slide Number Placeholder 1">
            <a:extLst>
              <a:ext uri="{FF2B5EF4-FFF2-40B4-BE49-F238E27FC236}">
                <a16:creationId xmlns:a16="http://schemas.microsoft.com/office/drawing/2014/main" id="{5B0FDAB9-C4D2-4763-AD01-84D941C5E52C}"/>
              </a:ext>
            </a:extLst>
          </p:cNvPr>
          <p:cNvSpPr>
            <a:spLocks noGrp="1"/>
          </p:cNvSpPr>
          <p:nvPr>
            <p:ph type="sldNum" sz="quarter" idx="4"/>
          </p:nvPr>
        </p:nvSpPr>
        <p:spPr>
          <a:xfrm>
            <a:off x="11582400" y="6400800"/>
            <a:ext cx="609600" cy="365125"/>
          </a:xfrm>
          <a:prstGeom prst="rect">
            <a:avLst/>
          </a:prstGeom>
        </p:spPr>
        <p:txBody>
          <a:bodyPr vert="horz" wrap="none" lIns="0" tIns="0" rIns="0" bIns="0" rtlCol="0" anchor="ctr"/>
          <a:lstStyle>
            <a:lvl1pPr algn="l">
              <a:defRPr sz="1800">
                <a:solidFill>
                  <a:schemeClr val="accent3"/>
                </a:solidFill>
              </a:defRPr>
            </a:lvl1pPr>
          </a:lstStyle>
          <a:p>
            <a:fld id="{1F32B4F9-B3A8-418D-ABEC-69788E79DA1A}" type="slidenum">
              <a:rPr lang="en-US" smtClean="0"/>
              <a:pPr/>
              <a:t>‹#›</a:t>
            </a:fld>
            <a:endParaRPr lang="en-US"/>
          </a:p>
        </p:txBody>
      </p:sp>
    </p:spTree>
    <p:extLst>
      <p:ext uri="{BB962C8B-B14F-4D97-AF65-F5344CB8AC3E}">
        <p14:creationId xmlns:p14="http://schemas.microsoft.com/office/powerpoint/2010/main" val="89768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ntent - No Titl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25C2361-56FB-4EB2-A685-27D421045682}"/>
              </a:ext>
            </a:extLst>
          </p:cNvPr>
          <p:cNvSpPr/>
          <p:nvPr/>
        </p:nvSpPr>
        <p:spPr>
          <a:xfrm>
            <a:off x="0" y="6355080"/>
            <a:ext cx="12192000" cy="4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Content Placeholder 2">
            <a:extLst>
              <a:ext uri="{FF2B5EF4-FFF2-40B4-BE49-F238E27FC236}">
                <a16:creationId xmlns:a16="http://schemas.microsoft.com/office/drawing/2014/main" id="{72687FDD-D6D6-438C-AD8F-D173B969E111}"/>
              </a:ext>
            </a:extLst>
          </p:cNvPr>
          <p:cNvSpPr>
            <a:spLocks noGrp="1"/>
          </p:cNvSpPr>
          <p:nvPr>
            <p:ph sz="half" idx="1"/>
          </p:nvPr>
        </p:nvSpPr>
        <p:spPr>
          <a:xfrm>
            <a:off x="609600" y="274638"/>
            <a:ext cx="5384800" cy="58975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Content Placeholder 3">
            <a:extLst>
              <a:ext uri="{FF2B5EF4-FFF2-40B4-BE49-F238E27FC236}">
                <a16:creationId xmlns:a16="http://schemas.microsoft.com/office/drawing/2014/main" id="{F9147C6B-9922-441A-A17E-97026086639D}"/>
              </a:ext>
            </a:extLst>
          </p:cNvPr>
          <p:cNvSpPr>
            <a:spLocks noGrp="1"/>
          </p:cNvSpPr>
          <p:nvPr>
            <p:ph sz="half" idx="10"/>
          </p:nvPr>
        </p:nvSpPr>
        <p:spPr>
          <a:xfrm>
            <a:off x="6197600" y="274638"/>
            <a:ext cx="5384800" cy="58975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Slide Number Placeholder 1">
            <a:extLst>
              <a:ext uri="{FF2B5EF4-FFF2-40B4-BE49-F238E27FC236}">
                <a16:creationId xmlns:a16="http://schemas.microsoft.com/office/drawing/2014/main" id="{BA902FC4-548A-42E0-867F-DB0B16F4B36D}"/>
              </a:ext>
            </a:extLst>
          </p:cNvPr>
          <p:cNvSpPr>
            <a:spLocks noGrp="1"/>
          </p:cNvSpPr>
          <p:nvPr>
            <p:ph type="sldNum" sz="quarter" idx="4"/>
          </p:nvPr>
        </p:nvSpPr>
        <p:spPr>
          <a:xfrm>
            <a:off x="11582400" y="6400800"/>
            <a:ext cx="609600" cy="365125"/>
          </a:xfrm>
          <a:prstGeom prst="rect">
            <a:avLst/>
          </a:prstGeom>
        </p:spPr>
        <p:txBody>
          <a:bodyPr vert="horz" wrap="none" lIns="0" tIns="0" rIns="0" bIns="0" rtlCol="0" anchor="ctr"/>
          <a:lstStyle>
            <a:lvl1pPr algn="l">
              <a:defRPr sz="1800">
                <a:solidFill>
                  <a:schemeClr val="accent3"/>
                </a:solidFill>
              </a:defRPr>
            </a:lvl1pPr>
          </a:lstStyle>
          <a:p>
            <a:fld id="{1F32B4F9-B3A8-418D-ABEC-69788E79DA1A}" type="slidenum">
              <a:rPr lang="en-US" smtClean="0"/>
              <a:pPr/>
              <a:t>‹#›</a:t>
            </a:fld>
            <a:endParaRPr lang="en-US"/>
          </a:p>
        </p:txBody>
      </p:sp>
      <p:pic>
        <p:nvPicPr>
          <p:cNvPr id="10" name="Picture 9">
            <a:extLst>
              <a:ext uri="{FF2B5EF4-FFF2-40B4-BE49-F238E27FC236}">
                <a16:creationId xmlns:a16="http://schemas.microsoft.com/office/drawing/2014/main" id="{2A4C862D-C060-50CD-B1BD-1DF1D9185C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75" y="6396896"/>
            <a:ext cx="1507456" cy="461104"/>
          </a:xfrm>
          <a:prstGeom prst="rect">
            <a:avLst/>
          </a:prstGeom>
        </p:spPr>
      </p:pic>
      <p:sp>
        <p:nvSpPr>
          <p:cNvPr id="11" name="Rectangle 10">
            <a:extLst>
              <a:ext uri="{FF2B5EF4-FFF2-40B4-BE49-F238E27FC236}">
                <a16:creationId xmlns:a16="http://schemas.microsoft.com/office/drawing/2014/main" id="{1AA46735-4BD1-488D-A4B1-0C9F47816764}"/>
              </a:ext>
            </a:extLst>
          </p:cNvPr>
          <p:cNvSpPr/>
          <p:nvPr userDrawn="1"/>
        </p:nvSpPr>
        <p:spPr>
          <a:xfrm>
            <a:off x="0" y="6355080"/>
            <a:ext cx="12192000" cy="45720"/>
          </a:xfrm>
          <a:prstGeom prst="rect">
            <a:avLst/>
          </a:prstGeom>
          <a:solidFill>
            <a:srgbClr val="2D8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Date Placeholder 2">
            <a:extLst>
              <a:ext uri="{FF2B5EF4-FFF2-40B4-BE49-F238E27FC236}">
                <a16:creationId xmlns:a16="http://schemas.microsoft.com/office/drawing/2014/main" id="{1F4F7916-729E-4EA6-309C-D7905ECBAE2A}"/>
              </a:ext>
            </a:extLst>
          </p:cNvPr>
          <p:cNvSpPr txBox="1">
            <a:spLocks/>
          </p:cNvSpPr>
          <p:nvPr userDrawn="1"/>
        </p:nvSpPr>
        <p:spPr>
          <a:xfrm>
            <a:off x="9770342" y="6400800"/>
            <a:ext cx="1421821" cy="365760"/>
          </a:xfrm>
          <a:prstGeom prst="rect">
            <a:avLst/>
          </a:prstGeom>
        </p:spPr>
        <p:txBody>
          <a:bodyPr vert="horz" wrap="none" lIns="0" tIns="0" rIns="38100" bIns="0" rtlCol="0" anchor="ctr"/>
          <a:lstStyle>
            <a:defPPr>
              <a:defRPr lang="en-US"/>
            </a:defPPr>
            <a:lvl1pPr marL="0" algn="r" defTabSz="914400" rtl="0" eaLnBrk="1" latinLnBrk="0" hangingPunct="1">
              <a:lnSpc>
                <a:spcPct val="100000"/>
              </a:lnSpc>
              <a:defRPr sz="1200" kern="1200">
                <a:solidFill>
                  <a:schemeClr val="accent3"/>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9 MAY 2022</a:t>
            </a:r>
          </a:p>
        </p:txBody>
      </p:sp>
    </p:spTree>
    <p:extLst>
      <p:ext uri="{BB962C8B-B14F-4D97-AF65-F5344CB8AC3E}">
        <p14:creationId xmlns:p14="http://schemas.microsoft.com/office/powerpoint/2010/main" val="120305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B2EEE-1E07-4F7A-B036-6F857B1F42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3B46CE-39FB-47A5-99C9-9FDB293C6A02}"/>
              </a:ext>
            </a:extLst>
          </p:cNvPr>
          <p:cNvSpPr>
            <a:spLocks noGrp="1"/>
          </p:cNvSpPr>
          <p:nvPr>
            <p:ph idx="1"/>
          </p:nvPr>
        </p:nvSpPr>
        <p:spPr>
          <a:xfrm>
            <a:off x="838200" y="1825625"/>
            <a:ext cx="10169577" cy="4075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6C8BAF66-8DC1-4D8B-B661-AC75F11B08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588" y="6121332"/>
            <a:ext cx="11283338" cy="631388"/>
          </a:xfrm>
          <a:prstGeom prst="rect">
            <a:avLst/>
          </a:prstGeom>
        </p:spPr>
      </p:pic>
    </p:spTree>
    <p:extLst>
      <p:ext uri="{BB962C8B-B14F-4D97-AF65-F5344CB8AC3E}">
        <p14:creationId xmlns:p14="http://schemas.microsoft.com/office/powerpoint/2010/main" val="8319881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609600" y="1371599"/>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6197600" y="1371599"/>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2" name="Date Placeholder 2">
            <a:extLst>
              <a:ext uri="{FF2B5EF4-FFF2-40B4-BE49-F238E27FC236}">
                <a16:creationId xmlns:a16="http://schemas.microsoft.com/office/drawing/2014/main" id="{E736B4FA-F1DC-4E3C-BE9D-1376DA29C91F}"/>
              </a:ext>
            </a:extLst>
          </p:cNvPr>
          <p:cNvSpPr>
            <a:spLocks noGrp="1"/>
          </p:cNvSpPr>
          <p:nvPr>
            <p:ph type="dt" sz="half" idx="10"/>
          </p:nvPr>
        </p:nvSpPr>
        <p:spPr>
          <a:xfrm>
            <a:off x="9770342" y="6400800"/>
            <a:ext cx="1421821" cy="365760"/>
          </a:xfrm>
          <a:prstGeom prst="rect">
            <a:avLst/>
          </a:prstGeom>
        </p:spPr>
        <p:txBody>
          <a:bodyPr vert="horz" wrap="none" lIns="0" tIns="0" rIns="38100" bIns="0" rtlCol="0" anchor="ctr"/>
          <a:lstStyle>
            <a:lvl1pPr algn="r">
              <a:lnSpc>
                <a:spcPct val="100000"/>
              </a:lnSpc>
              <a:defRPr sz="1200">
                <a:solidFill>
                  <a:schemeClr val="tx1">
                    <a:tint val="75000"/>
                  </a:schemeClr>
                </a:solidFill>
              </a:defRPr>
            </a:lvl1pPr>
          </a:lstStyle>
          <a:p>
            <a:r>
              <a:rPr lang="en-US"/>
              <a:t>9 MAY 2022</a:t>
            </a:r>
          </a:p>
        </p:txBody>
      </p:sp>
      <p:sp>
        <p:nvSpPr>
          <p:cNvPr id="13" name="Slide Number Placeholder 1">
            <a:extLst>
              <a:ext uri="{FF2B5EF4-FFF2-40B4-BE49-F238E27FC236}">
                <a16:creationId xmlns:a16="http://schemas.microsoft.com/office/drawing/2014/main" id="{07C856F9-2EFA-42BC-84E6-19DECF07A6B1}"/>
              </a:ext>
            </a:extLst>
          </p:cNvPr>
          <p:cNvSpPr>
            <a:spLocks noGrp="1"/>
          </p:cNvSpPr>
          <p:nvPr>
            <p:ph type="sldNum" sz="quarter" idx="4"/>
          </p:nvPr>
        </p:nvSpPr>
        <p:spPr>
          <a:xfrm>
            <a:off x="11582400" y="6400800"/>
            <a:ext cx="609600" cy="365125"/>
          </a:xfrm>
          <a:prstGeom prst="rect">
            <a:avLst/>
          </a:prstGeom>
        </p:spPr>
        <p:txBody>
          <a:bodyPr vert="horz" wrap="none" lIns="0" tIns="0" rIns="0" bIns="0" rtlCol="0" anchor="ctr"/>
          <a:lstStyle>
            <a:lvl1pPr algn="l">
              <a:defRPr sz="1800">
                <a:solidFill>
                  <a:schemeClr val="accent3"/>
                </a:solidFill>
              </a:defRPr>
            </a:lvl1pPr>
          </a:lstStyle>
          <a:p>
            <a:fld id="{1F32B4F9-B3A8-418D-ABEC-69788E79DA1A}" type="slidenum">
              <a:rPr lang="en-US" smtClean="0"/>
              <a:pPr/>
              <a:t>‹#›</a:t>
            </a:fld>
            <a:endParaRPr lang="en-US"/>
          </a:p>
        </p:txBody>
      </p:sp>
    </p:spTree>
    <p:extLst>
      <p:ext uri="{BB962C8B-B14F-4D97-AF65-F5344CB8AC3E}">
        <p14:creationId xmlns:p14="http://schemas.microsoft.com/office/powerpoint/2010/main" val="326158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3716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011362"/>
            <a:ext cx="5386917" cy="41605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3716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11362"/>
            <a:ext cx="5389033" cy="41605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2">
            <a:extLst>
              <a:ext uri="{FF2B5EF4-FFF2-40B4-BE49-F238E27FC236}">
                <a16:creationId xmlns:a16="http://schemas.microsoft.com/office/drawing/2014/main" id="{C019415A-AAE5-499C-9F48-419AC83D131B}"/>
              </a:ext>
            </a:extLst>
          </p:cNvPr>
          <p:cNvSpPr>
            <a:spLocks noGrp="1"/>
          </p:cNvSpPr>
          <p:nvPr>
            <p:ph type="dt" sz="half" idx="10"/>
          </p:nvPr>
        </p:nvSpPr>
        <p:spPr>
          <a:xfrm>
            <a:off x="9770342" y="6400800"/>
            <a:ext cx="1421821" cy="365760"/>
          </a:xfrm>
          <a:prstGeom prst="rect">
            <a:avLst/>
          </a:prstGeom>
        </p:spPr>
        <p:txBody>
          <a:bodyPr vert="horz" wrap="none" lIns="0" tIns="0" rIns="38100" bIns="0" rtlCol="0" anchor="ctr"/>
          <a:lstStyle>
            <a:lvl1pPr algn="r">
              <a:lnSpc>
                <a:spcPct val="100000"/>
              </a:lnSpc>
              <a:defRPr sz="1200">
                <a:solidFill>
                  <a:schemeClr val="tx1">
                    <a:tint val="75000"/>
                  </a:schemeClr>
                </a:solidFill>
              </a:defRPr>
            </a:lvl1pPr>
          </a:lstStyle>
          <a:p>
            <a:r>
              <a:rPr lang="en-US"/>
              <a:t>9 MAY 2022</a:t>
            </a:r>
          </a:p>
        </p:txBody>
      </p:sp>
      <p:sp>
        <p:nvSpPr>
          <p:cNvPr id="14" name="Slide Number Placeholder 1">
            <a:extLst>
              <a:ext uri="{FF2B5EF4-FFF2-40B4-BE49-F238E27FC236}">
                <a16:creationId xmlns:a16="http://schemas.microsoft.com/office/drawing/2014/main" id="{0EE50D4F-C292-470F-B3F6-855FEFA64646}"/>
              </a:ext>
            </a:extLst>
          </p:cNvPr>
          <p:cNvSpPr>
            <a:spLocks noGrp="1"/>
          </p:cNvSpPr>
          <p:nvPr>
            <p:ph type="sldNum" sz="quarter" idx="11"/>
          </p:nvPr>
        </p:nvSpPr>
        <p:spPr>
          <a:xfrm>
            <a:off x="11582400" y="6400800"/>
            <a:ext cx="609600" cy="365125"/>
          </a:xfrm>
          <a:prstGeom prst="rect">
            <a:avLst/>
          </a:prstGeom>
        </p:spPr>
        <p:txBody>
          <a:bodyPr vert="horz" wrap="none" lIns="0" tIns="0" rIns="0" bIns="0" rtlCol="0" anchor="ctr"/>
          <a:lstStyle>
            <a:lvl1pPr algn="l">
              <a:defRPr sz="1800">
                <a:solidFill>
                  <a:schemeClr val="accent3"/>
                </a:solidFill>
              </a:defRPr>
            </a:lvl1pPr>
          </a:lstStyle>
          <a:p>
            <a:fld id="{1F32B4F9-B3A8-418D-ABEC-69788E79DA1A}" type="slidenum">
              <a:rPr lang="en-US" smtClean="0"/>
              <a:pPr/>
              <a:t>‹#›</a:t>
            </a:fld>
            <a:endParaRPr lang="en-US"/>
          </a:p>
        </p:txBody>
      </p:sp>
    </p:spTree>
    <p:extLst>
      <p:ext uri="{BB962C8B-B14F-4D97-AF65-F5344CB8AC3E}">
        <p14:creationId xmlns:p14="http://schemas.microsoft.com/office/powerpoint/2010/main" val="75659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Slide Number Placeholder 1">
            <a:extLst>
              <a:ext uri="{FF2B5EF4-FFF2-40B4-BE49-F238E27FC236}">
                <a16:creationId xmlns:a16="http://schemas.microsoft.com/office/drawing/2014/main" id="{3045DBFB-FBD2-4EEA-A45B-969A68716E7E}"/>
              </a:ext>
            </a:extLst>
          </p:cNvPr>
          <p:cNvSpPr>
            <a:spLocks noGrp="1"/>
          </p:cNvSpPr>
          <p:nvPr>
            <p:ph type="sldNum" sz="quarter" idx="4"/>
          </p:nvPr>
        </p:nvSpPr>
        <p:spPr>
          <a:xfrm>
            <a:off x="11582400" y="6400800"/>
            <a:ext cx="609600" cy="365125"/>
          </a:xfrm>
          <a:prstGeom prst="rect">
            <a:avLst/>
          </a:prstGeom>
        </p:spPr>
        <p:txBody>
          <a:bodyPr vert="horz" wrap="none" lIns="0" tIns="0" rIns="0" bIns="0" rtlCol="0" anchor="ctr"/>
          <a:lstStyle>
            <a:lvl1pPr algn="l">
              <a:defRPr sz="1800">
                <a:solidFill>
                  <a:schemeClr val="accent3"/>
                </a:solidFill>
              </a:defRPr>
            </a:lvl1pPr>
          </a:lstStyle>
          <a:p>
            <a:fld id="{1F32B4F9-B3A8-418D-ABEC-69788E79DA1A}" type="slidenum">
              <a:rPr lang="en-US" smtClean="0"/>
              <a:pPr/>
              <a:t>‹#›</a:t>
            </a:fld>
            <a:endParaRPr lang="en-US"/>
          </a:p>
        </p:txBody>
      </p:sp>
    </p:spTree>
    <p:extLst>
      <p:ext uri="{BB962C8B-B14F-4D97-AF65-F5344CB8AC3E}">
        <p14:creationId xmlns:p14="http://schemas.microsoft.com/office/powerpoint/2010/main" val="286309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5D7416-1E7F-AFD5-74B7-9B01A6D09616}"/>
              </a:ext>
            </a:extLst>
          </p:cNvPr>
          <p:cNvSpPr>
            <a:spLocks noGrp="1"/>
          </p:cNvSpPr>
          <p:nvPr>
            <p:ph type="sldNum" sz="quarter" idx="11"/>
          </p:nvPr>
        </p:nvSpPr>
        <p:spPr/>
        <p:txBody>
          <a:bodyPr/>
          <a:lstStyle/>
          <a:p>
            <a:fld id="{1F32B4F9-B3A8-418D-ABEC-69788E79DA1A}" type="slidenum">
              <a:rPr lang="en-US" smtClean="0"/>
              <a:pPr/>
              <a:t>‹#›</a:t>
            </a:fld>
            <a:endParaRPr lang="en-US"/>
          </a:p>
        </p:txBody>
      </p:sp>
    </p:spTree>
    <p:extLst>
      <p:ext uri="{BB962C8B-B14F-4D97-AF65-F5344CB8AC3E}">
        <p14:creationId xmlns:p14="http://schemas.microsoft.com/office/powerpoint/2010/main" val="173810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Rectangle 8">
            <a:extLst>
              <a:ext uri="{FF2B5EF4-FFF2-40B4-BE49-F238E27FC236}">
                <a16:creationId xmlns:a16="http://schemas.microsoft.com/office/drawing/2014/main" id="{38A65F63-CD38-49BE-AC1F-26F63A81C42E}"/>
              </a:ext>
            </a:extLst>
          </p:cNvPr>
          <p:cNvSpPr/>
          <p:nvPr/>
        </p:nvSpPr>
        <p:spPr>
          <a:xfrm>
            <a:off x="0" y="1188720"/>
            <a:ext cx="12192000" cy="45720"/>
          </a:xfrm>
          <a:prstGeom prst="rect">
            <a:avLst/>
          </a:prstGeom>
          <a:solidFill>
            <a:srgbClr val="2D8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1900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25C2361-56FB-4EB2-A685-27D421045682}"/>
              </a:ext>
            </a:extLst>
          </p:cNvPr>
          <p:cNvSpPr/>
          <p:nvPr/>
        </p:nvSpPr>
        <p:spPr>
          <a:xfrm>
            <a:off x="0" y="6355080"/>
            <a:ext cx="12192000" cy="45720"/>
          </a:xfrm>
          <a:prstGeom prst="rect">
            <a:avLst/>
          </a:prstGeom>
          <a:solidFill>
            <a:srgbClr val="2D8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Slide Number Placeholder 1">
            <a:extLst>
              <a:ext uri="{FF2B5EF4-FFF2-40B4-BE49-F238E27FC236}">
                <a16:creationId xmlns:a16="http://schemas.microsoft.com/office/drawing/2014/main" id="{7DF21A1F-D3B0-469F-916E-D6D063D20B3E}"/>
              </a:ext>
            </a:extLst>
          </p:cNvPr>
          <p:cNvSpPr>
            <a:spLocks noGrp="1"/>
          </p:cNvSpPr>
          <p:nvPr>
            <p:ph type="sldNum" sz="quarter" idx="4"/>
          </p:nvPr>
        </p:nvSpPr>
        <p:spPr>
          <a:xfrm>
            <a:off x="11582400" y="6400800"/>
            <a:ext cx="609600" cy="365125"/>
          </a:xfrm>
          <a:prstGeom prst="rect">
            <a:avLst/>
          </a:prstGeom>
        </p:spPr>
        <p:txBody>
          <a:bodyPr vert="horz" wrap="none" lIns="0" tIns="0" rIns="0" bIns="0" rtlCol="0" anchor="ctr"/>
          <a:lstStyle>
            <a:lvl1pPr algn="l">
              <a:defRPr sz="1800">
                <a:solidFill>
                  <a:schemeClr val="accent2"/>
                </a:solidFill>
              </a:defRPr>
            </a:lvl1pPr>
          </a:lstStyle>
          <a:p>
            <a:fld id="{1F32B4F9-B3A8-418D-ABEC-69788E79DA1A}" type="slidenum">
              <a:rPr lang="en-US" smtClean="0"/>
              <a:t>‹#›</a:t>
            </a:fld>
            <a:endParaRPr lang="en-US"/>
          </a:p>
        </p:txBody>
      </p:sp>
      <p:pic>
        <p:nvPicPr>
          <p:cNvPr id="7" name="Picture 6">
            <a:extLst>
              <a:ext uri="{FF2B5EF4-FFF2-40B4-BE49-F238E27FC236}">
                <a16:creationId xmlns:a16="http://schemas.microsoft.com/office/drawing/2014/main" id="{BDC0EAC9-BBDE-0CE9-3DF4-16565FFF6F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75" y="6396896"/>
            <a:ext cx="1507456" cy="461104"/>
          </a:xfrm>
          <a:prstGeom prst="rect">
            <a:avLst/>
          </a:prstGeom>
        </p:spPr>
      </p:pic>
      <p:sp>
        <p:nvSpPr>
          <p:cNvPr id="8" name="Rectangle 7">
            <a:extLst>
              <a:ext uri="{FF2B5EF4-FFF2-40B4-BE49-F238E27FC236}">
                <a16:creationId xmlns:a16="http://schemas.microsoft.com/office/drawing/2014/main" id="{89495866-8F4E-926B-74DC-739B3B3379E5}"/>
              </a:ext>
            </a:extLst>
          </p:cNvPr>
          <p:cNvSpPr/>
          <p:nvPr userDrawn="1"/>
        </p:nvSpPr>
        <p:spPr>
          <a:xfrm>
            <a:off x="0" y="6355080"/>
            <a:ext cx="12192000" cy="45720"/>
          </a:xfrm>
          <a:prstGeom prst="rect">
            <a:avLst/>
          </a:prstGeom>
          <a:solidFill>
            <a:srgbClr val="2D8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Date Placeholder 2">
            <a:extLst>
              <a:ext uri="{FF2B5EF4-FFF2-40B4-BE49-F238E27FC236}">
                <a16:creationId xmlns:a16="http://schemas.microsoft.com/office/drawing/2014/main" id="{C0D01012-5EC4-2416-CBF4-DB76F3309120}"/>
              </a:ext>
            </a:extLst>
          </p:cNvPr>
          <p:cNvSpPr txBox="1">
            <a:spLocks/>
          </p:cNvSpPr>
          <p:nvPr userDrawn="1"/>
        </p:nvSpPr>
        <p:spPr>
          <a:xfrm>
            <a:off x="9770342" y="6400800"/>
            <a:ext cx="1421821" cy="365760"/>
          </a:xfrm>
          <a:prstGeom prst="rect">
            <a:avLst/>
          </a:prstGeom>
        </p:spPr>
        <p:txBody>
          <a:bodyPr vert="horz" wrap="none" lIns="0" tIns="0" rIns="38100" bIns="0" rtlCol="0" anchor="ctr"/>
          <a:lstStyle>
            <a:defPPr>
              <a:defRPr lang="en-US"/>
            </a:defPPr>
            <a:lvl1pPr marL="0" algn="r" defTabSz="914400" rtl="0" eaLnBrk="1" latinLnBrk="0" hangingPunct="1">
              <a:lnSpc>
                <a:spcPct val="100000"/>
              </a:lnSpc>
              <a:defRPr sz="1200" kern="1200">
                <a:solidFill>
                  <a:schemeClr val="accent3"/>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9 MAY 2022</a:t>
            </a:r>
          </a:p>
        </p:txBody>
      </p:sp>
    </p:spTree>
    <p:extLst>
      <p:ext uri="{BB962C8B-B14F-4D97-AF65-F5344CB8AC3E}">
        <p14:creationId xmlns:p14="http://schemas.microsoft.com/office/powerpoint/2010/main" val="33521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ota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155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Rectangle 11">
            <a:extLst>
              <a:ext uri="{FF2B5EF4-FFF2-40B4-BE49-F238E27FC236}">
                <a16:creationId xmlns:a16="http://schemas.microsoft.com/office/drawing/2014/main" id="{77318CA9-6255-404F-9024-B81213657BD5}"/>
              </a:ext>
            </a:extLst>
          </p:cNvPr>
          <p:cNvSpPr/>
          <p:nvPr userDrawn="1"/>
        </p:nvSpPr>
        <p:spPr>
          <a:xfrm>
            <a:off x="0" y="6355080"/>
            <a:ext cx="12192000" cy="45720"/>
          </a:xfrm>
          <a:prstGeom prst="rect">
            <a:avLst/>
          </a:prstGeom>
          <a:solidFill>
            <a:srgbClr val="2D8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724CBA89-0D9C-09DF-71D3-317A88CF3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75" y="6396896"/>
            <a:ext cx="1507456" cy="461104"/>
          </a:xfrm>
          <a:prstGeom prst="rect">
            <a:avLst/>
          </a:prstGeom>
        </p:spPr>
      </p:pic>
      <p:sp>
        <p:nvSpPr>
          <p:cNvPr id="11" name="Rectangle 10">
            <a:extLst>
              <a:ext uri="{FF2B5EF4-FFF2-40B4-BE49-F238E27FC236}">
                <a16:creationId xmlns:a16="http://schemas.microsoft.com/office/drawing/2014/main" id="{9E9575DB-ABA9-CD68-2855-AC302BDC2545}"/>
              </a:ext>
            </a:extLst>
          </p:cNvPr>
          <p:cNvSpPr/>
          <p:nvPr userDrawn="1"/>
        </p:nvSpPr>
        <p:spPr>
          <a:xfrm>
            <a:off x="0" y="6355080"/>
            <a:ext cx="12192000" cy="45720"/>
          </a:xfrm>
          <a:prstGeom prst="rect">
            <a:avLst/>
          </a:prstGeom>
          <a:solidFill>
            <a:srgbClr val="2D8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Slide Number Placeholder 1">
            <a:extLst>
              <a:ext uri="{FF2B5EF4-FFF2-40B4-BE49-F238E27FC236}">
                <a16:creationId xmlns:a16="http://schemas.microsoft.com/office/drawing/2014/main" id="{B964956C-28B6-6970-46DC-A6178ACF1F1D}"/>
              </a:ext>
            </a:extLst>
          </p:cNvPr>
          <p:cNvSpPr txBox="1">
            <a:spLocks/>
          </p:cNvSpPr>
          <p:nvPr userDrawn="1"/>
        </p:nvSpPr>
        <p:spPr>
          <a:xfrm>
            <a:off x="11582400" y="6400800"/>
            <a:ext cx="609600" cy="365125"/>
          </a:xfrm>
          <a:prstGeom prst="rect">
            <a:avLst/>
          </a:prstGeom>
        </p:spPr>
        <p:txBody>
          <a:bodyPr vert="horz" wrap="none" lIns="0" tIns="0" rIns="0" bIns="0" rtlCol="0" anchor="ctr"/>
          <a:lstStyle>
            <a:defPPr>
              <a:defRPr lang="en-US"/>
            </a:defPPr>
            <a:lvl1pPr marL="0" algn="l" defTabSz="914400" rtl="0" eaLnBrk="1" latinLnBrk="0" hangingPunct="1">
              <a:defRPr sz="1800" kern="1200">
                <a:solidFill>
                  <a:schemeClr val="accent3"/>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32B4F9-B3A8-418D-ABEC-69788E79DA1A}" type="slidenum">
              <a:rPr lang="en-US" smtClean="0"/>
              <a:pPr/>
              <a:t>‹#›</a:t>
            </a:fld>
            <a:endParaRPr lang="en-US"/>
          </a:p>
        </p:txBody>
      </p:sp>
    </p:spTree>
    <p:extLst>
      <p:ext uri="{BB962C8B-B14F-4D97-AF65-F5344CB8AC3E}">
        <p14:creationId xmlns:p14="http://schemas.microsoft.com/office/powerpoint/2010/main" val="67945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Rectangle 18">
            <a:extLst>
              <a:ext uri="{FF2B5EF4-FFF2-40B4-BE49-F238E27FC236}">
                <a16:creationId xmlns:a16="http://schemas.microsoft.com/office/drawing/2014/main" id="{9D8113A5-FCA7-407A-8CA3-778492D4C5A8}"/>
              </a:ext>
            </a:extLst>
          </p:cNvPr>
          <p:cNvSpPr/>
          <p:nvPr userDrawn="1"/>
        </p:nvSpPr>
        <p:spPr>
          <a:xfrm>
            <a:off x="0" y="6355080"/>
            <a:ext cx="12192000" cy="45720"/>
          </a:xfrm>
          <a:prstGeom prst="rect">
            <a:avLst/>
          </a:prstGeom>
          <a:solidFill>
            <a:srgbClr val="2D8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Slide Number Placeholder 1">
            <a:extLst>
              <a:ext uri="{FF2B5EF4-FFF2-40B4-BE49-F238E27FC236}">
                <a16:creationId xmlns:a16="http://schemas.microsoft.com/office/drawing/2014/main" id="{C0CA18BE-D25A-4CA8-8D50-12E083E422EC}"/>
              </a:ext>
            </a:extLst>
          </p:cNvPr>
          <p:cNvSpPr>
            <a:spLocks noGrp="1"/>
          </p:cNvSpPr>
          <p:nvPr>
            <p:ph type="sldNum" sz="quarter" idx="4"/>
          </p:nvPr>
        </p:nvSpPr>
        <p:spPr>
          <a:xfrm>
            <a:off x="11582400" y="6400800"/>
            <a:ext cx="609600" cy="365125"/>
          </a:xfrm>
          <a:prstGeom prst="rect">
            <a:avLst/>
          </a:prstGeom>
        </p:spPr>
        <p:txBody>
          <a:bodyPr vert="horz" wrap="none" lIns="0" tIns="0" rIns="0" bIns="0" rtlCol="0" anchor="ctr"/>
          <a:lstStyle>
            <a:lvl1pPr algn="l">
              <a:defRPr sz="1800">
                <a:solidFill>
                  <a:schemeClr val="accent2"/>
                </a:solidFill>
              </a:defRPr>
            </a:lvl1pPr>
          </a:lstStyle>
          <a:p>
            <a:fld id="{1F32B4F9-B3A8-418D-ABEC-69788E79DA1A}" type="slidenum">
              <a:rPr lang="en-US" smtClean="0"/>
              <a:t>‹#›</a:t>
            </a:fld>
            <a:endParaRPr lang="en-US"/>
          </a:p>
        </p:txBody>
      </p:sp>
      <p:pic>
        <p:nvPicPr>
          <p:cNvPr id="10" name="Picture 9">
            <a:extLst>
              <a:ext uri="{FF2B5EF4-FFF2-40B4-BE49-F238E27FC236}">
                <a16:creationId xmlns:a16="http://schemas.microsoft.com/office/drawing/2014/main" id="{DC0576E0-F785-5808-D6FE-1C2C5C8678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75" y="6396896"/>
            <a:ext cx="1507456" cy="461104"/>
          </a:xfrm>
          <a:prstGeom prst="rect">
            <a:avLst/>
          </a:prstGeom>
        </p:spPr>
      </p:pic>
      <p:sp>
        <p:nvSpPr>
          <p:cNvPr id="11" name="Rectangle 10">
            <a:extLst>
              <a:ext uri="{FF2B5EF4-FFF2-40B4-BE49-F238E27FC236}">
                <a16:creationId xmlns:a16="http://schemas.microsoft.com/office/drawing/2014/main" id="{329A4BFE-22B7-3183-52EF-60015E0A295E}"/>
              </a:ext>
            </a:extLst>
          </p:cNvPr>
          <p:cNvSpPr/>
          <p:nvPr userDrawn="1"/>
        </p:nvSpPr>
        <p:spPr>
          <a:xfrm>
            <a:off x="0" y="6355080"/>
            <a:ext cx="12192000" cy="45720"/>
          </a:xfrm>
          <a:prstGeom prst="rect">
            <a:avLst/>
          </a:prstGeom>
          <a:solidFill>
            <a:srgbClr val="2D8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lide Number Placeholder 1">
            <a:extLst>
              <a:ext uri="{FF2B5EF4-FFF2-40B4-BE49-F238E27FC236}">
                <a16:creationId xmlns:a16="http://schemas.microsoft.com/office/drawing/2014/main" id="{FCB553FE-F98A-FB63-2E34-B55A55E25BAA}"/>
              </a:ext>
            </a:extLst>
          </p:cNvPr>
          <p:cNvSpPr txBox="1">
            <a:spLocks/>
          </p:cNvSpPr>
          <p:nvPr userDrawn="1"/>
        </p:nvSpPr>
        <p:spPr>
          <a:xfrm>
            <a:off x="11582400" y="6400800"/>
            <a:ext cx="609600" cy="365125"/>
          </a:xfrm>
          <a:prstGeom prst="rect">
            <a:avLst/>
          </a:prstGeom>
        </p:spPr>
        <p:txBody>
          <a:bodyPr vert="horz" wrap="none" lIns="0" tIns="0" rIns="0" bIns="0" rtlCol="0" anchor="ctr"/>
          <a:lstStyle>
            <a:defPPr>
              <a:defRPr lang="en-US"/>
            </a:defPPr>
            <a:lvl1pPr marL="0" algn="l" defTabSz="914400" rtl="0" eaLnBrk="1" latinLnBrk="0" hangingPunct="1">
              <a:defRPr sz="1800" kern="1200">
                <a:solidFill>
                  <a:schemeClr val="accent3"/>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74563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
            <a:extLst>
              <a:ext uri="{FF2B5EF4-FFF2-40B4-BE49-F238E27FC236}">
                <a16:creationId xmlns:a16="http://schemas.microsoft.com/office/drawing/2014/main" id="{096D14C0-54E5-4B94-8B21-8C2A54438182}"/>
              </a:ext>
            </a:extLst>
          </p:cNvPr>
          <p:cNvSpPr>
            <a:spLocks noGrp="1"/>
          </p:cNvSpPr>
          <p:nvPr>
            <p:ph type="sldNum" sz="quarter" idx="4"/>
          </p:nvPr>
        </p:nvSpPr>
        <p:spPr>
          <a:xfrm>
            <a:off x="11582400" y="6400800"/>
            <a:ext cx="609600" cy="365125"/>
          </a:xfrm>
          <a:prstGeom prst="rect">
            <a:avLst/>
          </a:prstGeom>
        </p:spPr>
        <p:txBody>
          <a:bodyPr vert="horz" wrap="none" lIns="0" tIns="0" rIns="0" bIns="0" rtlCol="0" anchor="ctr"/>
          <a:lstStyle>
            <a:lvl1pPr algn="l">
              <a:defRPr sz="1800">
                <a:solidFill>
                  <a:schemeClr val="accent2"/>
                </a:solidFill>
              </a:defRPr>
            </a:lvl1pPr>
          </a:lstStyle>
          <a:p>
            <a:fld id="{1F32B4F9-B3A8-418D-ABEC-69788E79DA1A}" type="slidenum">
              <a:rPr lang="en-US" smtClean="0"/>
              <a:t>‹#›</a:t>
            </a:fld>
            <a:endParaRPr lang="en-US"/>
          </a:p>
        </p:txBody>
      </p:sp>
    </p:spTree>
    <p:extLst>
      <p:ext uri="{BB962C8B-B14F-4D97-AF65-F5344CB8AC3E}">
        <p14:creationId xmlns:p14="http://schemas.microsoft.com/office/powerpoint/2010/main" val="377465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4" name="Date Placeholder 3"/>
          <p:cNvSpPr>
            <a:spLocks noGrp="1"/>
          </p:cNvSpPr>
          <p:nvPr>
            <p:ph type="dt" sz="half" idx="10"/>
          </p:nvPr>
        </p:nvSpPr>
        <p:spPr>
          <a:xfrm>
            <a:off x="609601" y="8333734"/>
            <a:ext cx="2844800" cy="365125"/>
          </a:xfrm>
          <a:prstGeom prst="rect">
            <a:avLst/>
          </a:prstGeom>
        </p:spPr>
        <p:txBody>
          <a:bodyPr/>
          <a:lstStyle/>
          <a:p>
            <a:r>
              <a:rPr lang="en-US" dirty="0"/>
              <a:t>www.bestppt.com</a:t>
            </a:r>
          </a:p>
        </p:txBody>
      </p:sp>
      <p:sp>
        <p:nvSpPr>
          <p:cNvPr id="6" name="Slide Number Placeholder 5"/>
          <p:cNvSpPr>
            <a:spLocks noGrp="1"/>
          </p:cNvSpPr>
          <p:nvPr>
            <p:ph type="sldNum" sz="quarter" idx="12"/>
          </p:nvPr>
        </p:nvSpPr>
        <p:spPr/>
        <p:txBody>
          <a:bodyPr/>
          <a:lstStyle/>
          <a:p>
            <a:fld id="{D60D1EDE-7116-2443-9BDD-368CE5B37660}" type="slidenum">
              <a:rPr lang="en-US" smtClean="0"/>
              <a:t>‹#›</a:t>
            </a:fld>
            <a:endParaRPr lang="en-US" dirty="0"/>
          </a:p>
        </p:txBody>
      </p:sp>
    </p:spTree>
    <p:extLst>
      <p:ext uri="{BB962C8B-B14F-4D97-AF65-F5344CB8AC3E}">
        <p14:creationId xmlns:p14="http://schemas.microsoft.com/office/powerpoint/2010/main" val="1941264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3E1BC739-4C6D-43F0-8D3F-02A216C1D4F8}"/>
              </a:ext>
            </a:extLst>
          </p:cNvPr>
          <p:cNvSpPr/>
          <p:nvPr userDrawn="1"/>
        </p:nvSpPr>
        <p:spPr>
          <a:xfrm>
            <a:off x="0" y="6355080"/>
            <a:ext cx="12192000" cy="45720"/>
          </a:xfrm>
          <a:prstGeom prst="rect">
            <a:avLst/>
          </a:prstGeom>
          <a:solidFill>
            <a:srgbClr val="2D8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Slide Number Placeholder 1">
            <a:extLst>
              <a:ext uri="{FF2B5EF4-FFF2-40B4-BE49-F238E27FC236}">
                <a16:creationId xmlns:a16="http://schemas.microsoft.com/office/drawing/2014/main" id="{986418A8-730A-4EA3-8B8F-7B5FCE2C9D4F}"/>
              </a:ext>
            </a:extLst>
          </p:cNvPr>
          <p:cNvSpPr>
            <a:spLocks noGrp="1"/>
          </p:cNvSpPr>
          <p:nvPr>
            <p:ph type="sldNum" sz="quarter" idx="4"/>
          </p:nvPr>
        </p:nvSpPr>
        <p:spPr>
          <a:xfrm>
            <a:off x="11582400" y="6400800"/>
            <a:ext cx="609600" cy="365125"/>
          </a:xfrm>
          <a:prstGeom prst="rect">
            <a:avLst/>
          </a:prstGeom>
        </p:spPr>
        <p:txBody>
          <a:bodyPr vert="horz" wrap="none" lIns="0" tIns="0" rIns="0" bIns="0" rtlCol="0" anchor="ctr"/>
          <a:lstStyle>
            <a:lvl1pPr algn="l">
              <a:defRPr sz="1800">
                <a:solidFill>
                  <a:schemeClr val="accent2"/>
                </a:solidFill>
              </a:defRPr>
            </a:lvl1pPr>
          </a:lstStyle>
          <a:p>
            <a:fld id="{1F32B4F9-B3A8-418D-ABEC-69788E79DA1A}" type="slidenum">
              <a:rPr lang="en-US" smtClean="0"/>
              <a:t>‹#›</a:t>
            </a:fld>
            <a:endParaRPr lang="en-US"/>
          </a:p>
        </p:txBody>
      </p:sp>
      <p:pic>
        <p:nvPicPr>
          <p:cNvPr id="9" name="Picture 8">
            <a:extLst>
              <a:ext uri="{FF2B5EF4-FFF2-40B4-BE49-F238E27FC236}">
                <a16:creationId xmlns:a16="http://schemas.microsoft.com/office/drawing/2014/main" id="{99D826F5-7801-3F1B-BCE0-B8AAD16E05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75" y="6396896"/>
            <a:ext cx="1507456" cy="461104"/>
          </a:xfrm>
          <a:prstGeom prst="rect">
            <a:avLst/>
          </a:prstGeom>
        </p:spPr>
      </p:pic>
      <p:sp>
        <p:nvSpPr>
          <p:cNvPr id="10" name="Rectangle 9">
            <a:extLst>
              <a:ext uri="{FF2B5EF4-FFF2-40B4-BE49-F238E27FC236}">
                <a16:creationId xmlns:a16="http://schemas.microsoft.com/office/drawing/2014/main" id="{5AD7E9DC-DA86-93C3-E9DF-AAF9A0CD174D}"/>
              </a:ext>
            </a:extLst>
          </p:cNvPr>
          <p:cNvSpPr/>
          <p:nvPr userDrawn="1"/>
        </p:nvSpPr>
        <p:spPr>
          <a:xfrm>
            <a:off x="0" y="6355080"/>
            <a:ext cx="12192000" cy="45720"/>
          </a:xfrm>
          <a:prstGeom prst="rect">
            <a:avLst/>
          </a:prstGeom>
          <a:solidFill>
            <a:srgbClr val="2D8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8772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CADFED-7D2A-0212-0E25-CD4048559896}"/>
              </a:ext>
            </a:extLst>
          </p:cNvPr>
          <p:cNvPicPr>
            <a:picLocks noChangeAspect="1"/>
          </p:cNvPicPr>
          <p:nvPr userDrawn="1"/>
        </p:nvPicPr>
        <p:blipFill>
          <a:blip r:embed="rId2">
            <a:extLst>
              <a:ext uri="{28A0092B-C50C-407E-A947-70E740481C1C}">
                <a14:useLocalDpi xmlns:a14="http://schemas.microsoft.com/office/drawing/2010/main" val="0"/>
              </a:ext>
            </a:extLst>
          </a:blip>
          <a:srcRect t="12500" b="12500"/>
          <a:stretch/>
        </p:blipFill>
        <p:spPr>
          <a:xfrm>
            <a:off x="-1" y="0"/>
            <a:ext cx="12192001" cy="6858000"/>
          </a:xfrm>
          <a:prstGeom prst="rect">
            <a:avLst/>
          </a:prstGeom>
          <a:solidFill>
            <a:schemeClr val="bg1"/>
          </a:solidFill>
        </p:spPr>
      </p:pic>
      <p:sp>
        <p:nvSpPr>
          <p:cNvPr id="13" name="Titre 1">
            <a:extLst>
              <a:ext uri="{FF2B5EF4-FFF2-40B4-BE49-F238E27FC236}">
                <a16:creationId xmlns:a16="http://schemas.microsoft.com/office/drawing/2014/main" id="{482996B8-7758-924F-95A7-EA63DDAB75B5}"/>
              </a:ext>
            </a:extLst>
          </p:cNvPr>
          <p:cNvSpPr>
            <a:spLocks noGrp="1"/>
          </p:cNvSpPr>
          <p:nvPr>
            <p:ph type="title" hasCustomPrompt="1"/>
          </p:nvPr>
        </p:nvSpPr>
        <p:spPr>
          <a:xfrm>
            <a:off x="1111146" y="1031563"/>
            <a:ext cx="9969708" cy="1325563"/>
          </a:xfrm>
          <a:prstGeom prst="rect">
            <a:avLst/>
          </a:prstGeom>
        </p:spPr>
        <p:txBody>
          <a:bodyPr>
            <a:normAutofit/>
          </a:bodyPr>
          <a:lstStyle>
            <a:lvl1pPr algn="ctr">
              <a:defRPr sz="6000" baseline="0">
                <a:solidFill>
                  <a:schemeClr val="bg1"/>
                </a:solidFill>
                <a:latin typeface="Gill Sans Nova" panose="020B0602020104020203" pitchFamily="34" charset="0"/>
              </a:defRPr>
            </a:lvl1pPr>
          </a:lstStyle>
          <a:p>
            <a:r>
              <a:rPr lang="fr-FR"/>
              <a:t>TITLE</a:t>
            </a:r>
          </a:p>
        </p:txBody>
      </p:sp>
      <p:sp>
        <p:nvSpPr>
          <p:cNvPr id="14" name="Espace réservé du texte 2">
            <a:extLst>
              <a:ext uri="{FF2B5EF4-FFF2-40B4-BE49-F238E27FC236}">
                <a16:creationId xmlns:a16="http://schemas.microsoft.com/office/drawing/2014/main" id="{9FD3C252-914E-9945-8B43-6C3ECB129EBD}"/>
              </a:ext>
            </a:extLst>
          </p:cNvPr>
          <p:cNvSpPr>
            <a:spLocks noGrp="1"/>
          </p:cNvSpPr>
          <p:nvPr>
            <p:ph type="body" idx="1" hasCustomPrompt="1"/>
          </p:nvPr>
        </p:nvSpPr>
        <p:spPr>
          <a:xfrm>
            <a:off x="1111146" y="2357126"/>
            <a:ext cx="9969708" cy="1500187"/>
          </a:xfrm>
          <a:prstGeom prst="rect">
            <a:avLst/>
          </a:prstGeom>
        </p:spPr>
        <p:txBody>
          <a:bodyPr>
            <a:normAutofit/>
          </a:bodyPr>
          <a:lstStyle>
            <a:lvl1pPr marL="0" indent="0" algn="ctr">
              <a:buNone/>
              <a:defRPr sz="2400" i="0">
                <a:solidFill>
                  <a:schemeClr val="bg1"/>
                </a:solidFill>
                <a:latin typeface="Gill Sans Nova" panose="020B06020201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a:t>
            </a:r>
          </a:p>
        </p:txBody>
      </p:sp>
    </p:spTree>
    <p:extLst>
      <p:ext uri="{BB962C8B-B14F-4D97-AF65-F5344CB8AC3E}">
        <p14:creationId xmlns:p14="http://schemas.microsoft.com/office/powerpoint/2010/main" val="2679461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9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8" name="Google Shape;18;p98"/>
          <p:cNvPicPr preferRelativeResize="0"/>
          <p:nvPr/>
        </p:nvPicPr>
        <p:blipFill rotWithShape="1">
          <a:blip r:embed="rId2">
            <a:alphaModFix/>
          </a:blip>
          <a:srcRect/>
          <a:stretch/>
        </p:blipFill>
        <p:spPr>
          <a:xfrm>
            <a:off x="366588" y="6121332"/>
            <a:ext cx="11283338" cy="631388"/>
          </a:xfrm>
          <a:prstGeom prst="rect">
            <a:avLst/>
          </a:prstGeom>
          <a:noFill/>
          <a:ln>
            <a:noFill/>
          </a:ln>
        </p:spPr>
      </p:pic>
    </p:spTree>
    <p:extLst>
      <p:ext uri="{BB962C8B-B14F-4D97-AF65-F5344CB8AC3E}">
        <p14:creationId xmlns:p14="http://schemas.microsoft.com/office/powerpoint/2010/main" val="42091074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sp>
        <p:nvSpPr>
          <p:cNvPr id="20" name="Google Shape;20;p9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99"/>
          <p:cNvSpPr txBox="1">
            <a:spLocks noGrp="1"/>
          </p:cNvSpPr>
          <p:nvPr>
            <p:ph type="body" idx="1"/>
          </p:nvPr>
        </p:nvSpPr>
        <p:spPr>
          <a:xfrm>
            <a:off x="838200" y="1825625"/>
            <a:ext cx="10169577" cy="407550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99"/>
          <p:cNvPicPr preferRelativeResize="0"/>
          <p:nvPr/>
        </p:nvPicPr>
        <p:blipFill rotWithShape="1">
          <a:blip r:embed="rId2">
            <a:alphaModFix/>
          </a:blip>
          <a:srcRect/>
          <a:stretch/>
        </p:blipFill>
        <p:spPr>
          <a:xfrm>
            <a:off x="366588" y="6121332"/>
            <a:ext cx="11283338" cy="631388"/>
          </a:xfrm>
          <a:prstGeom prst="rect">
            <a:avLst/>
          </a:prstGeom>
          <a:noFill/>
          <a:ln>
            <a:noFill/>
          </a:ln>
        </p:spPr>
      </p:pic>
    </p:spTree>
    <p:extLst>
      <p:ext uri="{BB962C8B-B14F-4D97-AF65-F5344CB8AC3E}">
        <p14:creationId xmlns:p14="http://schemas.microsoft.com/office/powerpoint/2010/main" val="18404730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0"/>
            <a:ext cx="10363200" cy="3657601"/>
          </a:xfrm>
        </p:spPr>
        <p:txBody>
          <a:bodyPr/>
          <a:lstStyle>
            <a:lvl1pPr>
              <a:defRPr>
                <a:solidFill>
                  <a:srgbClr val="2D87C8"/>
                </a:solidFill>
              </a:defRPr>
            </a:lvl1pPr>
          </a:lstStyle>
          <a:p>
            <a:r>
              <a:rPr lang="en-US" noProof="0" dirty="0"/>
              <a:t>Click to edit Master title style</a:t>
            </a:r>
            <a:endParaRPr lang="en-GB" noProof="0" dirty="0"/>
          </a:p>
        </p:txBody>
      </p:sp>
      <p:sp>
        <p:nvSpPr>
          <p:cNvPr id="13" name="Rectangle 12"/>
          <p:cNvSpPr/>
          <p:nvPr/>
        </p:nvSpPr>
        <p:spPr>
          <a:xfrm>
            <a:off x="0" y="1554480"/>
            <a:ext cx="12192000" cy="45720"/>
          </a:xfrm>
          <a:prstGeom prst="rect">
            <a:avLst/>
          </a:prstGeom>
          <a:solidFill>
            <a:srgbClr val="9D4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p:nvSpPr>
        <p:spPr>
          <a:xfrm>
            <a:off x="0" y="5257800"/>
            <a:ext cx="12192000" cy="45720"/>
          </a:xfrm>
          <a:prstGeom prst="rect">
            <a:avLst/>
          </a:prstGeom>
          <a:solidFill>
            <a:srgbClr val="9D4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C3071FDC-82E5-0DFF-E39B-0FCAE4067D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4877" y="5560844"/>
            <a:ext cx="3409958" cy="1043046"/>
          </a:xfrm>
          <a:prstGeom prst="rect">
            <a:avLst/>
          </a:prstGeom>
        </p:spPr>
      </p:pic>
    </p:spTree>
    <p:extLst>
      <p:ext uri="{BB962C8B-B14F-4D97-AF65-F5344CB8AC3E}">
        <p14:creationId xmlns:p14="http://schemas.microsoft.com/office/powerpoint/2010/main" val="395491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a:xfrm>
            <a:off x="609600" y="1371600"/>
            <a:ext cx="10972800" cy="48006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0" name="Date Placeholder 2">
            <a:extLst>
              <a:ext uri="{FF2B5EF4-FFF2-40B4-BE49-F238E27FC236}">
                <a16:creationId xmlns:a16="http://schemas.microsoft.com/office/drawing/2014/main" id="{D5447FC1-7502-4BC4-882A-10C7CBC59F26}"/>
              </a:ext>
            </a:extLst>
          </p:cNvPr>
          <p:cNvSpPr>
            <a:spLocks noGrp="1"/>
          </p:cNvSpPr>
          <p:nvPr>
            <p:ph type="dt" sz="half" idx="2"/>
          </p:nvPr>
        </p:nvSpPr>
        <p:spPr>
          <a:xfrm>
            <a:off x="9770342" y="6400800"/>
            <a:ext cx="1421821" cy="365760"/>
          </a:xfrm>
          <a:prstGeom prst="rect">
            <a:avLst/>
          </a:prstGeom>
        </p:spPr>
        <p:txBody>
          <a:bodyPr vert="horz" wrap="none" lIns="0" tIns="0" rIns="38100" bIns="0" rtlCol="0" anchor="ctr"/>
          <a:lstStyle>
            <a:lvl1pPr algn="r">
              <a:lnSpc>
                <a:spcPct val="100000"/>
              </a:lnSpc>
              <a:defRPr sz="1200">
                <a:solidFill>
                  <a:schemeClr val="tx1">
                    <a:tint val="75000"/>
                  </a:schemeClr>
                </a:solidFill>
              </a:defRPr>
            </a:lvl1pPr>
          </a:lstStyle>
          <a:p>
            <a:r>
              <a:rPr lang="en-US"/>
              <a:t>9 MAY 2022</a:t>
            </a:r>
          </a:p>
        </p:txBody>
      </p:sp>
      <p:sp>
        <p:nvSpPr>
          <p:cNvPr id="11" name="Slide Number Placeholder 1">
            <a:extLst>
              <a:ext uri="{FF2B5EF4-FFF2-40B4-BE49-F238E27FC236}">
                <a16:creationId xmlns:a16="http://schemas.microsoft.com/office/drawing/2014/main" id="{0EEDA6BD-A6F6-4409-86A5-33D8B70FA253}"/>
              </a:ext>
            </a:extLst>
          </p:cNvPr>
          <p:cNvSpPr>
            <a:spLocks noGrp="1"/>
          </p:cNvSpPr>
          <p:nvPr>
            <p:ph type="sldNum" sz="quarter" idx="4"/>
          </p:nvPr>
        </p:nvSpPr>
        <p:spPr>
          <a:xfrm>
            <a:off x="11582400" y="6400800"/>
            <a:ext cx="609600" cy="365125"/>
          </a:xfrm>
          <a:prstGeom prst="rect">
            <a:avLst/>
          </a:prstGeom>
        </p:spPr>
        <p:txBody>
          <a:bodyPr vert="horz" wrap="none" lIns="0" tIns="0" rIns="0" bIns="0" rtlCol="0" anchor="ctr"/>
          <a:lstStyle>
            <a:lvl1pPr algn="l">
              <a:defRPr sz="1800">
                <a:solidFill>
                  <a:schemeClr val="accent3"/>
                </a:solidFill>
              </a:defRPr>
            </a:lvl1pPr>
          </a:lstStyle>
          <a:p>
            <a:fld id="{1F32B4F9-B3A8-418D-ABEC-69788E79DA1A}" type="slidenum">
              <a:rPr lang="en-US" smtClean="0"/>
              <a:pPr/>
              <a:t>‹#›</a:t>
            </a:fld>
            <a:endParaRPr lang="en-US"/>
          </a:p>
        </p:txBody>
      </p:sp>
    </p:spTree>
    <p:extLst>
      <p:ext uri="{BB962C8B-B14F-4D97-AF65-F5344CB8AC3E}">
        <p14:creationId xmlns:p14="http://schemas.microsoft.com/office/powerpoint/2010/main" val="321832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2">
            <a:extLst>
              <a:ext uri="{FF2B5EF4-FFF2-40B4-BE49-F238E27FC236}">
                <a16:creationId xmlns:a16="http://schemas.microsoft.com/office/drawing/2014/main" id="{DDF0EF3D-D1A9-47E7-808F-CFB59A0DA53C}"/>
              </a:ext>
            </a:extLst>
          </p:cNvPr>
          <p:cNvSpPr>
            <a:spLocks noGrp="1"/>
          </p:cNvSpPr>
          <p:nvPr>
            <p:ph type="dt" sz="half" idx="2"/>
          </p:nvPr>
        </p:nvSpPr>
        <p:spPr>
          <a:xfrm>
            <a:off x="9770342" y="6400800"/>
            <a:ext cx="1421821" cy="365760"/>
          </a:xfrm>
          <a:prstGeom prst="rect">
            <a:avLst/>
          </a:prstGeom>
        </p:spPr>
        <p:txBody>
          <a:bodyPr vert="horz" wrap="none" lIns="0" tIns="0" rIns="38100" bIns="0" rtlCol="0" anchor="ctr"/>
          <a:lstStyle>
            <a:lvl1pPr algn="r">
              <a:lnSpc>
                <a:spcPct val="100000"/>
              </a:lnSpc>
              <a:defRPr sz="1200">
                <a:solidFill>
                  <a:schemeClr val="tx1">
                    <a:tint val="75000"/>
                  </a:schemeClr>
                </a:solidFill>
              </a:defRPr>
            </a:lvl1pPr>
          </a:lstStyle>
          <a:p>
            <a:r>
              <a:rPr lang="en-US"/>
              <a:t>9 MAY 2022</a:t>
            </a:r>
          </a:p>
        </p:txBody>
      </p:sp>
      <p:sp>
        <p:nvSpPr>
          <p:cNvPr id="11" name="Slide Number Placeholder 1">
            <a:extLst>
              <a:ext uri="{FF2B5EF4-FFF2-40B4-BE49-F238E27FC236}">
                <a16:creationId xmlns:a16="http://schemas.microsoft.com/office/drawing/2014/main" id="{5B0FDAB9-C4D2-4763-AD01-84D941C5E52C}"/>
              </a:ext>
            </a:extLst>
          </p:cNvPr>
          <p:cNvSpPr>
            <a:spLocks noGrp="1"/>
          </p:cNvSpPr>
          <p:nvPr>
            <p:ph type="sldNum" sz="quarter" idx="4"/>
          </p:nvPr>
        </p:nvSpPr>
        <p:spPr>
          <a:xfrm>
            <a:off x="11582400" y="6400800"/>
            <a:ext cx="609600" cy="365125"/>
          </a:xfrm>
          <a:prstGeom prst="rect">
            <a:avLst/>
          </a:prstGeom>
        </p:spPr>
        <p:txBody>
          <a:bodyPr vert="horz" wrap="none" lIns="0" tIns="0" rIns="0" bIns="0" rtlCol="0" anchor="ctr"/>
          <a:lstStyle>
            <a:lvl1pPr algn="l">
              <a:defRPr sz="1800">
                <a:solidFill>
                  <a:schemeClr val="accent3"/>
                </a:solidFill>
              </a:defRPr>
            </a:lvl1pPr>
          </a:lstStyle>
          <a:p>
            <a:fld id="{1F32B4F9-B3A8-418D-ABEC-69788E79DA1A}" type="slidenum">
              <a:rPr lang="en-US" smtClean="0"/>
              <a:pPr/>
              <a:t>‹#›</a:t>
            </a:fld>
            <a:endParaRPr lang="en-US"/>
          </a:p>
        </p:txBody>
      </p:sp>
    </p:spTree>
    <p:extLst>
      <p:ext uri="{BB962C8B-B14F-4D97-AF65-F5344CB8AC3E}">
        <p14:creationId xmlns:p14="http://schemas.microsoft.com/office/powerpoint/2010/main" val="270969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Content - No Titl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25C2361-56FB-4EB2-A685-27D421045682}"/>
              </a:ext>
            </a:extLst>
          </p:cNvPr>
          <p:cNvSpPr/>
          <p:nvPr/>
        </p:nvSpPr>
        <p:spPr>
          <a:xfrm>
            <a:off x="0" y="6355080"/>
            <a:ext cx="12192000" cy="4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Content Placeholder 2">
            <a:extLst>
              <a:ext uri="{FF2B5EF4-FFF2-40B4-BE49-F238E27FC236}">
                <a16:creationId xmlns:a16="http://schemas.microsoft.com/office/drawing/2014/main" id="{72687FDD-D6D6-438C-AD8F-D173B969E111}"/>
              </a:ext>
            </a:extLst>
          </p:cNvPr>
          <p:cNvSpPr>
            <a:spLocks noGrp="1"/>
          </p:cNvSpPr>
          <p:nvPr>
            <p:ph sz="half" idx="1"/>
          </p:nvPr>
        </p:nvSpPr>
        <p:spPr>
          <a:xfrm>
            <a:off x="609600" y="274638"/>
            <a:ext cx="5384800" cy="58975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Content Placeholder 3">
            <a:extLst>
              <a:ext uri="{FF2B5EF4-FFF2-40B4-BE49-F238E27FC236}">
                <a16:creationId xmlns:a16="http://schemas.microsoft.com/office/drawing/2014/main" id="{F9147C6B-9922-441A-A17E-97026086639D}"/>
              </a:ext>
            </a:extLst>
          </p:cNvPr>
          <p:cNvSpPr>
            <a:spLocks noGrp="1"/>
          </p:cNvSpPr>
          <p:nvPr>
            <p:ph sz="half" idx="10"/>
          </p:nvPr>
        </p:nvSpPr>
        <p:spPr>
          <a:xfrm>
            <a:off x="6197600" y="274638"/>
            <a:ext cx="5384800" cy="58975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Slide Number Placeholder 1">
            <a:extLst>
              <a:ext uri="{FF2B5EF4-FFF2-40B4-BE49-F238E27FC236}">
                <a16:creationId xmlns:a16="http://schemas.microsoft.com/office/drawing/2014/main" id="{BA902FC4-548A-42E0-867F-DB0B16F4B36D}"/>
              </a:ext>
            </a:extLst>
          </p:cNvPr>
          <p:cNvSpPr>
            <a:spLocks noGrp="1"/>
          </p:cNvSpPr>
          <p:nvPr>
            <p:ph type="sldNum" sz="quarter" idx="4"/>
          </p:nvPr>
        </p:nvSpPr>
        <p:spPr>
          <a:xfrm>
            <a:off x="11582400" y="6400800"/>
            <a:ext cx="609600" cy="365125"/>
          </a:xfrm>
          <a:prstGeom prst="rect">
            <a:avLst/>
          </a:prstGeom>
        </p:spPr>
        <p:txBody>
          <a:bodyPr vert="horz" wrap="none" lIns="0" tIns="0" rIns="0" bIns="0" rtlCol="0" anchor="ctr"/>
          <a:lstStyle>
            <a:lvl1pPr algn="l">
              <a:defRPr sz="1800">
                <a:solidFill>
                  <a:schemeClr val="accent3"/>
                </a:solidFill>
              </a:defRPr>
            </a:lvl1pPr>
          </a:lstStyle>
          <a:p>
            <a:fld id="{1F32B4F9-B3A8-418D-ABEC-69788E79DA1A}" type="slidenum">
              <a:rPr lang="en-US" smtClean="0"/>
              <a:pPr/>
              <a:t>‹#›</a:t>
            </a:fld>
            <a:endParaRPr lang="en-US"/>
          </a:p>
        </p:txBody>
      </p:sp>
      <p:pic>
        <p:nvPicPr>
          <p:cNvPr id="10" name="Picture 9">
            <a:extLst>
              <a:ext uri="{FF2B5EF4-FFF2-40B4-BE49-F238E27FC236}">
                <a16:creationId xmlns:a16="http://schemas.microsoft.com/office/drawing/2014/main" id="{2A4C862D-C060-50CD-B1BD-1DF1D9185C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975" y="6396896"/>
            <a:ext cx="1507456" cy="461104"/>
          </a:xfrm>
          <a:prstGeom prst="rect">
            <a:avLst/>
          </a:prstGeom>
        </p:spPr>
      </p:pic>
      <p:sp>
        <p:nvSpPr>
          <p:cNvPr id="11" name="Rectangle 10">
            <a:extLst>
              <a:ext uri="{FF2B5EF4-FFF2-40B4-BE49-F238E27FC236}">
                <a16:creationId xmlns:a16="http://schemas.microsoft.com/office/drawing/2014/main" id="{1AA46735-4BD1-488D-A4B1-0C9F47816764}"/>
              </a:ext>
            </a:extLst>
          </p:cNvPr>
          <p:cNvSpPr/>
          <p:nvPr userDrawn="1"/>
        </p:nvSpPr>
        <p:spPr>
          <a:xfrm>
            <a:off x="0" y="6355080"/>
            <a:ext cx="12192000" cy="45720"/>
          </a:xfrm>
          <a:prstGeom prst="rect">
            <a:avLst/>
          </a:prstGeom>
          <a:solidFill>
            <a:srgbClr val="2D8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Date Placeholder 2">
            <a:extLst>
              <a:ext uri="{FF2B5EF4-FFF2-40B4-BE49-F238E27FC236}">
                <a16:creationId xmlns:a16="http://schemas.microsoft.com/office/drawing/2014/main" id="{1F4F7916-729E-4EA6-309C-D7905ECBAE2A}"/>
              </a:ext>
            </a:extLst>
          </p:cNvPr>
          <p:cNvSpPr txBox="1">
            <a:spLocks/>
          </p:cNvSpPr>
          <p:nvPr userDrawn="1"/>
        </p:nvSpPr>
        <p:spPr>
          <a:xfrm>
            <a:off x="9770342" y="6400800"/>
            <a:ext cx="1421821" cy="365760"/>
          </a:xfrm>
          <a:prstGeom prst="rect">
            <a:avLst/>
          </a:prstGeom>
        </p:spPr>
        <p:txBody>
          <a:bodyPr vert="horz" wrap="none" lIns="0" tIns="0" rIns="38100" bIns="0" rtlCol="0" anchor="ctr"/>
          <a:lstStyle>
            <a:defPPr>
              <a:defRPr lang="en-US"/>
            </a:defPPr>
            <a:lvl1pPr marL="0" algn="r" defTabSz="914400" rtl="0" eaLnBrk="1" latinLnBrk="0" hangingPunct="1">
              <a:lnSpc>
                <a:spcPct val="100000"/>
              </a:lnSpc>
              <a:defRPr sz="1200" kern="1200">
                <a:solidFill>
                  <a:schemeClr val="accent3"/>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9 MAY 2022</a:t>
            </a:r>
          </a:p>
        </p:txBody>
      </p:sp>
    </p:spTree>
    <p:extLst>
      <p:ext uri="{BB962C8B-B14F-4D97-AF65-F5344CB8AC3E}">
        <p14:creationId xmlns:p14="http://schemas.microsoft.com/office/powerpoint/2010/main" val="77498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609600" y="1371599"/>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6197600" y="1371599"/>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2" name="Date Placeholder 2">
            <a:extLst>
              <a:ext uri="{FF2B5EF4-FFF2-40B4-BE49-F238E27FC236}">
                <a16:creationId xmlns:a16="http://schemas.microsoft.com/office/drawing/2014/main" id="{E736B4FA-F1DC-4E3C-BE9D-1376DA29C91F}"/>
              </a:ext>
            </a:extLst>
          </p:cNvPr>
          <p:cNvSpPr>
            <a:spLocks noGrp="1"/>
          </p:cNvSpPr>
          <p:nvPr>
            <p:ph type="dt" sz="half" idx="10"/>
          </p:nvPr>
        </p:nvSpPr>
        <p:spPr>
          <a:xfrm>
            <a:off x="9770342" y="6400800"/>
            <a:ext cx="1421821" cy="365760"/>
          </a:xfrm>
          <a:prstGeom prst="rect">
            <a:avLst/>
          </a:prstGeom>
        </p:spPr>
        <p:txBody>
          <a:bodyPr vert="horz" wrap="none" lIns="0" tIns="0" rIns="38100" bIns="0" rtlCol="0" anchor="ctr"/>
          <a:lstStyle>
            <a:lvl1pPr algn="r">
              <a:lnSpc>
                <a:spcPct val="100000"/>
              </a:lnSpc>
              <a:defRPr sz="1200">
                <a:solidFill>
                  <a:schemeClr val="tx1">
                    <a:tint val="75000"/>
                  </a:schemeClr>
                </a:solidFill>
              </a:defRPr>
            </a:lvl1pPr>
          </a:lstStyle>
          <a:p>
            <a:r>
              <a:rPr lang="en-US"/>
              <a:t>9 MAY 2022</a:t>
            </a:r>
          </a:p>
        </p:txBody>
      </p:sp>
      <p:sp>
        <p:nvSpPr>
          <p:cNvPr id="13" name="Slide Number Placeholder 1">
            <a:extLst>
              <a:ext uri="{FF2B5EF4-FFF2-40B4-BE49-F238E27FC236}">
                <a16:creationId xmlns:a16="http://schemas.microsoft.com/office/drawing/2014/main" id="{07C856F9-2EFA-42BC-84E6-19DECF07A6B1}"/>
              </a:ext>
            </a:extLst>
          </p:cNvPr>
          <p:cNvSpPr>
            <a:spLocks noGrp="1"/>
          </p:cNvSpPr>
          <p:nvPr>
            <p:ph type="sldNum" sz="quarter" idx="4"/>
          </p:nvPr>
        </p:nvSpPr>
        <p:spPr>
          <a:xfrm>
            <a:off x="11582400" y="6400800"/>
            <a:ext cx="609600" cy="365125"/>
          </a:xfrm>
          <a:prstGeom prst="rect">
            <a:avLst/>
          </a:prstGeom>
        </p:spPr>
        <p:txBody>
          <a:bodyPr vert="horz" wrap="none" lIns="0" tIns="0" rIns="0" bIns="0" rtlCol="0" anchor="ctr"/>
          <a:lstStyle>
            <a:lvl1pPr algn="l">
              <a:defRPr sz="1800">
                <a:solidFill>
                  <a:schemeClr val="accent3"/>
                </a:solidFill>
              </a:defRPr>
            </a:lvl1pPr>
          </a:lstStyle>
          <a:p>
            <a:fld id="{1F32B4F9-B3A8-418D-ABEC-69788E79DA1A}" type="slidenum">
              <a:rPr lang="en-US" smtClean="0"/>
              <a:pPr/>
              <a:t>‹#›</a:t>
            </a:fld>
            <a:endParaRPr lang="en-US"/>
          </a:p>
        </p:txBody>
      </p:sp>
    </p:spTree>
    <p:extLst>
      <p:ext uri="{BB962C8B-B14F-4D97-AF65-F5344CB8AC3E}">
        <p14:creationId xmlns:p14="http://schemas.microsoft.com/office/powerpoint/2010/main" val="260551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3716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011362"/>
            <a:ext cx="5386917" cy="41605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3716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11362"/>
            <a:ext cx="5389033" cy="41605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2">
            <a:extLst>
              <a:ext uri="{FF2B5EF4-FFF2-40B4-BE49-F238E27FC236}">
                <a16:creationId xmlns:a16="http://schemas.microsoft.com/office/drawing/2014/main" id="{C019415A-AAE5-499C-9F48-419AC83D131B}"/>
              </a:ext>
            </a:extLst>
          </p:cNvPr>
          <p:cNvSpPr>
            <a:spLocks noGrp="1"/>
          </p:cNvSpPr>
          <p:nvPr>
            <p:ph type="dt" sz="half" idx="10"/>
          </p:nvPr>
        </p:nvSpPr>
        <p:spPr>
          <a:xfrm>
            <a:off x="9770342" y="6400800"/>
            <a:ext cx="1421821" cy="365760"/>
          </a:xfrm>
          <a:prstGeom prst="rect">
            <a:avLst/>
          </a:prstGeom>
        </p:spPr>
        <p:txBody>
          <a:bodyPr vert="horz" wrap="none" lIns="0" tIns="0" rIns="38100" bIns="0" rtlCol="0" anchor="ctr"/>
          <a:lstStyle>
            <a:lvl1pPr algn="r">
              <a:lnSpc>
                <a:spcPct val="100000"/>
              </a:lnSpc>
              <a:defRPr sz="1200">
                <a:solidFill>
                  <a:schemeClr val="tx1">
                    <a:tint val="75000"/>
                  </a:schemeClr>
                </a:solidFill>
              </a:defRPr>
            </a:lvl1pPr>
          </a:lstStyle>
          <a:p>
            <a:r>
              <a:rPr lang="en-US"/>
              <a:t>9 MAY 2022</a:t>
            </a:r>
          </a:p>
        </p:txBody>
      </p:sp>
      <p:sp>
        <p:nvSpPr>
          <p:cNvPr id="14" name="Slide Number Placeholder 1">
            <a:extLst>
              <a:ext uri="{FF2B5EF4-FFF2-40B4-BE49-F238E27FC236}">
                <a16:creationId xmlns:a16="http://schemas.microsoft.com/office/drawing/2014/main" id="{0EE50D4F-C292-470F-B3F6-855FEFA64646}"/>
              </a:ext>
            </a:extLst>
          </p:cNvPr>
          <p:cNvSpPr>
            <a:spLocks noGrp="1"/>
          </p:cNvSpPr>
          <p:nvPr>
            <p:ph type="sldNum" sz="quarter" idx="11"/>
          </p:nvPr>
        </p:nvSpPr>
        <p:spPr>
          <a:xfrm>
            <a:off x="11582400" y="6400800"/>
            <a:ext cx="609600" cy="365125"/>
          </a:xfrm>
          <a:prstGeom prst="rect">
            <a:avLst/>
          </a:prstGeom>
        </p:spPr>
        <p:txBody>
          <a:bodyPr vert="horz" wrap="none" lIns="0" tIns="0" rIns="0" bIns="0" rtlCol="0" anchor="ctr"/>
          <a:lstStyle>
            <a:lvl1pPr algn="l">
              <a:defRPr sz="1800">
                <a:solidFill>
                  <a:schemeClr val="accent3"/>
                </a:solidFill>
              </a:defRPr>
            </a:lvl1pPr>
          </a:lstStyle>
          <a:p>
            <a:fld id="{1F32B4F9-B3A8-418D-ABEC-69788E79DA1A}" type="slidenum">
              <a:rPr lang="en-US" smtClean="0"/>
              <a:pPr/>
              <a:t>‹#›</a:t>
            </a:fld>
            <a:endParaRPr lang="en-US"/>
          </a:p>
        </p:txBody>
      </p:sp>
    </p:spTree>
    <p:extLst>
      <p:ext uri="{BB962C8B-B14F-4D97-AF65-F5344CB8AC3E}">
        <p14:creationId xmlns:p14="http://schemas.microsoft.com/office/powerpoint/2010/main" val="21032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4B5004-C5C8-4AA3-BD3B-BB11AD21081A}"/>
              </a:ext>
            </a:extLst>
          </p:cNvPr>
          <p:cNvSpPr>
            <a:spLocks noGrp="1"/>
          </p:cNvSpPr>
          <p:nvPr>
            <p:ph type="dt" sz="half" idx="10"/>
          </p:nvPr>
        </p:nvSpPr>
        <p:spPr/>
        <p:txBody>
          <a:bodyPr/>
          <a:lstStyle/>
          <a:p>
            <a:fld id="{AD1A2B01-71C7-4346-BD3B-7D057F1C3832}" type="datetimeFigureOut">
              <a:rPr lang="en-GB" smtClean="0"/>
              <a:t>07/02/2023</a:t>
            </a:fld>
            <a:endParaRPr lang="en-GB"/>
          </a:p>
        </p:txBody>
      </p:sp>
      <p:sp>
        <p:nvSpPr>
          <p:cNvPr id="3" name="Footer Placeholder 2">
            <a:extLst>
              <a:ext uri="{FF2B5EF4-FFF2-40B4-BE49-F238E27FC236}">
                <a16:creationId xmlns:a16="http://schemas.microsoft.com/office/drawing/2014/main" id="{33B3A9D0-2D54-4229-A590-F8F6235ABDC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18C7B6D-8F71-4CCB-963D-2D2FDCD48B63}"/>
              </a:ext>
            </a:extLst>
          </p:cNvPr>
          <p:cNvSpPr>
            <a:spLocks noGrp="1"/>
          </p:cNvSpPr>
          <p:nvPr>
            <p:ph type="sldNum" sz="quarter" idx="12"/>
          </p:nvPr>
        </p:nvSpPr>
        <p:spPr/>
        <p:txBody>
          <a:bodyPr/>
          <a:lstStyle/>
          <a:p>
            <a:fld id="{90CA59E7-CA40-4225-ACFD-670D139EC790}" type="slidenum">
              <a:rPr lang="en-GB" smtClean="0"/>
              <a:t>‹#›</a:t>
            </a:fld>
            <a:endParaRPr lang="en-GB"/>
          </a:p>
        </p:txBody>
      </p:sp>
    </p:spTree>
    <p:extLst>
      <p:ext uri="{BB962C8B-B14F-4D97-AF65-F5344CB8AC3E}">
        <p14:creationId xmlns:p14="http://schemas.microsoft.com/office/powerpoint/2010/main" val="230317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Slide Number Placeholder 1">
            <a:extLst>
              <a:ext uri="{FF2B5EF4-FFF2-40B4-BE49-F238E27FC236}">
                <a16:creationId xmlns:a16="http://schemas.microsoft.com/office/drawing/2014/main" id="{3045DBFB-FBD2-4EEA-A45B-969A68716E7E}"/>
              </a:ext>
            </a:extLst>
          </p:cNvPr>
          <p:cNvSpPr>
            <a:spLocks noGrp="1"/>
          </p:cNvSpPr>
          <p:nvPr>
            <p:ph type="sldNum" sz="quarter" idx="4"/>
          </p:nvPr>
        </p:nvSpPr>
        <p:spPr>
          <a:xfrm>
            <a:off x="11582400" y="6400800"/>
            <a:ext cx="609600" cy="365125"/>
          </a:xfrm>
          <a:prstGeom prst="rect">
            <a:avLst/>
          </a:prstGeom>
        </p:spPr>
        <p:txBody>
          <a:bodyPr vert="horz" wrap="none" lIns="0" tIns="0" rIns="0" bIns="0" rtlCol="0" anchor="ctr"/>
          <a:lstStyle>
            <a:lvl1pPr algn="l">
              <a:defRPr sz="1800">
                <a:solidFill>
                  <a:schemeClr val="accent3"/>
                </a:solidFill>
              </a:defRPr>
            </a:lvl1pPr>
          </a:lstStyle>
          <a:p>
            <a:fld id="{1F32B4F9-B3A8-418D-ABEC-69788E79DA1A}" type="slidenum">
              <a:rPr lang="en-US" smtClean="0"/>
              <a:pPr/>
              <a:t>‹#›</a:t>
            </a:fld>
            <a:endParaRPr lang="en-US"/>
          </a:p>
        </p:txBody>
      </p:sp>
    </p:spTree>
    <p:extLst>
      <p:ext uri="{BB962C8B-B14F-4D97-AF65-F5344CB8AC3E}">
        <p14:creationId xmlns:p14="http://schemas.microsoft.com/office/powerpoint/2010/main" val="115104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5D7416-1E7F-AFD5-74B7-9B01A6D09616}"/>
              </a:ext>
            </a:extLst>
          </p:cNvPr>
          <p:cNvSpPr>
            <a:spLocks noGrp="1"/>
          </p:cNvSpPr>
          <p:nvPr>
            <p:ph type="sldNum" sz="quarter" idx="11"/>
          </p:nvPr>
        </p:nvSpPr>
        <p:spPr/>
        <p:txBody>
          <a:bodyPr/>
          <a:lstStyle/>
          <a:p>
            <a:fld id="{1F32B4F9-B3A8-418D-ABEC-69788E79DA1A}" type="slidenum">
              <a:rPr lang="en-US" smtClean="0"/>
              <a:pPr/>
              <a:t>‹#›</a:t>
            </a:fld>
            <a:endParaRPr lang="en-US"/>
          </a:p>
        </p:txBody>
      </p:sp>
    </p:spTree>
    <p:extLst>
      <p:ext uri="{BB962C8B-B14F-4D97-AF65-F5344CB8AC3E}">
        <p14:creationId xmlns:p14="http://schemas.microsoft.com/office/powerpoint/2010/main" val="1294886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Rectangle 8">
            <a:extLst>
              <a:ext uri="{FF2B5EF4-FFF2-40B4-BE49-F238E27FC236}">
                <a16:creationId xmlns:a16="http://schemas.microsoft.com/office/drawing/2014/main" id="{38A65F63-CD38-49BE-AC1F-26F63A81C42E}"/>
              </a:ext>
            </a:extLst>
          </p:cNvPr>
          <p:cNvSpPr/>
          <p:nvPr/>
        </p:nvSpPr>
        <p:spPr>
          <a:xfrm>
            <a:off x="0" y="1188720"/>
            <a:ext cx="12192000" cy="45720"/>
          </a:xfrm>
          <a:prstGeom prst="rect">
            <a:avLst/>
          </a:prstGeom>
          <a:solidFill>
            <a:srgbClr val="2D8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63458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25C2361-56FB-4EB2-A685-27D421045682}"/>
              </a:ext>
            </a:extLst>
          </p:cNvPr>
          <p:cNvSpPr/>
          <p:nvPr/>
        </p:nvSpPr>
        <p:spPr>
          <a:xfrm>
            <a:off x="0" y="6355080"/>
            <a:ext cx="12192000" cy="45720"/>
          </a:xfrm>
          <a:prstGeom prst="rect">
            <a:avLst/>
          </a:prstGeom>
          <a:solidFill>
            <a:srgbClr val="2D8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Slide Number Placeholder 1">
            <a:extLst>
              <a:ext uri="{FF2B5EF4-FFF2-40B4-BE49-F238E27FC236}">
                <a16:creationId xmlns:a16="http://schemas.microsoft.com/office/drawing/2014/main" id="{7DF21A1F-D3B0-469F-916E-D6D063D20B3E}"/>
              </a:ext>
            </a:extLst>
          </p:cNvPr>
          <p:cNvSpPr>
            <a:spLocks noGrp="1"/>
          </p:cNvSpPr>
          <p:nvPr>
            <p:ph type="sldNum" sz="quarter" idx="4"/>
          </p:nvPr>
        </p:nvSpPr>
        <p:spPr>
          <a:xfrm>
            <a:off x="11582400" y="6400800"/>
            <a:ext cx="609600" cy="365125"/>
          </a:xfrm>
          <a:prstGeom prst="rect">
            <a:avLst/>
          </a:prstGeom>
        </p:spPr>
        <p:txBody>
          <a:bodyPr vert="horz" wrap="none" lIns="0" tIns="0" rIns="0" bIns="0" rtlCol="0" anchor="ctr"/>
          <a:lstStyle>
            <a:lvl1pPr algn="l">
              <a:defRPr sz="1800">
                <a:solidFill>
                  <a:schemeClr val="accent2"/>
                </a:solidFill>
              </a:defRPr>
            </a:lvl1pPr>
          </a:lstStyle>
          <a:p>
            <a:fld id="{1F32B4F9-B3A8-418D-ABEC-69788E79DA1A}" type="slidenum">
              <a:rPr lang="en-US" smtClean="0"/>
              <a:t>‹#›</a:t>
            </a:fld>
            <a:endParaRPr lang="en-US"/>
          </a:p>
        </p:txBody>
      </p:sp>
      <p:pic>
        <p:nvPicPr>
          <p:cNvPr id="7" name="Picture 6">
            <a:extLst>
              <a:ext uri="{FF2B5EF4-FFF2-40B4-BE49-F238E27FC236}">
                <a16:creationId xmlns:a16="http://schemas.microsoft.com/office/drawing/2014/main" id="{BDC0EAC9-BBDE-0CE9-3DF4-16565FFF6F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975" y="6396896"/>
            <a:ext cx="1507456" cy="461104"/>
          </a:xfrm>
          <a:prstGeom prst="rect">
            <a:avLst/>
          </a:prstGeom>
        </p:spPr>
      </p:pic>
      <p:sp>
        <p:nvSpPr>
          <p:cNvPr id="8" name="Rectangle 7">
            <a:extLst>
              <a:ext uri="{FF2B5EF4-FFF2-40B4-BE49-F238E27FC236}">
                <a16:creationId xmlns:a16="http://schemas.microsoft.com/office/drawing/2014/main" id="{89495866-8F4E-926B-74DC-739B3B3379E5}"/>
              </a:ext>
            </a:extLst>
          </p:cNvPr>
          <p:cNvSpPr/>
          <p:nvPr userDrawn="1"/>
        </p:nvSpPr>
        <p:spPr>
          <a:xfrm>
            <a:off x="0" y="6355080"/>
            <a:ext cx="12192000" cy="45720"/>
          </a:xfrm>
          <a:prstGeom prst="rect">
            <a:avLst/>
          </a:prstGeom>
          <a:solidFill>
            <a:srgbClr val="2D8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Date Placeholder 2">
            <a:extLst>
              <a:ext uri="{FF2B5EF4-FFF2-40B4-BE49-F238E27FC236}">
                <a16:creationId xmlns:a16="http://schemas.microsoft.com/office/drawing/2014/main" id="{C0D01012-5EC4-2416-CBF4-DB76F3309120}"/>
              </a:ext>
            </a:extLst>
          </p:cNvPr>
          <p:cNvSpPr txBox="1">
            <a:spLocks/>
          </p:cNvSpPr>
          <p:nvPr userDrawn="1"/>
        </p:nvSpPr>
        <p:spPr>
          <a:xfrm>
            <a:off x="9770342" y="6400800"/>
            <a:ext cx="1421821" cy="365760"/>
          </a:xfrm>
          <a:prstGeom prst="rect">
            <a:avLst/>
          </a:prstGeom>
        </p:spPr>
        <p:txBody>
          <a:bodyPr vert="horz" wrap="none" lIns="0" tIns="0" rIns="38100" bIns="0" rtlCol="0" anchor="ctr"/>
          <a:lstStyle>
            <a:defPPr>
              <a:defRPr lang="en-US"/>
            </a:defPPr>
            <a:lvl1pPr marL="0" algn="r" defTabSz="914400" rtl="0" eaLnBrk="1" latinLnBrk="0" hangingPunct="1">
              <a:lnSpc>
                <a:spcPct val="100000"/>
              </a:lnSpc>
              <a:defRPr sz="1200" kern="1200">
                <a:solidFill>
                  <a:schemeClr val="accent3"/>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9 MAY 2022</a:t>
            </a:r>
          </a:p>
        </p:txBody>
      </p:sp>
    </p:spTree>
    <p:extLst>
      <p:ext uri="{BB962C8B-B14F-4D97-AF65-F5344CB8AC3E}">
        <p14:creationId xmlns:p14="http://schemas.microsoft.com/office/powerpoint/2010/main" val="315638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ota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42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Rectangle 11">
            <a:extLst>
              <a:ext uri="{FF2B5EF4-FFF2-40B4-BE49-F238E27FC236}">
                <a16:creationId xmlns:a16="http://schemas.microsoft.com/office/drawing/2014/main" id="{77318CA9-6255-404F-9024-B81213657BD5}"/>
              </a:ext>
            </a:extLst>
          </p:cNvPr>
          <p:cNvSpPr/>
          <p:nvPr userDrawn="1"/>
        </p:nvSpPr>
        <p:spPr>
          <a:xfrm>
            <a:off x="0" y="6355080"/>
            <a:ext cx="12192000" cy="45720"/>
          </a:xfrm>
          <a:prstGeom prst="rect">
            <a:avLst/>
          </a:prstGeom>
          <a:solidFill>
            <a:srgbClr val="2D8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724CBA89-0D9C-09DF-71D3-317A88CF30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975" y="6396896"/>
            <a:ext cx="1507456" cy="461104"/>
          </a:xfrm>
          <a:prstGeom prst="rect">
            <a:avLst/>
          </a:prstGeom>
        </p:spPr>
      </p:pic>
      <p:sp>
        <p:nvSpPr>
          <p:cNvPr id="11" name="Rectangle 10">
            <a:extLst>
              <a:ext uri="{FF2B5EF4-FFF2-40B4-BE49-F238E27FC236}">
                <a16:creationId xmlns:a16="http://schemas.microsoft.com/office/drawing/2014/main" id="{9E9575DB-ABA9-CD68-2855-AC302BDC2545}"/>
              </a:ext>
            </a:extLst>
          </p:cNvPr>
          <p:cNvSpPr/>
          <p:nvPr userDrawn="1"/>
        </p:nvSpPr>
        <p:spPr>
          <a:xfrm>
            <a:off x="0" y="6355080"/>
            <a:ext cx="12192000" cy="45720"/>
          </a:xfrm>
          <a:prstGeom prst="rect">
            <a:avLst/>
          </a:prstGeom>
          <a:solidFill>
            <a:srgbClr val="2D8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Slide Number Placeholder 1">
            <a:extLst>
              <a:ext uri="{FF2B5EF4-FFF2-40B4-BE49-F238E27FC236}">
                <a16:creationId xmlns:a16="http://schemas.microsoft.com/office/drawing/2014/main" id="{B964956C-28B6-6970-46DC-A6178ACF1F1D}"/>
              </a:ext>
            </a:extLst>
          </p:cNvPr>
          <p:cNvSpPr txBox="1">
            <a:spLocks/>
          </p:cNvSpPr>
          <p:nvPr userDrawn="1"/>
        </p:nvSpPr>
        <p:spPr>
          <a:xfrm>
            <a:off x="11582400" y="6400800"/>
            <a:ext cx="609600" cy="365125"/>
          </a:xfrm>
          <a:prstGeom prst="rect">
            <a:avLst/>
          </a:prstGeom>
        </p:spPr>
        <p:txBody>
          <a:bodyPr vert="horz" wrap="none" lIns="0" tIns="0" rIns="0" bIns="0" rtlCol="0" anchor="ctr"/>
          <a:lstStyle>
            <a:defPPr>
              <a:defRPr lang="en-US"/>
            </a:defPPr>
            <a:lvl1pPr marL="0" algn="l" defTabSz="914400" rtl="0" eaLnBrk="1" latinLnBrk="0" hangingPunct="1">
              <a:defRPr sz="1800" kern="1200">
                <a:solidFill>
                  <a:schemeClr val="accent3"/>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32B4F9-B3A8-418D-ABEC-69788E79DA1A}" type="slidenum">
              <a:rPr lang="en-US" smtClean="0"/>
              <a:pPr/>
              <a:t>‹#›</a:t>
            </a:fld>
            <a:endParaRPr lang="en-US"/>
          </a:p>
        </p:txBody>
      </p:sp>
    </p:spTree>
    <p:extLst>
      <p:ext uri="{BB962C8B-B14F-4D97-AF65-F5344CB8AC3E}">
        <p14:creationId xmlns:p14="http://schemas.microsoft.com/office/powerpoint/2010/main" val="256626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Rectangle 18">
            <a:extLst>
              <a:ext uri="{FF2B5EF4-FFF2-40B4-BE49-F238E27FC236}">
                <a16:creationId xmlns:a16="http://schemas.microsoft.com/office/drawing/2014/main" id="{9D8113A5-FCA7-407A-8CA3-778492D4C5A8}"/>
              </a:ext>
            </a:extLst>
          </p:cNvPr>
          <p:cNvSpPr/>
          <p:nvPr userDrawn="1"/>
        </p:nvSpPr>
        <p:spPr>
          <a:xfrm>
            <a:off x="0" y="6355080"/>
            <a:ext cx="12192000" cy="45720"/>
          </a:xfrm>
          <a:prstGeom prst="rect">
            <a:avLst/>
          </a:prstGeom>
          <a:solidFill>
            <a:srgbClr val="2D8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Slide Number Placeholder 1">
            <a:extLst>
              <a:ext uri="{FF2B5EF4-FFF2-40B4-BE49-F238E27FC236}">
                <a16:creationId xmlns:a16="http://schemas.microsoft.com/office/drawing/2014/main" id="{C0CA18BE-D25A-4CA8-8D50-12E083E422EC}"/>
              </a:ext>
            </a:extLst>
          </p:cNvPr>
          <p:cNvSpPr>
            <a:spLocks noGrp="1"/>
          </p:cNvSpPr>
          <p:nvPr>
            <p:ph type="sldNum" sz="quarter" idx="4"/>
          </p:nvPr>
        </p:nvSpPr>
        <p:spPr>
          <a:xfrm>
            <a:off x="11582400" y="6400800"/>
            <a:ext cx="609600" cy="365125"/>
          </a:xfrm>
          <a:prstGeom prst="rect">
            <a:avLst/>
          </a:prstGeom>
        </p:spPr>
        <p:txBody>
          <a:bodyPr vert="horz" wrap="none" lIns="0" tIns="0" rIns="0" bIns="0" rtlCol="0" anchor="ctr"/>
          <a:lstStyle>
            <a:lvl1pPr algn="l">
              <a:defRPr sz="1800">
                <a:solidFill>
                  <a:schemeClr val="accent2"/>
                </a:solidFill>
              </a:defRPr>
            </a:lvl1pPr>
          </a:lstStyle>
          <a:p>
            <a:fld id="{1F32B4F9-B3A8-418D-ABEC-69788E79DA1A}" type="slidenum">
              <a:rPr lang="en-US" smtClean="0"/>
              <a:t>‹#›</a:t>
            </a:fld>
            <a:endParaRPr lang="en-US"/>
          </a:p>
        </p:txBody>
      </p:sp>
      <p:pic>
        <p:nvPicPr>
          <p:cNvPr id="10" name="Picture 9">
            <a:extLst>
              <a:ext uri="{FF2B5EF4-FFF2-40B4-BE49-F238E27FC236}">
                <a16:creationId xmlns:a16="http://schemas.microsoft.com/office/drawing/2014/main" id="{DC0576E0-F785-5808-D6FE-1C2C5C8678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975" y="6396896"/>
            <a:ext cx="1507456" cy="461104"/>
          </a:xfrm>
          <a:prstGeom prst="rect">
            <a:avLst/>
          </a:prstGeom>
        </p:spPr>
      </p:pic>
      <p:sp>
        <p:nvSpPr>
          <p:cNvPr id="11" name="Rectangle 10">
            <a:extLst>
              <a:ext uri="{FF2B5EF4-FFF2-40B4-BE49-F238E27FC236}">
                <a16:creationId xmlns:a16="http://schemas.microsoft.com/office/drawing/2014/main" id="{329A4BFE-22B7-3183-52EF-60015E0A295E}"/>
              </a:ext>
            </a:extLst>
          </p:cNvPr>
          <p:cNvSpPr/>
          <p:nvPr userDrawn="1"/>
        </p:nvSpPr>
        <p:spPr>
          <a:xfrm>
            <a:off x="0" y="6355080"/>
            <a:ext cx="12192000" cy="45720"/>
          </a:xfrm>
          <a:prstGeom prst="rect">
            <a:avLst/>
          </a:prstGeom>
          <a:solidFill>
            <a:srgbClr val="2D8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lide Number Placeholder 1">
            <a:extLst>
              <a:ext uri="{FF2B5EF4-FFF2-40B4-BE49-F238E27FC236}">
                <a16:creationId xmlns:a16="http://schemas.microsoft.com/office/drawing/2014/main" id="{FCB553FE-F98A-FB63-2E34-B55A55E25BAA}"/>
              </a:ext>
            </a:extLst>
          </p:cNvPr>
          <p:cNvSpPr txBox="1">
            <a:spLocks/>
          </p:cNvSpPr>
          <p:nvPr userDrawn="1"/>
        </p:nvSpPr>
        <p:spPr>
          <a:xfrm>
            <a:off x="11582400" y="6400800"/>
            <a:ext cx="609600" cy="365125"/>
          </a:xfrm>
          <a:prstGeom prst="rect">
            <a:avLst/>
          </a:prstGeom>
        </p:spPr>
        <p:txBody>
          <a:bodyPr vert="horz" wrap="none" lIns="0" tIns="0" rIns="0" bIns="0" rtlCol="0" anchor="ctr"/>
          <a:lstStyle>
            <a:defPPr>
              <a:defRPr lang="en-US"/>
            </a:defPPr>
            <a:lvl1pPr marL="0" algn="l" defTabSz="914400" rtl="0" eaLnBrk="1" latinLnBrk="0" hangingPunct="1">
              <a:defRPr sz="1800" kern="1200">
                <a:solidFill>
                  <a:schemeClr val="accent3"/>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99749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
            <a:extLst>
              <a:ext uri="{FF2B5EF4-FFF2-40B4-BE49-F238E27FC236}">
                <a16:creationId xmlns:a16="http://schemas.microsoft.com/office/drawing/2014/main" id="{096D14C0-54E5-4B94-8B21-8C2A54438182}"/>
              </a:ext>
            </a:extLst>
          </p:cNvPr>
          <p:cNvSpPr>
            <a:spLocks noGrp="1"/>
          </p:cNvSpPr>
          <p:nvPr>
            <p:ph type="sldNum" sz="quarter" idx="4"/>
          </p:nvPr>
        </p:nvSpPr>
        <p:spPr>
          <a:xfrm>
            <a:off x="11582400" y="6400800"/>
            <a:ext cx="609600" cy="365125"/>
          </a:xfrm>
          <a:prstGeom prst="rect">
            <a:avLst/>
          </a:prstGeom>
        </p:spPr>
        <p:txBody>
          <a:bodyPr vert="horz" wrap="none" lIns="0" tIns="0" rIns="0" bIns="0" rtlCol="0" anchor="ctr"/>
          <a:lstStyle>
            <a:lvl1pPr algn="l">
              <a:defRPr sz="1800">
                <a:solidFill>
                  <a:schemeClr val="accent2"/>
                </a:solidFill>
              </a:defRPr>
            </a:lvl1pPr>
          </a:lstStyle>
          <a:p>
            <a:fld id="{1F32B4F9-B3A8-418D-ABEC-69788E79DA1A}" type="slidenum">
              <a:rPr lang="en-US" smtClean="0"/>
              <a:t>‹#›</a:t>
            </a:fld>
            <a:endParaRPr lang="en-US"/>
          </a:p>
        </p:txBody>
      </p:sp>
    </p:spTree>
    <p:extLst>
      <p:ext uri="{BB962C8B-B14F-4D97-AF65-F5344CB8AC3E}">
        <p14:creationId xmlns:p14="http://schemas.microsoft.com/office/powerpoint/2010/main" val="159708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3E1BC739-4C6D-43F0-8D3F-02A216C1D4F8}"/>
              </a:ext>
            </a:extLst>
          </p:cNvPr>
          <p:cNvSpPr/>
          <p:nvPr userDrawn="1"/>
        </p:nvSpPr>
        <p:spPr>
          <a:xfrm>
            <a:off x="0" y="6355080"/>
            <a:ext cx="12192000" cy="45720"/>
          </a:xfrm>
          <a:prstGeom prst="rect">
            <a:avLst/>
          </a:prstGeom>
          <a:solidFill>
            <a:srgbClr val="2D8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Slide Number Placeholder 1">
            <a:extLst>
              <a:ext uri="{FF2B5EF4-FFF2-40B4-BE49-F238E27FC236}">
                <a16:creationId xmlns:a16="http://schemas.microsoft.com/office/drawing/2014/main" id="{986418A8-730A-4EA3-8B8F-7B5FCE2C9D4F}"/>
              </a:ext>
            </a:extLst>
          </p:cNvPr>
          <p:cNvSpPr>
            <a:spLocks noGrp="1"/>
          </p:cNvSpPr>
          <p:nvPr>
            <p:ph type="sldNum" sz="quarter" idx="4"/>
          </p:nvPr>
        </p:nvSpPr>
        <p:spPr>
          <a:xfrm>
            <a:off x="11582400" y="6400800"/>
            <a:ext cx="609600" cy="365125"/>
          </a:xfrm>
          <a:prstGeom prst="rect">
            <a:avLst/>
          </a:prstGeom>
        </p:spPr>
        <p:txBody>
          <a:bodyPr vert="horz" wrap="none" lIns="0" tIns="0" rIns="0" bIns="0" rtlCol="0" anchor="ctr"/>
          <a:lstStyle>
            <a:lvl1pPr algn="l">
              <a:defRPr sz="1800">
                <a:solidFill>
                  <a:schemeClr val="accent2"/>
                </a:solidFill>
              </a:defRPr>
            </a:lvl1pPr>
          </a:lstStyle>
          <a:p>
            <a:fld id="{1F32B4F9-B3A8-418D-ABEC-69788E79DA1A}" type="slidenum">
              <a:rPr lang="en-US" smtClean="0"/>
              <a:t>‹#›</a:t>
            </a:fld>
            <a:endParaRPr lang="en-US"/>
          </a:p>
        </p:txBody>
      </p:sp>
      <p:pic>
        <p:nvPicPr>
          <p:cNvPr id="9" name="Picture 8">
            <a:extLst>
              <a:ext uri="{FF2B5EF4-FFF2-40B4-BE49-F238E27FC236}">
                <a16:creationId xmlns:a16="http://schemas.microsoft.com/office/drawing/2014/main" id="{99D826F5-7801-3F1B-BCE0-B8AAD16E05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975" y="6396896"/>
            <a:ext cx="1507456" cy="461104"/>
          </a:xfrm>
          <a:prstGeom prst="rect">
            <a:avLst/>
          </a:prstGeom>
        </p:spPr>
      </p:pic>
      <p:sp>
        <p:nvSpPr>
          <p:cNvPr id="10" name="Rectangle 9">
            <a:extLst>
              <a:ext uri="{FF2B5EF4-FFF2-40B4-BE49-F238E27FC236}">
                <a16:creationId xmlns:a16="http://schemas.microsoft.com/office/drawing/2014/main" id="{5AD7E9DC-DA86-93C3-E9DF-AAF9A0CD174D}"/>
              </a:ext>
            </a:extLst>
          </p:cNvPr>
          <p:cNvSpPr/>
          <p:nvPr userDrawn="1"/>
        </p:nvSpPr>
        <p:spPr>
          <a:xfrm>
            <a:off x="0" y="6355080"/>
            <a:ext cx="12192000" cy="45720"/>
          </a:xfrm>
          <a:prstGeom prst="rect">
            <a:avLst/>
          </a:prstGeom>
          <a:solidFill>
            <a:srgbClr val="2D8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9978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CADFED-7D2A-0212-0E25-CD4048559896}"/>
              </a:ext>
            </a:extLst>
          </p:cNvPr>
          <p:cNvPicPr>
            <a:picLocks noChangeAspect="1"/>
          </p:cNvPicPr>
          <p:nvPr userDrawn="1"/>
        </p:nvPicPr>
        <p:blipFill>
          <a:blip r:embed="rId2">
            <a:extLst>
              <a:ext uri="{28A0092B-C50C-407E-A947-70E740481C1C}">
                <a14:useLocalDpi xmlns:a14="http://schemas.microsoft.com/office/drawing/2010/main" val="0"/>
              </a:ext>
            </a:extLst>
          </a:blip>
          <a:srcRect t="12500" b="12500"/>
          <a:stretch/>
        </p:blipFill>
        <p:spPr>
          <a:xfrm>
            <a:off x="-1" y="0"/>
            <a:ext cx="12192001" cy="6858000"/>
          </a:xfrm>
          <a:prstGeom prst="rect">
            <a:avLst/>
          </a:prstGeom>
          <a:solidFill>
            <a:schemeClr val="bg1"/>
          </a:solidFill>
        </p:spPr>
      </p:pic>
      <p:sp>
        <p:nvSpPr>
          <p:cNvPr id="13" name="Titre 1">
            <a:extLst>
              <a:ext uri="{FF2B5EF4-FFF2-40B4-BE49-F238E27FC236}">
                <a16:creationId xmlns:a16="http://schemas.microsoft.com/office/drawing/2014/main" id="{482996B8-7758-924F-95A7-EA63DDAB75B5}"/>
              </a:ext>
            </a:extLst>
          </p:cNvPr>
          <p:cNvSpPr>
            <a:spLocks noGrp="1"/>
          </p:cNvSpPr>
          <p:nvPr>
            <p:ph type="title" hasCustomPrompt="1"/>
          </p:nvPr>
        </p:nvSpPr>
        <p:spPr>
          <a:xfrm>
            <a:off x="1111146" y="1031563"/>
            <a:ext cx="9969708" cy="1325563"/>
          </a:xfrm>
          <a:prstGeom prst="rect">
            <a:avLst/>
          </a:prstGeom>
        </p:spPr>
        <p:txBody>
          <a:bodyPr>
            <a:normAutofit/>
          </a:bodyPr>
          <a:lstStyle>
            <a:lvl1pPr algn="ctr">
              <a:defRPr sz="6000" baseline="0">
                <a:solidFill>
                  <a:schemeClr val="bg1"/>
                </a:solidFill>
                <a:latin typeface="Gill Sans Nova" panose="020B0602020104020203" pitchFamily="34" charset="0"/>
              </a:defRPr>
            </a:lvl1pPr>
          </a:lstStyle>
          <a:p>
            <a:r>
              <a:rPr lang="fr-FR"/>
              <a:t>TITLE</a:t>
            </a:r>
          </a:p>
        </p:txBody>
      </p:sp>
      <p:sp>
        <p:nvSpPr>
          <p:cNvPr id="14" name="Espace réservé du texte 2">
            <a:extLst>
              <a:ext uri="{FF2B5EF4-FFF2-40B4-BE49-F238E27FC236}">
                <a16:creationId xmlns:a16="http://schemas.microsoft.com/office/drawing/2014/main" id="{9FD3C252-914E-9945-8B43-6C3ECB129EBD}"/>
              </a:ext>
            </a:extLst>
          </p:cNvPr>
          <p:cNvSpPr>
            <a:spLocks noGrp="1"/>
          </p:cNvSpPr>
          <p:nvPr>
            <p:ph type="body" idx="1" hasCustomPrompt="1"/>
          </p:nvPr>
        </p:nvSpPr>
        <p:spPr>
          <a:xfrm>
            <a:off x="1111146" y="2357126"/>
            <a:ext cx="9969708" cy="1500187"/>
          </a:xfrm>
          <a:prstGeom prst="rect">
            <a:avLst/>
          </a:prstGeom>
        </p:spPr>
        <p:txBody>
          <a:bodyPr>
            <a:normAutofit/>
          </a:bodyPr>
          <a:lstStyle>
            <a:lvl1pPr marL="0" indent="0" algn="ctr">
              <a:buNone/>
              <a:defRPr sz="2400" i="0">
                <a:solidFill>
                  <a:schemeClr val="bg1"/>
                </a:solidFill>
                <a:latin typeface="Gill Sans Nova" panose="020B06020201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a:t>
            </a:r>
          </a:p>
        </p:txBody>
      </p:sp>
    </p:spTree>
    <p:extLst>
      <p:ext uri="{BB962C8B-B14F-4D97-AF65-F5344CB8AC3E}">
        <p14:creationId xmlns:p14="http://schemas.microsoft.com/office/powerpoint/2010/main" val="1561702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3C6763-9B66-4695-BA4C-EED51E96482D}"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534FA9-80A3-4D76-A47E-4E4D6E3D5BC7}" type="slidenum">
              <a:rPr lang="en-US" smtClean="0"/>
              <a:t>‹#›</a:t>
            </a:fld>
            <a:endParaRPr lang="en-US" dirty="0"/>
          </a:p>
        </p:txBody>
      </p:sp>
    </p:spTree>
    <p:extLst>
      <p:ext uri="{BB962C8B-B14F-4D97-AF65-F5344CB8AC3E}">
        <p14:creationId xmlns:p14="http://schemas.microsoft.com/office/powerpoint/2010/main" val="33043735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7FA7C-C18E-4728-A0C7-B825B1DA3D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6F9EDE-92EB-4F9B-9B56-14EBEDAC21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3" name="Picture 12">
            <a:extLst>
              <a:ext uri="{FF2B5EF4-FFF2-40B4-BE49-F238E27FC236}">
                <a16:creationId xmlns:a16="http://schemas.microsoft.com/office/drawing/2014/main" id="{54651171-62C6-4166-8B83-CB8FCBAFF8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588" y="6121332"/>
            <a:ext cx="11283338" cy="631388"/>
          </a:xfrm>
          <a:prstGeom prst="rect">
            <a:avLst/>
          </a:prstGeom>
        </p:spPr>
      </p:pic>
    </p:spTree>
    <p:extLst>
      <p:ext uri="{BB962C8B-B14F-4D97-AF65-F5344CB8AC3E}">
        <p14:creationId xmlns:p14="http://schemas.microsoft.com/office/powerpoint/2010/main" val="205968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B2EEE-1E07-4F7A-B036-6F857B1F42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3B46CE-39FB-47A5-99C9-9FDB293C6A02}"/>
              </a:ext>
            </a:extLst>
          </p:cNvPr>
          <p:cNvSpPr>
            <a:spLocks noGrp="1"/>
          </p:cNvSpPr>
          <p:nvPr>
            <p:ph idx="1"/>
          </p:nvPr>
        </p:nvSpPr>
        <p:spPr>
          <a:xfrm>
            <a:off x="838200" y="1825625"/>
            <a:ext cx="10169577" cy="4075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6C8BAF66-8DC1-4D8B-B661-AC75F11B08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588" y="6121332"/>
            <a:ext cx="11283338" cy="631388"/>
          </a:xfrm>
          <a:prstGeom prst="rect">
            <a:avLst/>
          </a:prstGeom>
        </p:spPr>
      </p:pic>
    </p:spTree>
    <p:extLst>
      <p:ext uri="{BB962C8B-B14F-4D97-AF65-F5344CB8AC3E}">
        <p14:creationId xmlns:p14="http://schemas.microsoft.com/office/powerpoint/2010/main" val="7588389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760979" y="1203147"/>
            <a:ext cx="6670040" cy="124587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12903091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u="sng">
                <a:solidFill>
                  <a:srgbClr val="04304B"/>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5161011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u="sng">
                <a:solidFill>
                  <a:srgbClr val="04304B"/>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2/7/2023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5890528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245108" y="1112519"/>
            <a:ext cx="10126980" cy="0"/>
          </a:xfrm>
          <a:custGeom>
            <a:avLst/>
            <a:gdLst/>
            <a:ahLst/>
            <a:cxnLst/>
            <a:rect l="l" t="t" r="r" b="b"/>
            <a:pathLst>
              <a:path w="10126980">
                <a:moveTo>
                  <a:pt x="0" y="0"/>
                </a:moveTo>
                <a:lnTo>
                  <a:pt x="10126599" y="0"/>
                </a:lnTo>
              </a:path>
            </a:pathLst>
          </a:custGeom>
          <a:ln w="6350">
            <a:solidFill>
              <a:srgbClr val="04304B"/>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0" i="0" u="sng">
                <a:solidFill>
                  <a:srgbClr val="04304B"/>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2/7/2023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12257866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245108" y="1112519"/>
            <a:ext cx="10126980" cy="0"/>
          </a:xfrm>
          <a:custGeom>
            <a:avLst/>
            <a:gdLst/>
            <a:ahLst/>
            <a:cxnLst/>
            <a:rect l="l" t="t" r="r" b="b"/>
            <a:pathLst>
              <a:path w="10126980">
                <a:moveTo>
                  <a:pt x="0" y="0"/>
                </a:moveTo>
                <a:lnTo>
                  <a:pt x="10126599" y="0"/>
                </a:lnTo>
              </a:path>
            </a:pathLst>
          </a:custGeom>
          <a:ln w="6350">
            <a:solidFill>
              <a:srgbClr val="04304B"/>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2166207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3C6763-9B66-4695-BA4C-EED51E96482D}"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534FA9-80A3-4D76-A47E-4E4D6E3D5BC7}" type="slidenum">
              <a:rPr lang="en-US" smtClean="0"/>
              <a:t>‹#›</a:t>
            </a:fld>
            <a:endParaRPr lang="en-US" dirty="0"/>
          </a:p>
        </p:txBody>
      </p:sp>
    </p:spTree>
    <p:extLst>
      <p:ext uri="{BB962C8B-B14F-4D97-AF65-F5344CB8AC3E}">
        <p14:creationId xmlns:p14="http://schemas.microsoft.com/office/powerpoint/2010/main" val="3489063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3C6763-9B66-4695-BA4C-EED51E96482D}"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534FA9-80A3-4D76-A47E-4E4D6E3D5BC7}" type="slidenum">
              <a:rPr lang="en-US" smtClean="0"/>
              <a:t>‹#›</a:t>
            </a:fld>
            <a:endParaRPr lang="en-US" dirty="0"/>
          </a:p>
        </p:txBody>
      </p:sp>
    </p:spTree>
    <p:extLst>
      <p:ext uri="{BB962C8B-B14F-4D97-AF65-F5344CB8AC3E}">
        <p14:creationId xmlns:p14="http://schemas.microsoft.com/office/powerpoint/2010/main" val="2260736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3C6763-9B66-4695-BA4C-EED51E96482D}" type="datetimeFigureOut">
              <a:rPr lang="en-US" smtClean="0"/>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534FA9-80A3-4D76-A47E-4E4D6E3D5BC7}" type="slidenum">
              <a:rPr lang="en-US" smtClean="0"/>
              <a:t>‹#›</a:t>
            </a:fld>
            <a:endParaRPr lang="en-US" dirty="0"/>
          </a:p>
        </p:txBody>
      </p:sp>
    </p:spTree>
    <p:extLst>
      <p:ext uri="{BB962C8B-B14F-4D97-AF65-F5344CB8AC3E}">
        <p14:creationId xmlns:p14="http://schemas.microsoft.com/office/powerpoint/2010/main" val="2783748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3C6763-9B66-4695-BA4C-EED51E96482D}" type="datetimeFigureOut">
              <a:rPr lang="en-US" smtClean="0"/>
              <a:t>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C534FA9-80A3-4D76-A47E-4E4D6E3D5BC7}" type="slidenum">
              <a:rPr lang="en-US" smtClean="0"/>
              <a:t>‹#›</a:t>
            </a:fld>
            <a:endParaRPr lang="en-US" dirty="0"/>
          </a:p>
        </p:txBody>
      </p:sp>
    </p:spTree>
    <p:extLst>
      <p:ext uri="{BB962C8B-B14F-4D97-AF65-F5344CB8AC3E}">
        <p14:creationId xmlns:p14="http://schemas.microsoft.com/office/powerpoint/2010/main" val="29400227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3.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5.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theme" Target="../theme/theme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57B13B-B076-44A4-8F3A-56FBEE4BF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3D2821-FBA5-4267-9ECB-1C4647902D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0879FD-7FB4-4770-9E66-26C4182E9C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7E24D8-B5A8-4007-927D-0D065EEEE400}" type="datetimeFigureOut">
              <a:rPr lang="en-US" smtClean="0"/>
              <a:t>2/7/2023</a:t>
            </a:fld>
            <a:endParaRPr lang="en-US"/>
          </a:p>
        </p:txBody>
      </p:sp>
      <p:sp>
        <p:nvSpPr>
          <p:cNvPr id="5" name="Footer Placeholder 4">
            <a:extLst>
              <a:ext uri="{FF2B5EF4-FFF2-40B4-BE49-F238E27FC236}">
                <a16:creationId xmlns:a16="http://schemas.microsoft.com/office/drawing/2014/main" id="{8563DCDB-3E50-4C5A-9AAE-2FBFED6A96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E50015-623A-4182-AA64-429517116D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A1A36-F778-474D-94D8-2CE7E89EFAC7}" type="slidenum">
              <a:rPr lang="en-US" smtClean="0"/>
              <a:t>‹#›</a:t>
            </a:fld>
            <a:endParaRPr lang="en-US"/>
          </a:p>
        </p:txBody>
      </p:sp>
    </p:spTree>
    <p:extLst>
      <p:ext uri="{BB962C8B-B14F-4D97-AF65-F5344CB8AC3E}">
        <p14:creationId xmlns:p14="http://schemas.microsoft.com/office/powerpoint/2010/main" val="2776721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803" r:id="rId3"/>
    <p:sldLayoutId id="214748381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C6763-9B66-4695-BA4C-EED51E96482D}" type="datetimeFigureOut">
              <a:rPr lang="en-US" smtClean="0"/>
              <a:t>2/7/2023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34FA9-80A3-4D76-A47E-4E4D6E3D5BC7}" type="slidenum">
              <a:rPr lang="en-US" smtClean="0"/>
              <a:t>‹#›</a:t>
            </a:fld>
            <a:endParaRPr lang="en-US" dirty="0"/>
          </a:p>
        </p:txBody>
      </p:sp>
    </p:spTree>
    <p:extLst>
      <p:ext uri="{BB962C8B-B14F-4D97-AF65-F5344CB8AC3E}">
        <p14:creationId xmlns:p14="http://schemas.microsoft.com/office/powerpoint/2010/main" val="34849892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91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noProof="0" dirty="0"/>
              <a:t>Click to edit Master title style</a:t>
            </a:r>
            <a:endParaRPr lang="en-GB" altLang="en-US" noProof="0" dirty="0"/>
          </a:p>
        </p:txBody>
      </p:sp>
      <p:sp>
        <p:nvSpPr>
          <p:cNvPr id="1027" name="Text Placeholder 2"/>
          <p:cNvSpPr>
            <a:spLocks noGrp="1"/>
          </p:cNvSpPr>
          <p:nvPr>
            <p:ph type="body" idx="1"/>
          </p:nvPr>
        </p:nvSpPr>
        <p:spPr bwMode="auto">
          <a:xfrm>
            <a:off x="609600" y="1417320"/>
            <a:ext cx="10972800" cy="470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9" name="Rectangle 8"/>
          <p:cNvSpPr/>
          <p:nvPr/>
        </p:nvSpPr>
        <p:spPr>
          <a:xfrm>
            <a:off x="0" y="1188720"/>
            <a:ext cx="12192000" cy="45720"/>
          </a:xfrm>
          <a:prstGeom prst="rect">
            <a:avLst/>
          </a:prstGeom>
          <a:solidFill>
            <a:srgbClr val="2D8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0" y="6355080"/>
            <a:ext cx="12192000" cy="45720"/>
          </a:xfrm>
          <a:prstGeom prst="rect">
            <a:avLst/>
          </a:prstGeom>
          <a:solidFill>
            <a:srgbClr val="2D8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Date Placeholder 2">
            <a:extLst>
              <a:ext uri="{FF2B5EF4-FFF2-40B4-BE49-F238E27FC236}">
                <a16:creationId xmlns:a16="http://schemas.microsoft.com/office/drawing/2014/main" id="{A75369F7-69EF-4721-9651-40FBF6F7CCED}"/>
              </a:ext>
            </a:extLst>
          </p:cNvPr>
          <p:cNvSpPr>
            <a:spLocks noGrp="1"/>
          </p:cNvSpPr>
          <p:nvPr>
            <p:ph type="dt" sz="half" idx="2"/>
          </p:nvPr>
        </p:nvSpPr>
        <p:spPr>
          <a:xfrm>
            <a:off x="9770342" y="6400800"/>
            <a:ext cx="1421821" cy="365760"/>
          </a:xfrm>
          <a:prstGeom prst="rect">
            <a:avLst/>
          </a:prstGeom>
        </p:spPr>
        <p:txBody>
          <a:bodyPr vert="horz" wrap="none" lIns="0" tIns="0" rIns="38100" bIns="0" rtlCol="0" anchor="ctr"/>
          <a:lstStyle>
            <a:lvl1pPr algn="r">
              <a:lnSpc>
                <a:spcPct val="100000"/>
              </a:lnSpc>
              <a:defRPr sz="1200">
                <a:solidFill>
                  <a:schemeClr val="accent3"/>
                </a:solidFill>
                <a:latin typeface="Calibri Light" panose="020F0302020204030204" pitchFamily="34" charset="0"/>
                <a:cs typeface="Calibri Light" panose="020F0302020204030204" pitchFamily="34" charset="0"/>
              </a:defRPr>
            </a:lvl1pPr>
          </a:lstStyle>
          <a:p>
            <a:r>
              <a:rPr lang="en-US"/>
              <a:t>9 MAY 2022</a:t>
            </a:r>
          </a:p>
        </p:txBody>
      </p:sp>
      <p:sp>
        <p:nvSpPr>
          <p:cNvPr id="2" name="Slide Number Placeholder 1">
            <a:extLst>
              <a:ext uri="{FF2B5EF4-FFF2-40B4-BE49-F238E27FC236}">
                <a16:creationId xmlns:a16="http://schemas.microsoft.com/office/drawing/2014/main" id="{290409F8-E91B-45C4-A1C9-84457E783C88}"/>
              </a:ext>
            </a:extLst>
          </p:cNvPr>
          <p:cNvSpPr>
            <a:spLocks noGrp="1"/>
          </p:cNvSpPr>
          <p:nvPr>
            <p:ph type="sldNum" sz="quarter" idx="4"/>
          </p:nvPr>
        </p:nvSpPr>
        <p:spPr>
          <a:xfrm>
            <a:off x="11582400" y="6400800"/>
            <a:ext cx="609600" cy="365125"/>
          </a:xfrm>
          <a:prstGeom prst="rect">
            <a:avLst/>
          </a:prstGeom>
        </p:spPr>
        <p:txBody>
          <a:bodyPr vert="horz" wrap="none" lIns="0" tIns="0" rIns="0" bIns="0" rtlCol="0" anchor="ctr"/>
          <a:lstStyle>
            <a:lvl1pPr algn="l">
              <a:defRPr sz="1800">
                <a:solidFill>
                  <a:schemeClr val="accent3"/>
                </a:solidFill>
                <a:latin typeface="Calibri Light" panose="020F0302020204030204" pitchFamily="34" charset="0"/>
                <a:cs typeface="Calibri Light" panose="020F0302020204030204" pitchFamily="34" charset="0"/>
              </a:defRPr>
            </a:lvl1pPr>
          </a:lstStyle>
          <a:p>
            <a:fld id="{1F32B4F9-B3A8-418D-ABEC-69788E79DA1A}" type="slidenum">
              <a:rPr lang="en-US" smtClean="0"/>
              <a:pPr/>
              <a:t>‹#›</a:t>
            </a:fld>
            <a:endParaRPr lang="en-US"/>
          </a:p>
        </p:txBody>
      </p:sp>
      <p:pic>
        <p:nvPicPr>
          <p:cNvPr id="4" name="Picture 3">
            <a:extLst>
              <a:ext uri="{FF2B5EF4-FFF2-40B4-BE49-F238E27FC236}">
                <a16:creationId xmlns:a16="http://schemas.microsoft.com/office/drawing/2014/main" id="{461481B1-6352-0997-980E-AD1D09916B77}"/>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40975" y="6396896"/>
            <a:ext cx="1507456" cy="461104"/>
          </a:xfrm>
          <a:prstGeom prst="rect">
            <a:avLst/>
          </a:prstGeom>
        </p:spPr>
      </p:pic>
    </p:spTree>
    <p:extLst>
      <p:ext uri="{BB962C8B-B14F-4D97-AF65-F5344CB8AC3E}">
        <p14:creationId xmlns:p14="http://schemas.microsoft.com/office/powerpoint/2010/main" val="44246994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rtl="0" eaLnBrk="1" fontAlgn="base" hangingPunct="1">
        <a:spcBef>
          <a:spcPct val="0"/>
        </a:spcBef>
        <a:spcAft>
          <a:spcPct val="0"/>
        </a:spcAft>
        <a:defRPr sz="3600" kern="1200" cap="small" baseline="0">
          <a:solidFill>
            <a:srgbClr val="2D87C8"/>
          </a:solidFill>
          <a:latin typeface="Gill Sans Nova" panose="020B0602020104020203"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Wingdings" panose="05000000000000000000" pitchFamily="2" charset="2"/>
        <a:buChar char="§"/>
        <a:defRPr sz="32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42523825"/>
      </p:ext>
    </p:extLst>
  </p:cSld>
  <p:clrMap bg1="lt1" tx1="dk1" bg2="dk2" tx2="lt2" accent1="accent1" accent2="accent2" accent3="accent3" accent4="accent4" accent5="accent5" accent6="accent6" hlink="hlink" folHlink="folHlink"/>
  <p:sldLayoutIdLst>
    <p:sldLayoutId id="2147483732" r:id="rId1"/>
    <p:sldLayoutId id="214748373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91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noProof="0" dirty="0"/>
              <a:t>Click to edit Master title style</a:t>
            </a:r>
            <a:endParaRPr lang="en-GB" altLang="en-US" noProof="0" dirty="0"/>
          </a:p>
        </p:txBody>
      </p:sp>
      <p:sp>
        <p:nvSpPr>
          <p:cNvPr id="1027" name="Text Placeholder 2"/>
          <p:cNvSpPr>
            <a:spLocks noGrp="1"/>
          </p:cNvSpPr>
          <p:nvPr>
            <p:ph type="body" idx="1"/>
          </p:nvPr>
        </p:nvSpPr>
        <p:spPr bwMode="auto">
          <a:xfrm>
            <a:off x="609600" y="1417320"/>
            <a:ext cx="10972800" cy="470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9" name="Rectangle 8"/>
          <p:cNvSpPr/>
          <p:nvPr/>
        </p:nvSpPr>
        <p:spPr>
          <a:xfrm>
            <a:off x="0" y="1188720"/>
            <a:ext cx="12192000" cy="45720"/>
          </a:xfrm>
          <a:prstGeom prst="rect">
            <a:avLst/>
          </a:prstGeom>
          <a:solidFill>
            <a:srgbClr val="2D8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0" y="6355080"/>
            <a:ext cx="12192000" cy="45720"/>
          </a:xfrm>
          <a:prstGeom prst="rect">
            <a:avLst/>
          </a:prstGeom>
          <a:solidFill>
            <a:srgbClr val="2D8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Date Placeholder 2">
            <a:extLst>
              <a:ext uri="{FF2B5EF4-FFF2-40B4-BE49-F238E27FC236}">
                <a16:creationId xmlns:a16="http://schemas.microsoft.com/office/drawing/2014/main" id="{A75369F7-69EF-4721-9651-40FBF6F7CCED}"/>
              </a:ext>
            </a:extLst>
          </p:cNvPr>
          <p:cNvSpPr>
            <a:spLocks noGrp="1"/>
          </p:cNvSpPr>
          <p:nvPr>
            <p:ph type="dt" sz="half" idx="2"/>
          </p:nvPr>
        </p:nvSpPr>
        <p:spPr>
          <a:xfrm>
            <a:off x="9770342" y="6400800"/>
            <a:ext cx="1421821" cy="365760"/>
          </a:xfrm>
          <a:prstGeom prst="rect">
            <a:avLst/>
          </a:prstGeom>
        </p:spPr>
        <p:txBody>
          <a:bodyPr vert="horz" wrap="none" lIns="0" tIns="0" rIns="38100" bIns="0" rtlCol="0" anchor="ctr"/>
          <a:lstStyle>
            <a:lvl1pPr algn="r">
              <a:lnSpc>
                <a:spcPct val="100000"/>
              </a:lnSpc>
              <a:defRPr sz="1200">
                <a:solidFill>
                  <a:schemeClr val="accent3"/>
                </a:solidFill>
                <a:latin typeface="Calibri Light" panose="020F0302020204030204" pitchFamily="34" charset="0"/>
                <a:cs typeface="Calibri Light" panose="020F0302020204030204" pitchFamily="34" charset="0"/>
              </a:defRPr>
            </a:lvl1pPr>
          </a:lstStyle>
          <a:p>
            <a:r>
              <a:rPr lang="en-US"/>
              <a:t>9 MAY 2022</a:t>
            </a:r>
          </a:p>
        </p:txBody>
      </p:sp>
      <p:sp>
        <p:nvSpPr>
          <p:cNvPr id="2" name="Slide Number Placeholder 1">
            <a:extLst>
              <a:ext uri="{FF2B5EF4-FFF2-40B4-BE49-F238E27FC236}">
                <a16:creationId xmlns:a16="http://schemas.microsoft.com/office/drawing/2014/main" id="{290409F8-E91B-45C4-A1C9-84457E783C88}"/>
              </a:ext>
            </a:extLst>
          </p:cNvPr>
          <p:cNvSpPr>
            <a:spLocks noGrp="1"/>
          </p:cNvSpPr>
          <p:nvPr>
            <p:ph type="sldNum" sz="quarter" idx="4"/>
          </p:nvPr>
        </p:nvSpPr>
        <p:spPr>
          <a:xfrm>
            <a:off x="11582400" y="6400800"/>
            <a:ext cx="609600" cy="365125"/>
          </a:xfrm>
          <a:prstGeom prst="rect">
            <a:avLst/>
          </a:prstGeom>
        </p:spPr>
        <p:txBody>
          <a:bodyPr vert="horz" wrap="none" lIns="0" tIns="0" rIns="0" bIns="0" rtlCol="0" anchor="ctr"/>
          <a:lstStyle>
            <a:lvl1pPr algn="l">
              <a:defRPr sz="1800">
                <a:solidFill>
                  <a:schemeClr val="accent3"/>
                </a:solidFill>
                <a:latin typeface="Calibri Light" panose="020F0302020204030204" pitchFamily="34" charset="0"/>
                <a:cs typeface="Calibri Light" panose="020F0302020204030204" pitchFamily="34" charset="0"/>
              </a:defRPr>
            </a:lvl1pPr>
          </a:lstStyle>
          <a:p>
            <a:fld id="{1F32B4F9-B3A8-418D-ABEC-69788E79DA1A}" type="slidenum">
              <a:rPr lang="en-US" smtClean="0"/>
              <a:pPr/>
              <a:t>‹#›</a:t>
            </a:fld>
            <a:endParaRPr lang="en-US"/>
          </a:p>
        </p:txBody>
      </p:sp>
      <p:pic>
        <p:nvPicPr>
          <p:cNvPr id="4" name="Picture 3">
            <a:extLst>
              <a:ext uri="{FF2B5EF4-FFF2-40B4-BE49-F238E27FC236}">
                <a16:creationId xmlns:a16="http://schemas.microsoft.com/office/drawing/2014/main" id="{461481B1-6352-0997-980E-AD1D09916B77}"/>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0975" y="6396896"/>
            <a:ext cx="1507456" cy="461104"/>
          </a:xfrm>
          <a:prstGeom prst="rect">
            <a:avLst/>
          </a:prstGeom>
        </p:spPr>
      </p:pic>
    </p:spTree>
    <p:extLst>
      <p:ext uri="{BB962C8B-B14F-4D97-AF65-F5344CB8AC3E}">
        <p14:creationId xmlns:p14="http://schemas.microsoft.com/office/powerpoint/2010/main" val="186848540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rtl="0" eaLnBrk="1" fontAlgn="base" hangingPunct="1">
        <a:spcBef>
          <a:spcPct val="0"/>
        </a:spcBef>
        <a:spcAft>
          <a:spcPct val="0"/>
        </a:spcAft>
        <a:defRPr sz="3600" kern="1200" cap="small" baseline="0">
          <a:solidFill>
            <a:srgbClr val="2D87C8"/>
          </a:solidFill>
          <a:latin typeface="Gill Sans Nova" panose="020B0602020104020203"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Wingdings" panose="05000000000000000000" pitchFamily="2" charset="2"/>
        <a:buChar char="§"/>
        <a:defRPr sz="32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57B13B-B076-44A4-8F3A-56FBEE4BF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3D2821-FBA5-4267-9ECB-1C4647902D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0879FD-7FB4-4770-9E66-26C4182E9C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7E24D8-B5A8-4007-927D-0D065EEEE400}" type="datetimeFigureOut">
              <a:rPr lang="en-US" smtClean="0"/>
              <a:t>2/7/2023</a:t>
            </a:fld>
            <a:endParaRPr lang="en-US"/>
          </a:p>
        </p:txBody>
      </p:sp>
      <p:sp>
        <p:nvSpPr>
          <p:cNvPr id="5" name="Footer Placeholder 4">
            <a:extLst>
              <a:ext uri="{FF2B5EF4-FFF2-40B4-BE49-F238E27FC236}">
                <a16:creationId xmlns:a16="http://schemas.microsoft.com/office/drawing/2014/main" id="{8563DCDB-3E50-4C5A-9AAE-2FBFED6A96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E50015-623A-4182-AA64-429517116D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A1A36-F778-474D-94D8-2CE7E89EFAC7}" type="slidenum">
              <a:rPr lang="en-US" smtClean="0"/>
              <a:t>‹#›</a:t>
            </a:fld>
            <a:endParaRPr lang="en-US"/>
          </a:p>
        </p:txBody>
      </p:sp>
    </p:spTree>
    <p:extLst>
      <p:ext uri="{BB962C8B-B14F-4D97-AF65-F5344CB8AC3E}">
        <p14:creationId xmlns:p14="http://schemas.microsoft.com/office/powerpoint/2010/main" val="1057727890"/>
      </p:ext>
    </p:extLst>
  </p:cSld>
  <p:clrMap bg1="lt1" tx1="dk1" bg2="lt2" tx2="dk2" accent1="accent1" accent2="accent2" accent3="accent3" accent4="accent4" accent5="accent5" accent6="accent6" hlink="hlink" folHlink="folHlink"/>
  <p:sldLayoutIdLst>
    <p:sldLayoutId id="2147483767" r:id="rId1"/>
    <p:sldLayoutId id="21474837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72288" y="475615"/>
            <a:ext cx="10152380" cy="452119"/>
          </a:xfrm>
          <a:prstGeom prst="rect">
            <a:avLst/>
          </a:prstGeom>
        </p:spPr>
        <p:txBody>
          <a:bodyPr wrap="square" lIns="0" tIns="0" rIns="0" bIns="0">
            <a:spAutoFit/>
          </a:bodyPr>
          <a:lstStyle>
            <a:lvl1pPr>
              <a:defRPr sz="2800" b="0" i="0" u="sng">
                <a:solidFill>
                  <a:srgbClr val="04304B"/>
                </a:solidFill>
                <a:latin typeface="Calibri"/>
                <a:cs typeface="Calibri"/>
              </a:defRPr>
            </a:lvl1pPr>
          </a:lstStyle>
          <a:p>
            <a:endParaRPr/>
          </a:p>
        </p:txBody>
      </p:sp>
      <p:sp>
        <p:nvSpPr>
          <p:cNvPr id="3" name="Holder 3"/>
          <p:cNvSpPr>
            <a:spLocks noGrp="1"/>
          </p:cNvSpPr>
          <p:nvPr>
            <p:ph type="body" idx="1"/>
          </p:nvPr>
        </p:nvSpPr>
        <p:spPr>
          <a:xfrm>
            <a:off x="654812" y="1297305"/>
            <a:ext cx="10882375" cy="337947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2/7/2023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12789244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ng"/><Relationship Id="rId7"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56.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6.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1.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1"/>
          <p:cNvSpPr txBox="1">
            <a:spLocks noGrp="1"/>
          </p:cNvSpPr>
          <p:nvPr>
            <p:ph type="ctrTitle"/>
          </p:nvPr>
        </p:nvSpPr>
        <p:spPr>
          <a:xfrm>
            <a:off x="136634" y="1460341"/>
            <a:ext cx="11918731" cy="3937317"/>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F4B081"/>
              </a:buClr>
              <a:buSzPct val="100000"/>
              <a:buFont typeface="Arial"/>
              <a:buNone/>
            </a:pPr>
            <a:br>
              <a:rPr lang="en-US" sz="6700" b="1" dirty="0">
                <a:solidFill>
                  <a:srgbClr val="F4B081"/>
                </a:solidFill>
                <a:latin typeface="Arial"/>
                <a:ea typeface="Arial"/>
                <a:cs typeface="Arial"/>
                <a:sym typeface="Arial"/>
              </a:rPr>
            </a:br>
            <a:br>
              <a:rPr lang="en-US" sz="6700" b="1" dirty="0">
                <a:solidFill>
                  <a:srgbClr val="F4B081"/>
                </a:solidFill>
                <a:latin typeface="Arial"/>
                <a:ea typeface="Arial"/>
                <a:cs typeface="Arial"/>
                <a:sym typeface="Arial"/>
              </a:rPr>
            </a:br>
            <a:r>
              <a:rPr lang="en-US" sz="6700" b="1" dirty="0">
                <a:solidFill>
                  <a:srgbClr val="2F5496"/>
                </a:solidFill>
                <a:latin typeface="Arial"/>
                <a:ea typeface="Arial"/>
                <a:cs typeface="Arial"/>
                <a:sym typeface="Arial"/>
              </a:rPr>
              <a:t>TIGRAY  </a:t>
            </a:r>
            <a:br>
              <a:rPr lang="en-US" sz="6700" b="1" dirty="0">
                <a:solidFill>
                  <a:srgbClr val="2F5496"/>
                </a:solidFill>
                <a:latin typeface="Arial"/>
                <a:ea typeface="Arial"/>
                <a:cs typeface="Arial"/>
                <a:sym typeface="Arial"/>
              </a:rPr>
            </a:br>
            <a:r>
              <a:rPr lang="en-US" sz="4400" b="1" dirty="0">
                <a:solidFill>
                  <a:srgbClr val="2F5496"/>
                </a:solidFill>
                <a:latin typeface="Arial"/>
                <a:ea typeface="Arial"/>
                <a:cs typeface="Arial"/>
                <a:sym typeface="Arial"/>
              </a:rPr>
              <a:t>EMERGENCY COORDINATION CENTER </a:t>
            </a:r>
            <a:br>
              <a:rPr lang="en-US" sz="4400" b="1" dirty="0">
                <a:solidFill>
                  <a:srgbClr val="2F5496"/>
                </a:solidFill>
                <a:latin typeface="Arial"/>
                <a:ea typeface="Arial"/>
                <a:cs typeface="Arial"/>
                <a:sym typeface="Arial"/>
              </a:rPr>
            </a:br>
            <a:r>
              <a:rPr lang="en-US" sz="4400" b="1" dirty="0">
                <a:solidFill>
                  <a:srgbClr val="2F5496"/>
                </a:solidFill>
                <a:latin typeface="Arial"/>
                <a:ea typeface="Arial"/>
                <a:cs typeface="Arial"/>
                <a:sym typeface="Arial"/>
              </a:rPr>
              <a:t>OPERATIONAL UPDATE</a:t>
            </a:r>
            <a:br>
              <a:rPr lang="en-US" b="1" dirty="0">
                <a:solidFill>
                  <a:srgbClr val="2F5496"/>
                </a:solidFill>
                <a:latin typeface="Arial"/>
                <a:ea typeface="Arial"/>
                <a:cs typeface="Arial"/>
                <a:sym typeface="Arial"/>
              </a:rPr>
            </a:br>
            <a:br>
              <a:rPr lang="en-US" b="1" dirty="0">
                <a:solidFill>
                  <a:srgbClr val="2F5496"/>
                </a:solidFill>
                <a:latin typeface="Arial"/>
                <a:ea typeface="Arial"/>
                <a:cs typeface="Arial"/>
                <a:sym typeface="Arial"/>
              </a:rPr>
            </a:br>
            <a:r>
              <a:rPr lang="en-US" sz="3300" b="1" dirty="0">
                <a:solidFill>
                  <a:srgbClr val="2F5496"/>
                </a:solidFill>
                <a:latin typeface="Arial"/>
                <a:ea typeface="Arial"/>
                <a:cs typeface="Arial"/>
                <a:sym typeface="Arial"/>
              </a:rPr>
              <a:t>07 February 2023</a:t>
            </a:r>
            <a:br>
              <a:rPr lang="en-US" sz="4400" b="1" dirty="0">
                <a:solidFill>
                  <a:srgbClr val="2F5496"/>
                </a:solidFill>
                <a:latin typeface="Arial"/>
                <a:ea typeface="Arial"/>
                <a:cs typeface="Arial"/>
                <a:sym typeface="Arial"/>
              </a:rPr>
            </a:br>
            <a:endParaRPr sz="3200" b="1" dirty="0">
              <a:solidFill>
                <a:srgbClr val="2F5496"/>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0338" y="103218"/>
            <a:ext cx="10515600" cy="834088"/>
          </a:xfrm>
        </p:spPr>
        <p:txBody>
          <a:bodyPr>
            <a:normAutofit/>
          </a:bodyPr>
          <a:lstStyle/>
          <a:p>
            <a:pPr algn="l"/>
            <a:r>
              <a:rPr lang="en-US" b="1" dirty="0"/>
              <a:t>Contextual update</a:t>
            </a:r>
            <a:endParaRPr lang="en-US" sz="2400" b="1" dirty="0"/>
          </a:p>
        </p:txBody>
      </p:sp>
      <p:sp>
        <p:nvSpPr>
          <p:cNvPr id="4" name="Content Placeholder 3"/>
          <p:cNvSpPr>
            <a:spLocks noGrp="1"/>
          </p:cNvSpPr>
          <p:nvPr>
            <p:ph idx="1"/>
          </p:nvPr>
        </p:nvSpPr>
        <p:spPr>
          <a:xfrm>
            <a:off x="619760" y="1199213"/>
            <a:ext cx="11214888" cy="5138525"/>
          </a:xfrm>
        </p:spPr>
        <p:txBody>
          <a:bodyPr>
            <a:normAutofit fontScale="92500" lnSpcReduction="20000"/>
          </a:bodyPr>
          <a:lstStyle/>
          <a:p>
            <a:pPr defTabSz="457200"/>
            <a:r>
              <a:rPr lang="en-GB" dirty="0"/>
              <a:t>The provision of agricultural inputs (seeds, fertilizer, agrochemicals) to farmers remains a priority for the major three seasons:</a:t>
            </a:r>
          </a:p>
          <a:p>
            <a:pPr lvl="1" defTabSz="457200"/>
            <a:r>
              <a:rPr lang="en-GB" dirty="0"/>
              <a:t>Irrigation season (</a:t>
            </a:r>
            <a:r>
              <a:rPr lang="en-US" dirty="0"/>
              <a:t>October 2022 – May/June 2023)</a:t>
            </a:r>
          </a:p>
          <a:p>
            <a:pPr lvl="1" defTabSz="457200"/>
            <a:r>
              <a:rPr lang="en-US" i="1" dirty="0" err="1"/>
              <a:t>Belg</a:t>
            </a:r>
            <a:r>
              <a:rPr lang="en-US" dirty="0"/>
              <a:t> season (March-June 2023)</a:t>
            </a:r>
          </a:p>
          <a:p>
            <a:pPr lvl="1" defTabSz="457200"/>
            <a:r>
              <a:rPr lang="en-US" i="1" dirty="0" err="1"/>
              <a:t>Meher</a:t>
            </a:r>
            <a:r>
              <a:rPr lang="en-US" dirty="0"/>
              <a:t> season (June-September 2023)</a:t>
            </a:r>
            <a:endParaRPr lang="en-GB" dirty="0"/>
          </a:p>
          <a:p>
            <a:pPr defTabSz="457200"/>
            <a:r>
              <a:rPr lang="en-GB" dirty="0"/>
              <a:t>Zoonotic diseases outbreaks (Anthrax and rabies) on increase – more is required to arrest the spread and risks to both human and livestock</a:t>
            </a:r>
          </a:p>
          <a:p>
            <a:pPr defTabSz="457200"/>
            <a:r>
              <a:rPr lang="en-US" dirty="0"/>
              <a:t>Agricultural cluster response is still very limited compared with needs on the ground</a:t>
            </a:r>
          </a:p>
          <a:p>
            <a:pPr lvl="1" defTabSz="457200"/>
            <a:r>
              <a:rPr lang="en-US" dirty="0"/>
              <a:t>The agriculture cluster is appealing for immediate funding to restore conflict affected farmers livelihoods.</a:t>
            </a:r>
          </a:p>
        </p:txBody>
      </p:sp>
    </p:spTree>
    <p:extLst>
      <p:ext uri="{BB962C8B-B14F-4D97-AF65-F5344CB8AC3E}">
        <p14:creationId xmlns:p14="http://schemas.microsoft.com/office/powerpoint/2010/main" val="1207681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6"/>
            <a:ext cx="10515600" cy="834088"/>
          </a:xfrm>
        </p:spPr>
        <p:txBody>
          <a:bodyPr>
            <a:normAutofit/>
          </a:bodyPr>
          <a:lstStyle/>
          <a:p>
            <a:pPr algn="l"/>
            <a:r>
              <a:rPr lang="en-US" b="1" dirty="0"/>
              <a:t>Needs and Responses</a:t>
            </a:r>
            <a:endParaRPr lang="en-US" sz="2400" b="1" dirty="0"/>
          </a:p>
        </p:txBody>
      </p:sp>
      <p:sp>
        <p:nvSpPr>
          <p:cNvPr id="4" name="Content Placeholder 3"/>
          <p:cNvSpPr>
            <a:spLocks noGrp="1"/>
          </p:cNvSpPr>
          <p:nvPr>
            <p:ph idx="1"/>
          </p:nvPr>
        </p:nvSpPr>
        <p:spPr>
          <a:xfrm>
            <a:off x="619760" y="1199213"/>
            <a:ext cx="10388017" cy="5066675"/>
          </a:xfrm>
        </p:spPr>
        <p:txBody>
          <a:bodyPr>
            <a:normAutofit fontScale="85000" lnSpcReduction="10000"/>
          </a:bodyPr>
          <a:lstStyle/>
          <a:p>
            <a:pPr marL="0" indent="0" defTabSz="457200">
              <a:buNone/>
            </a:pPr>
            <a:r>
              <a:rPr lang="en-GB" dirty="0"/>
              <a:t>Crop Seeds (Staples &amp; vegetables)</a:t>
            </a:r>
          </a:p>
          <a:p>
            <a:pPr lvl="1"/>
            <a:r>
              <a:rPr lang="en-GB" dirty="0"/>
              <a:t>50,000 tons of staple(2%); 1,400 tons(0.3%) and 15 million sweet potato cuttings (60%)</a:t>
            </a:r>
          </a:p>
          <a:p>
            <a:pPr marL="0" indent="0">
              <a:buNone/>
            </a:pPr>
            <a:r>
              <a:rPr lang="en-GB" sz="3200" dirty="0"/>
              <a:t>Fertilizers</a:t>
            </a:r>
          </a:p>
          <a:p>
            <a:pPr lvl="1"/>
            <a:r>
              <a:rPr lang="en-GB" dirty="0"/>
              <a:t>60,000 tons (</a:t>
            </a:r>
            <a:r>
              <a:rPr lang="en-GB" i="1" dirty="0" err="1"/>
              <a:t>Meher</a:t>
            </a:r>
            <a:r>
              <a:rPr lang="en-GB" i="1" dirty="0"/>
              <a:t> 2023</a:t>
            </a:r>
            <a:r>
              <a:rPr lang="en-GB" dirty="0"/>
              <a:t>) +17,000 tons (</a:t>
            </a:r>
            <a:r>
              <a:rPr lang="en-GB" i="1" dirty="0"/>
              <a:t>irrigation</a:t>
            </a:r>
            <a:r>
              <a:rPr lang="en-GB" dirty="0"/>
              <a:t>)</a:t>
            </a:r>
          </a:p>
          <a:p>
            <a:pPr lvl="1"/>
            <a:r>
              <a:rPr lang="en-GB" dirty="0"/>
              <a:t>Response: 19,300 tons (25% of needs) </a:t>
            </a:r>
          </a:p>
          <a:p>
            <a:pPr marL="0" lvl="1" indent="0">
              <a:spcBef>
                <a:spcPts val="1000"/>
              </a:spcBef>
              <a:buNone/>
            </a:pPr>
            <a:r>
              <a:rPr lang="en-GB" sz="3200" dirty="0"/>
              <a:t>Irrigation infrastructures</a:t>
            </a:r>
          </a:p>
          <a:p>
            <a:pPr lvl="1">
              <a:lnSpc>
                <a:spcPct val="100000"/>
              </a:lnSpc>
            </a:pPr>
            <a:r>
              <a:rPr lang="en-US" dirty="0"/>
              <a:t>26.6% of Irrigation infrastructure destroyed putting 18,000 ha (49,000hhs)</a:t>
            </a:r>
          </a:p>
          <a:p>
            <a:pPr lvl="1">
              <a:lnSpc>
                <a:spcPct val="100000"/>
              </a:lnSpc>
            </a:pPr>
            <a:r>
              <a:rPr lang="en-GB" dirty="0"/>
              <a:t>Response: None</a:t>
            </a:r>
          </a:p>
          <a:p>
            <a:pPr marL="0" indent="0">
              <a:buNone/>
            </a:pPr>
            <a:r>
              <a:rPr lang="en-GB" sz="3200" dirty="0"/>
              <a:t>FTCs</a:t>
            </a:r>
          </a:p>
          <a:p>
            <a:pPr lvl="1"/>
            <a:r>
              <a:rPr lang="en-GB" dirty="0"/>
              <a:t>Required: 81% of 674 FTCs damaged &amp; extension system non-functional </a:t>
            </a:r>
          </a:p>
          <a:p>
            <a:pPr lvl="1"/>
            <a:r>
              <a:rPr lang="en-GB" dirty="0"/>
              <a:t>Response: None</a:t>
            </a:r>
            <a:endParaRPr lang="en-GB" sz="2800" dirty="0">
              <a:solidFill>
                <a:srgbClr val="FF0000"/>
              </a:solidFill>
            </a:endParaRPr>
          </a:p>
          <a:p>
            <a:pPr defTabSz="457200"/>
            <a:endParaRPr lang="en-GB" dirty="0"/>
          </a:p>
        </p:txBody>
      </p:sp>
    </p:spTree>
    <p:extLst>
      <p:ext uri="{BB962C8B-B14F-4D97-AF65-F5344CB8AC3E}">
        <p14:creationId xmlns:p14="http://schemas.microsoft.com/office/powerpoint/2010/main" val="2580778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9760" y="175068"/>
            <a:ext cx="10515600" cy="834088"/>
          </a:xfrm>
        </p:spPr>
        <p:txBody>
          <a:bodyPr>
            <a:normAutofit/>
          </a:bodyPr>
          <a:lstStyle/>
          <a:p>
            <a:pPr algn="l"/>
            <a:r>
              <a:rPr lang="en-US" b="1" dirty="0"/>
              <a:t>Needs and Responses Cont</a:t>
            </a:r>
            <a:r>
              <a:rPr lang="en-US" dirty="0"/>
              <a:t>.</a:t>
            </a:r>
            <a:endParaRPr lang="en-US" sz="2400" dirty="0"/>
          </a:p>
        </p:txBody>
      </p:sp>
      <p:sp>
        <p:nvSpPr>
          <p:cNvPr id="4" name="Content Placeholder 3"/>
          <p:cNvSpPr>
            <a:spLocks noGrp="1"/>
          </p:cNvSpPr>
          <p:nvPr>
            <p:ph idx="1"/>
          </p:nvPr>
        </p:nvSpPr>
        <p:spPr>
          <a:xfrm>
            <a:off x="619760" y="1199213"/>
            <a:ext cx="10388017" cy="5066675"/>
          </a:xfrm>
        </p:spPr>
        <p:txBody>
          <a:bodyPr>
            <a:normAutofit fontScale="92500" lnSpcReduction="10000"/>
          </a:bodyPr>
          <a:lstStyle/>
          <a:p>
            <a:pPr marL="0" indent="0">
              <a:buNone/>
            </a:pPr>
            <a:r>
              <a:rPr lang="en-GB" sz="3200" dirty="0"/>
              <a:t>Veterinary Vaccines </a:t>
            </a:r>
          </a:p>
          <a:p>
            <a:pPr lvl="1"/>
            <a:r>
              <a:rPr lang="en-GB" dirty="0"/>
              <a:t>Required: 12 million doses </a:t>
            </a:r>
          </a:p>
          <a:p>
            <a:pPr lvl="1"/>
            <a:r>
              <a:rPr lang="en-GB" dirty="0"/>
              <a:t>Response: 2 million(2021)</a:t>
            </a:r>
          </a:p>
          <a:p>
            <a:pPr marL="0" indent="0">
              <a:buNone/>
            </a:pPr>
            <a:r>
              <a:rPr lang="en-GB" sz="3200" dirty="0"/>
              <a:t>Veterinary Drugs </a:t>
            </a:r>
          </a:p>
          <a:p>
            <a:pPr lvl="1"/>
            <a:r>
              <a:rPr lang="en-GB" sz="2800" dirty="0"/>
              <a:t>Required: 3.5 million doses treatment - max of 12 million prophylaxis</a:t>
            </a:r>
          </a:p>
          <a:p>
            <a:pPr lvl="1"/>
            <a:r>
              <a:rPr lang="en-GB" sz="2800" dirty="0"/>
              <a:t>Response: &gt;3 million doses(on distribution and in use) </a:t>
            </a:r>
            <a:r>
              <a:rPr lang="en-GB" sz="2800" dirty="0">
                <a:solidFill>
                  <a:srgbClr val="FF0000"/>
                </a:solidFill>
              </a:rPr>
              <a:t> </a:t>
            </a:r>
          </a:p>
          <a:p>
            <a:pPr marL="0" indent="0">
              <a:buNone/>
            </a:pPr>
            <a:r>
              <a:rPr lang="en-GB" sz="3200" dirty="0"/>
              <a:t>Veterinary Equipment </a:t>
            </a:r>
          </a:p>
          <a:p>
            <a:pPr lvl="1"/>
            <a:r>
              <a:rPr lang="en-GB" sz="2800" dirty="0"/>
              <a:t>Required: 198 Clinics </a:t>
            </a:r>
          </a:p>
          <a:p>
            <a:pPr lvl="1"/>
            <a:r>
              <a:rPr lang="en-GB" sz="2800" dirty="0"/>
              <a:t>Response: 54 Clinics rehabilitated.</a:t>
            </a:r>
          </a:p>
          <a:p>
            <a:pPr defTabSz="457200"/>
            <a:r>
              <a:rPr lang="en-GB" dirty="0"/>
              <a:t>Rehabilitation of agriculture related infrastructures (Vet. Clinics, FTCs, fruit and tree nurseries, and irrigation infrastructures)</a:t>
            </a:r>
          </a:p>
          <a:p>
            <a:pPr defTabSz="457200"/>
            <a:endParaRPr lang="en-GB" dirty="0"/>
          </a:p>
        </p:txBody>
      </p:sp>
    </p:spTree>
    <p:extLst>
      <p:ext uri="{BB962C8B-B14F-4D97-AF65-F5344CB8AC3E}">
        <p14:creationId xmlns:p14="http://schemas.microsoft.com/office/powerpoint/2010/main" val="3815167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6331" y="160336"/>
            <a:ext cx="10972800" cy="1143000"/>
          </a:xfrm>
        </p:spPr>
        <p:txBody>
          <a:bodyPr>
            <a:normAutofit/>
          </a:bodyPr>
          <a:lstStyle/>
          <a:p>
            <a:pPr algn="l"/>
            <a:r>
              <a:rPr lang="en-US" b="1" dirty="0"/>
              <a:t>Challenges encountered</a:t>
            </a:r>
            <a:endParaRPr lang="en-US" sz="2400" b="1" dirty="0">
              <a:solidFill>
                <a:srgbClr val="00B0F0"/>
              </a:solidFill>
            </a:endParaRPr>
          </a:p>
        </p:txBody>
      </p:sp>
      <p:sp>
        <p:nvSpPr>
          <p:cNvPr id="4" name="Content Placeholder 3"/>
          <p:cNvSpPr>
            <a:spLocks noGrp="1"/>
          </p:cNvSpPr>
          <p:nvPr>
            <p:ph idx="1"/>
          </p:nvPr>
        </p:nvSpPr>
        <p:spPr/>
        <p:txBody>
          <a:bodyPr>
            <a:normAutofit/>
          </a:bodyPr>
          <a:lstStyle/>
          <a:p>
            <a:pPr>
              <a:defRPr/>
            </a:pPr>
            <a:r>
              <a:rPr lang="en-US" dirty="0"/>
              <a:t>Limited resources for obtaining the required inputs due to huge funding gap</a:t>
            </a:r>
          </a:p>
          <a:p>
            <a:pPr>
              <a:defRPr/>
            </a:pPr>
            <a:r>
              <a:rPr lang="en-US" altLang="en-US" dirty="0">
                <a:cs typeface="Times New Roman" pitchFamily="18" charset="0"/>
              </a:rPr>
              <a:t>Inadequate supply of agricultural inputs (seeds, fertilizers, agro chemicals, farm tools).</a:t>
            </a:r>
          </a:p>
          <a:p>
            <a:pPr>
              <a:defRPr/>
            </a:pPr>
            <a:r>
              <a:rPr lang="en-US" dirty="0"/>
              <a:t>Limited animal disease prevention and control activities due to lack of vaccines and drugs</a:t>
            </a:r>
            <a:endParaRPr lang="en-US" altLang="en-US" dirty="0">
              <a:cs typeface="Times New Roman" pitchFamily="18" charset="0"/>
            </a:endParaRPr>
          </a:p>
        </p:txBody>
      </p:sp>
    </p:spTree>
    <p:extLst>
      <p:ext uri="{BB962C8B-B14F-4D97-AF65-F5344CB8AC3E}">
        <p14:creationId xmlns:p14="http://schemas.microsoft.com/office/powerpoint/2010/main" val="1886251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7B659-C5A4-46B3-A193-39EDA6C10BA8}"/>
              </a:ext>
            </a:extLst>
          </p:cNvPr>
          <p:cNvSpPr>
            <a:spLocks noGrp="1"/>
          </p:cNvSpPr>
          <p:nvPr>
            <p:ph type="ctrTitle"/>
          </p:nvPr>
        </p:nvSpPr>
        <p:spPr>
          <a:xfrm>
            <a:off x="825062" y="1216955"/>
            <a:ext cx="10541876" cy="3937317"/>
          </a:xfrm>
        </p:spPr>
        <p:txBody>
          <a:bodyPr>
            <a:normAutofit fontScale="90000"/>
          </a:bodyPr>
          <a:lstStyle/>
          <a:p>
            <a:br>
              <a:rPr lang="en-US" sz="4400" dirty="0">
                <a:latin typeface="Roboto" panose="02000000000000000000" pitchFamily="2" charset="0"/>
                <a:ea typeface="Roboto" panose="02000000000000000000" pitchFamily="2" charset="0"/>
                <a:cs typeface="Roboto" panose="02000000000000000000" pitchFamily="2" charset="0"/>
              </a:rPr>
            </a:br>
            <a:r>
              <a:rPr lang="en-US" sz="8000" b="1" dirty="0">
                <a:solidFill>
                  <a:schemeClr val="bg1">
                    <a:lumMod val="50000"/>
                  </a:schemeClr>
                </a:solidFill>
                <a:latin typeface="Arial" panose="020B0604020202020204" pitchFamily="34" charset="0"/>
                <a:ea typeface="Roboto" panose="02000000000000000000" pitchFamily="2" charset="0"/>
                <a:cs typeface="Arial" panose="020B0604020202020204" pitchFamily="34" charset="0"/>
              </a:rPr>
              <a:t>Emergency Shelter &amp; NFI Cluster Update</a:t>
            </a:r>
            <a:br>
              <a:rPr lang="en-US" sz="8000" dirty="0">
                <a:latin typeface="Times New Roman" panose="02020603050405020304" pitchFamily="18" charset="0"/>
                <a:ea typeface="Roboto" panose="02000000000000000000" pitchFamily="2" charset="0"/>
                <a:cs typeface="Times New Roman" panose="02020603050405020304" pitchFamily="18" charset="0"/>
              </a:rPr>
            </a:br>
            <a:br>
              <a:rPr lang="en-US" sz="8000" dirty="0">
                <a:latin typeface="Times New Roman" panose="02020603050405020304" pitchFamily="18" charset="0"/>
                <a:ea typeface="Roboto" panose="02000000000000000000" pitchFamily="2" charset="0"/>
                <a:cs typeface="Times New Roman" panose="02020603050405020304" pitchFamily="18" charset="0"/>
              </a:rPr>
            </a:br>
            <a:br>
              <a:rPr lang="en-US" sz="4400" dirty="0">
                <a:latin typeface="Roboto" panose="02000000000000000000" pitchFamily="2" charset="0"/>
                <a:ea typeface="Roboto" panose="02000000000000000000" pitchFamily="2" charset="0"/>
                <a:cs typeface="Roboto" panose="02000000000000000000" pitchFamily="2" charset="0"/>
              </a:rPr>
            </a:br>
            <a:endParaRPr lang="en-US" sz="32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571514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D6985D-CD21-153A-0BC7-F601E12F52C6}"/>
              </a:ext>
            </a:extLst>
          </p:cNvPr>
          <p:cNvSpPr/>
          <p:nvPr/>
        </p:nvSpPr>
        <p:spPr>
          <a:xfrm>
            <a:off x="1447800" y="1295400"/>
            <a:ext cx="2732307" cy="81560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Total Target</a:t>
            </a:r>
            <a:r>
              <a:rPr kumimoji="0" lang="en-US" sz="1800" b="1"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1.2 M</a:t>
            </a:r>
            <a:endParaRPr kumimoji="0" lang="en-US"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Total Funding 42.7 M</a:t>
            </a:r>
            <a:endParaRPr kumimoji="0" lang="en-US" sz="1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pic>
        <p:nvPicPr>
          <p:cNvPr id="3" name="Picture 2">
            <a:extLst>
              <a:ext uri="{FF2B5EF4-FFF2-40B4-BE49-F238E27FC236}">
                <a16:creationId xmlns:a16="http://schemas.microsoft.com/office/drawing/2014/main" id="{C82A7ABC-7E88-FF08-82FB-083C3CD643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2571" y="1274770"/>
            <a:ext cx="495229" cy="365760"/>
          </a:xfrm>
          <a:prstGeom prst="rect">
            <a:avLst/>
          </a:prstGeom>
        </p:spPr>
      </p:pic>
      <p:pic>
        <p:nvPicPr>
          <p:cNvPr id="4" name="Picture 3">
            <a:extLst>
              <a:ext uri="{FF2B5EF4-FFF2-40B4-BE49-F238E27FC236}">
                <a16:creationId xmlns:a16="http://schemas.microsoft.com/office/drawing/2014/main" id="{BD24B0D2-56DD-811A-B059-FEE2732F5C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3966" y="1614202"/>
            <a:ext cx="495229" cy="495229"/>
          </a:xfrm>
          <a:prstGeom prst="rect">
            <a:avLst/>
          </a:prstGeom>
        </p:spPr>
      </p:pic>
      <p:sp>
        <p:nvSpPr>
          <p:cNvPr id="5" name="Rectangle 4">
            <a:extLst>
              <a:ext uri="{FF2B5EF4-FFF2-40B4-BE49-F238E27FC236}">
                <a16:creationId xmlns:a16="http://schemas.microsoft.com/office/drawing/2014/main" id="{702CA345-A290-65E8-CEB6-08634AE26532}"/>
              </a:ext>
            </a:extLst>
          </p:cNvPr>
          <p:cNvSpPr/>
          <p:nvPr/>
        </p:nvSpPr>
        <p:spPr>
          <a:xfrm>
            <a:off x="8917598" y="1332812"/>
            <a:ext cx="259741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Cluster Coordination</a:t>
            </a:r>
          </a:p>
        </p:txBody>
      </p:sp>
      <p:sp>
        <p:nvSpPr>
          <p:cNvPr id="6" name="Rectangle 16">
            <a:extLst>
              <a:ext uri="{FF2B5EF4-FFF2-40B4-BE49-F238E27FC236}">
                <a16:creationId xmlns:a16="http://schemas.microsoft.com/office/drawing/2014/main" id="{6BCAC7D8-FC23-19AD-B811-A89EE312ACA5}"/>
              </a:ext>
            </a:extLst>
          </p:cNvPr>
          <p:cNvSpPr/>
          <p:nvPr/>
        </p:nvSpPr>
        <p:spPr>
          <a:xfrm rot="2700000">
            <a:off x="8388658" y="1299435"/>
            <a:ext cx="334818" cy="56024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grpSp>
        <p:nvGrpSpPr>
          <p:cNvPr id="7" name="Group 6">
            <a:extLst>
              <a:ext uri="{FF2B5EF4-FFF2-40B4-BE49-F238E27FC236}">
                <a16:creationId xmlns:a16="http://schemas.microsoft.com/office/drawing/2014/main" id="{1FDA4E51-274F-034E-D2D5-CD7C9DD86255}"/>
              </a:ext>
            </a:extLst>
          </p:cNvPr>
          <p:cNvGrpSpPr/>
          <p:nvPr/>
        </p:nvGrpSpPr>
        <p:grpSpPr>
          <a:xfrm>
            <a:off x="5269890" y="1524000"/>
            <a:ext cx="2678183" cy="842851"/>
            <a:chOff x="4149671" y="1305194"/>
            <a:chExt cx="2678183" cy="842851"/>
          </a:xfrm>
        </p:grpSpPr>
        <p:pic>
          <p:nvPicPr>
            <p:cNvPr id="8" name="Graphic 7" descr="Handshake">
              <a:extLst>
                <a:ext uri="{FF2B5EF4-FFF2-40B4-BE49-F238E27FC236}">
                  <a16:creationId xmlns:a16="http://schemas.microsoft.com/office/drawing/2014/main" id="{0F9377B0-964D-CE73-D27A-8B3AD2C8603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49671" y="1305194"/>
              <a:ext cx="678225" cy="678225"/>
            </a:xfrm>
            <a:prstGeom prst="rect">
              <a:avLst/>
            </a:prstGeom>
          </p:spPr>
        </p:pic>
        <p:sp>
          <p:nvSpPr>
            <p:cNvPr id="9" name="Rectangle 8">
              <a:extLst>
                <a:ext uri="{FF2B5EF4-FFF2-40B4-BE49-F238E27FC236}">
                  <a16:creationId xmlns:a16="http://schemas.microsoft.com/office/drawing/2014/main" id="{7DD16F6F-24BF-57A0-1499-455B271619A7}"/>
                </a:ext>
              </a:extLst>
            </p:cNvPr>
            <p:cNvSpPr/>
            <p:nvPr/>
          </p:nvSpPr>
          <p:spPr>
            <a:xfrm>
              <a:off x="4890241" y="1409381"/>
              <a:ext cx="1937613"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11   </a:t>
              </a:r>
              <a:r>
                <a:rPr kumimoji="0" lang="en-US" sz="14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International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5     </a:t>
              </a:r>
              <a:r>
                <a:rPr kumimoji="0" lang="en-US" sz="14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National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2     </a:t>
              </a:r>
              <a:r>
                <a:rPr kumimoji="0" lang="en-US" sz="14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UN agencies</a:t>
              </a:r>
            </a:p>
          </p:txBody>
        </p:sp>
      </p:grpSp>
      <p:sp>
        <p:nvSpPr>
          <p:cNvPr id="10" name="Rectangle 9">
            <a:extLst>
              <a:ext uri="{FF2B5EF4-FFF2-40B4-BE49-F238E27FC236}">
                <a16:creationId xmlns:a16="http://schemas.microsoft.com/office/drawing/2014/main" id="{B04D6A7F-A31C-AED2-FD58-85C875C6EB75}"/>
              </a:ext>
            </a:extLst>
          </p:cNvPr>
          <p:cNvSpPr/>
          <p:nvPr/>
        </p:nvSpPr>
        <p:spPr>
          <a:xfrm>
            <a:off x="5269890" y="1229386"/>
            <a:ext cx="230158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18</a:t>
            </a:r>
            <a:r>
              <a:rPr kumimoji="0" lang="en-US" sz="1600" b="1"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 Active Partners</a:t>
            </a:r>
            <a:endParaRPr kumimoji="0" lang="en-US" sz="16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11" name="Rectangle 10">
            <a:extLst>
              <a:ext uri="{FF2B5EF4-FFF2-40B4-BE49-F238E27FC236}">
                <a16:creationId xmlns:a16="http://schemas.microsoft.com/office/drawing/2014/main" id="{1FFF942B-E5BF-FE3F-CA73-E8756E6C7A5D}"/>
              </a:ext>
            </a:extLst>
          </p:cNvPr>
          <p:cNvSpPr/>
          <p:nvPr/>
        </p:nvSpPr>
        <p:spPr>
          <a:xfrm>
            <a:off x="8911706" y="1853625"/>
            <a:ext cx="2671283" cy="584775"/>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 sub-national meetings in Mekele and Shire</a:t>
            </a:r>
          </a:p>
        </p:txBody>
      </p:sp>
      <p:sp>
        <p:nvSpPr>
          <p:cNvPr id="12" name="Rectangle 11">
            <a:extLst>
              <a:ext uri="{FF2B5EF4-FFF2-40B4-BE49-F238E27FC236}">
                <a16:creationId xmlns:a16="http://schemas.microsoft.com/office/drawing/2014/main" id="{B83C2655-5A6C-1E68-12C3-B875BBA57AAC}"/>
              </a:ext>
            </a:extLst>
          </p:cNvPr>
          <p:cNvSpPr/>
          <p:nvPr/>
        </p:nvSpPr>
        <p:spPr>
          <a:xfrm>
            <a:off x="1752600" y="2895600"/>
            <a:ext cx="2303662" cy="375552"/>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lumMod val="60000"/>
                    <a:lumOff val="40000"/>
                  </a:srgbClr>
                </a:solidFill>
                <a:effectLst/>
                <a:uLnTx/>
                <a:uFillTx/>
                <a:latin typeface="72 Condensed" panose="020B0506030000000003" pitchFamily="34" charset="0"/>
                <a:ea typeface="+mn-ea"/>
                <a:cs typeface="72 Condensed" panose="020B0506030000000003" pitchFamily="34" charset="0"/>
              </a:rPr>
              <a:t>Shelter Responses </a:t>
            </a:r>
          </a:p>
        </p:txBody>
      </p:sp>
      <p:pic>
        <p:nvPicPr>
          <p:cNvPr id="13" name="Picture 12">
            <a:extLst>
              <a:ext uri="{FF2B5EF4-FFF2-40B4-BE49-F238E27FC236}">
                <a16:creationId xmlns:a16="http://schemas.microsoft.com/office/drawing/2014/main" id="{79F1EF78-F48F-9CD6-D2B3-4A4C5CEEA57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93623" y="2883871"/>
            <a:ext cx="390061" cy="328907"/>
          </a:xfrm>
          <a:prstGeom prst="rect">
            <a:avLst/>
          </a:prstGeom>
        </p:spPr>
      </p:pic>
      <p:graphicFrame>
        <p:nvGraphicFramePr>
          <p:cNvPr id="14" name="Chart 13">
            <a:extLst>
              <a:ext uri="{FF2B5EF4-FFF2-40B4-BE49-F238E27FC236}">
                <a16:creationId xmlns:a16="http://schemas.microsoft.com/office/drawing/2014/main" id="{933F2C3D-522A-C407-5193-28366BACC385}"/>
              </a:ext>
            </a:extLst>
          </p:cNvPr>
          <p:cNvGraphicFramePr>
            <a:graphicFrameLocks/>
          </p:cNvGraphicFramePr>
          <p:nvPr/>
        </p:nvGraphicFramePr>
        <p:xfrm>
          <a:off x="1321465" y="3317606"/>
          <a:ext cx="2597418" cy="2474944"/>
        </p:xfrm>
        <a:graphic>
          <a:graphicData uri="http://schemas.openxmlformats.org/drawingml/2006/chart">
            <c:chart xmlns:c="http://schemas.openxmlformats.org/drawingml/2006/chart" xmlns:r="http://schemas.openxmlformats.org/officeDocument/2006/relationships" r:id="rId7"/>
          </a:graphicData>
        </a:graphic>
      </p:graphicFrame>
      <p:sp>
        <p:nvSpPr>
          <p:cNvPr id="15" name="TextBox 14">
            <a:extLst>
              <a:ext uri="{FF2B5EF4-FFF2-40B4-BE49-F238E27FC236}">
                <a16:creationId xmlns:a16="http://schemas.microsoft.com/office/drawing/2014/main" id="{3E737A5A-DF70-0545-2605-9C30B7E259BB}"/>
              </a:ext>
            </a:extLst>
          </p:cNvPr>
          <p:cNvSpPr txBox="1"/>
          <p:nvPr/>
        </p:nvSpPr>
        <p:spPr>
          <a:xfrm>
            <a:off x="5105400" y="2831068"/>
            <a:ext cx="36450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Map schools occupied by the IDPs</a:t>
            </a:r>
          </a:p>
        </p:txBody>
      </p:sp>
      <p:sp>
        <p:nvSpPr>
          <p:cNvPr id="18" name="Rectangle 17">
            <a:extLst>
              <a:ext uri="{FF2B5EF4-FFF2-40B4-BE49-F238E27FC236}">
                <a16:creationId xmlns:a16="http://schemas.microsoft.com/office/drawing/2014/main" id="{10D42000-CEC2-F3E7-AFDF-38D2FF5FED34}"/>
              </a:ext>
            </a:extLst>
          </p:cNvPr>
          <p:cNvSpPr/>
          <p:nvPr/>
        </p:nvSpPr>
        <p:spPr>
          <a:xfrm>
            <a:off x="8987906" y="3425890"/>
            <a:ext cx="3204094" cy="7848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Number of Schools – 77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Number of HHs – 51,932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Number of individuals – 256,186</a:t>
            </a:r>
          </a:p>
        </p:txBody>
      </p:sp>
      <p:pic>
        <p:nvPicPr>
          <p:cNvPr id="22" name="Picture 21" descr="Map&#10;&#10;Description automatically generated">
            <a:extLst>
              <a:ext uri="{FF2B5EF4-FFF2-40B4-BE49-F238E27FC236}">
                <a16:creationId xmlns:a16="http://schemas.microsoft.com/office/drawing/2014/main" id="{192B81B8-C23C-0EBB-6FD7-BC9CA2D59E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43400" y="3200400"/>
            <a:ext cx="4644506" cy="3284203"/>
          </a:xfrm>
          <a:prstGeom prst="rect">
            <a:avLst/>
          </a:prstGeom>
        </p:spPr>
      </p:pic>
      <p:pic>
        <p:nvPicPr>
          <p:cNvPr id="16" name="Picture 15">
            <a:extLst>
              <a:ext uri="{FF2B5EF4-FFF2-40B4-BE49-F238E27FC236}">
                <a16:creationId xmlns:a16="http://schemas.microsoft.com/office/drawing/2014/main" id="{CCC5E1E3-8E43-B28D-B041-30EC43B6B71F}"/>
              </a:ext>
            </a:extLst>
          </p:cNvPr>
          <p:cNvPicPr/>
          <p:nvPr/>
        </p:nvPicPr>
        <p:blipFill>
          <a:blip r:embed="rId9">
            <a:extLst>
              <a:ext uri="{28A0092B-C50C-407E-A947-70E740481C1C}">
                <a14:useLocalDpi xmlns:a14="http://schemas.microsoft.com/office/drawing/2010/main" val="0"/>
              </a:ext>
            </a:extLst>
          </a:blip>
          <a:stretch>
            <a:fillRect/>
          </a:stretch>
        </p:blipFill>
        <p:spPr>
          <a:xfrm>
            <a:off x="-12032" y="30130"/>
            <a:ext cx="2286000" cy="294047"/>
          </a:xfrm>
          <a:prstGeom prst="rect">
            <a:avLst/>
          </a:prstGeom>
        </p:spPr>
      </p:pic>
      <p:sp>
        <p:nvSpPr>
          <p:cNvPr id="17" name="object 7">
            <a:extLst>
              <a:ext uri="{FF2B5EF4-FFF2-40B4-BE49-F238E27FC236}">
                <a16:creationId xmlns:a16="http://schemas.microsoft.com/office/drawing/2014/main" id="{A542E0E3-1C26-C2A8-794E-F14D9627B402}"/>
              </a:ext>
            </a:extLst>
          </p:cNvPr>
          <p:cNvSpPr txBox="1">
            <a:spLocks/>
          </p:cNvSpPr>
          <p:nvPr/>
        </p:nvSpPr>
        <p:spPr>
          <a:xfrm>
            <a:off x="3244862" y="492010"/>
            <a:ext cx="5406506" cy="505267"/>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3200" b="1" i="0" u="none" strike="noStrike" kern="1200" cap="none" spc="-5" normalizeH="0" baseline="0" noProof="0" dirty="0">
                <a:ln>
                  <a:noFill/>
                </a:ln>
                <a:solidFill>
                  <a:srgbClr val="04314C"/>
                </a:solidFill>
                <a:effectLst/>
                <a:uLnTx/>
                <a:uFillTx/>
                <a:latin typeface="72 Condensed" panose="020B0506030000000003" pitchFamily="34" charset="0"/>
                <a:ea typeface="+mj-ea"/>
                <a:cs typeface="72 Condensed" panose="020B0506030000000003" pitchFamily="34" charset="0"/>
              </a:rPr>
              <a:t>ES/NFI Cluster Plan for 2023</a:t>
            </a:r>
            <a:endParaRPr kumimoji="0" lang="en-US" sz="3200" b="0" i="0" u="none" strike="noStrike" kern="1200" cap="none" spc="0" normalizeH="0" baseline="0" noProof="0" dirty="0">
              <a:ln>
                <a:noFill/>
              </a:ln>
              <a:solidFill>
                <a:srgbClr val="04314C"/>
              </a:solidFill>
              <a:effectLst/>
              <a:uLnTx/>
              <a:uFillTx/>
              <a:latin typeface="72 Condensed" panose="020B0506030000000003" pitchFamily="34" charset="0"/>
              <a:ea typeface="+mj-ea"/>
              <a:cs typeface="72 Condensed" panose="020B0506030000000003" pitchFamily="34" charset="0"/>
            </a:endParaRPr>
          </a:p>
        </p:txBody>
      </p:sp>
    </p:spTree>
    <p:extLst>
      <p:ext uri="{BB962C8B-B14F-4D97-AF65-F5344CB8AC3E}">
        <p14:creationId xmlns:p14="http://schemas.microsoft.com/office/powerpoint/2010/main" val="217789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664D868-CDED-4E47-AE6F-753210C30E81}"/>
              </a:ext>
            </a:extLst>
          </p:cNvPr>
          <p:cNvPicPr/>
          <p:nvPr/>
        </p:nvPicPr>
        <p:blipFill>
          <a:blip r:embed="rId3">
            <a:extLst>
              <a:ext uri="{28A0092B-C50C-407E-A947-70E740481C1C}">
                <a14:useLocalDpi xmlns:a14="http://schemas.microsoft.com/office/drawing/2010/main" val="0"/>
              </a:ext>
            </a:extLst>
          </a:blip>
          <a:stretch>
            <a:fillRect/>
          </a:stretch>
        </p:blipFill>
        <p:spPr>
          <a:xfrm>
            <a:off x="-12032" y="30130"/>
            <a:ext cx="2286000" cy="294047"/>
          </a:xfrm>
          <a:prstGeom prst="rect">
            <a:avLst/>
          </a:prstGeom>
        </p:spPr>
      </p:pic>
      <p:sp>
        <p:nvSpPr>
          <p:cNvPr id="10" name="object 7">
            <a:extLst>
              <a:ext uri="{FF2B5EF4-FFF2-40B4-BE49-F238E27FC236}">
                <a16:creationId xmlns:a16="http://schemas.microsoft.com/office/drawing/2014/main" id="{98D66790-821C-BC38-0FE9-BCFCA4C2174C}"/>
              </a:ext>
            </a:extLst>
          </p:cNvPr>
          <p:cNvSpPr txBox="1">
            <a:spLocks/>
          </p:cNvSpPr>
          <p:nvPr/>
        </p:nvSpPr>
        <p:spPr>
          <a:xfrm>
            <a:off x="939018" y="533526"/>
            <a:ext cx="3556782" cy="505267"/>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3200" b="1" i="0" u="none" strike="noStrike" kern="1200" cap="none" spc="-5" normalizeH="0" baseline="0" noProof="0" dirty="0">
                <a:ln>
                  <a:noFill/>
                </a:ln>
                <a:solidFill>
                  <a:srgbClr val="04314C"/>
                </a:solidFill>
                <a:effectLst/>
                <a:uLnTx/>
                <a:uFillTx/>
                <a:latin typeface="72 Condensed" panose="020B0506030000000003" pitchFamily="34" charset="0"/>
                <a:ea typeface="+mj-ea"/>
                <a:cs typeface="72 Condensed" panose="020B0506030000000003" pitchFamily="34" charset="0"/>
              </a:rPr>
              <a:t>Situational Update</a:t>
            </a:r>
            <a:endParaRPr kumimoji="0" lang="en-US" sz="3200" b="0" i="0" u="none" strike="noStrike" kern="1200" cap="none" spc="0" normalizeH="0" baseline="0" noProof="0" dirty="0">
              <a:ln>
                <a:noFill/>
              </a:ln>
              <a:solidFill>
                <a:srgbClr val="04314C"/>
              </a:solidFill>
              <a:effectLst/>
              <a:uLnTx/>
              <a:uFillTx/>
              <a:latin typeface="72 Condensed" panose="020B0506030000000003" pitchFamily="34" charset="0"/>
              <a:ea typeface="+mj-ea"/>
              <a:cs typeface="72 Condensed" panose="020B0506030000000003" pitchFamily="34" charset="0"/>
            </a:endParaRPr>
          </a:p>
        </p:txBody>
      </p:sp>
      <p:sp>
        <p:nvSpPr>
          <p:cNvPr id="5" name="Text Placeholder 1">
            <a:extLst>
              <a:ext uri="{FF2B5EF4-FFF2-40B4-BE49-F238E27FC236}">
                <a16:creationId xmlns:a16="http://schemas.microsoft.com/office/drawing/2014/main" id="{9AC6B6DB-06D0-F21D-C1A8-4030A97A3AE5}"/>
              </a:ext>
            </a:extLst>
          </p:cNvPr>
          <p:cNvSpPr txBox="1">
            <a:spLocks/>
          </p:cNvSpPr>
          <p:nvPr/>
        </p:nvSpPr>
        <p:spPr>
          <a:xfrm>
            <a:off x="9382793" y="556856"/>
            <a:ext cx="1548948" cy="515221"/>
          </a:xfrm>
          <a:prstGeom prst="rect">
            <a:avLst/>
          </a:prstGeom>
        </p:spPr>
        <p:txBody>
          <a:bodyPr vert="horz" lIns="91440" tIns="45720" rIns="91440" bIns="45720" rtlCol="0" anchor="ctr">
            <a:normAutofit/>
          </a:bodyPr>
          <a:lstStyle>
            <a:defPPr>
              <a:defRPr lang="en-US"/>
            </a:defPPr>
            <a:lvl1pPr indent="0" algn="ctr">
              <a:lnSpc>
                <a:spcPct val="90000"/>
              </a:lnSpc>
              <a:spcBef>
                <a:spcPts val="1000"/>
              </a:spcBef>
              <a:buFont typeface="Arial" panose="020B0604020202020204" pitchFamily="34" charset="0"/>
              <a:buNone/>
              <a:defRPr sz="2800" b="1" baseline="0">
                <a:solidFill>
                  <a:srgbClr val="7F1416"/>
                </a:solidFill>
                <a:latin typeface="72 Condensed" panose="020B0506030000000003" pitchFamily="34" charset="0"/>
                <a:cs typeface="72 Condensed" panose="020B05060300000000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4F81BD">
                    <a:lumMod val="50000"/>
                  </a:srgbClr>
                </a:solidFill>
                <a:effectLst/>
                <a:uLnTx/>
                <a:uFillTx/>
                <a:latin typeface="72 Condensed" panose="020B0506030000000003" pitchFamily="34" charset="0"/>
                <a:ea typeface="+mn-ea"/>
              </a:rPr>
              <a:t>Tigray</a:t>
            </a:r>
          </a:p>
        </p:txBody>
      </p:sp>
      <p:sp>
        <p:nvSpPr>
          <p:cNvPr id="13" name="TextBox 12">
            <a:extLst>
              <a:ext uri="{FF2B5EF4-FFF2-40B4-BE49-F238E27FC236}">
                <a16:creationId xmlns:a16="http://schemas.microsoft.com/office/drawing/2014/main" id="{55047C12-7D82-6E45-F738-BE78815E5387}"/>
              </a:ext>
            </a:extLst>
          </p:cNvPr>
          <p:cNvSpPr txBox="1"/>
          <p:nvPr/>
        </p:nvSpPr>
        <p:spPr>
          <a:xfrm>
            <a:off x="479916" y="1911390"/>
            <a:ext cx="4960029" cy="2159566"/>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10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The resumption of the conflict towards the end of august 2022 within the region and along the borders resulted in mass displacement. The majority of them are still living in inadequate shelters mostly in open spaces, with host community families, collective centers, and unfinished buildings.</a:t>
            </a:r>
          </a:p>
          <a:p>
            <a:pPr marL="342900" marR="0" lvl="0" indent="-342900" algn="just" defTabSz="914400" rtl="0" eaLnBrk="1" fontAlgn="auto" latinLnBrk="0" hangingPunct="1">
              <a:lnSpc>
                <a:spcPct val="100000"/>
              </a:lnSpc>
              <a:spcBef>
                <a:spcPts val="0"/>
              </a:spcBef>
              <a:spcAft>
                <a:spcPts val="10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The majority of the response in 2022 and 2021 was the distribution of NFIs which resulted in the IDPs living inadequate living conditions.</a:t>
            </a:r>
          </a:p>
        </p:txBody>
      </p:sp>
      <p:pic>
        <p:nvPicPr>
          <p:cNvPr id="31" name="Picture 30">
            <a:extLst>
              <a:ext uri="{FF2B5EF4-FFF2-40B4-BE49-F238E27FC236}">
                <a16:creationId xmlns:a16="http://schemas.microsoft.com/office/drawing/2014/main" id="{F5F69E0F-38BC-48A2-BEA3-6A260F138DA7}"/>
              </a:ext>
            </a:extLst>
          </p:cNvPr>
          <p:cNvPicPr>
            <a:picLocks noChangeAspect="1"/>
          </p:cNvPicPr>
          <p:nvPr/>
        </p:nvPicPr>
        <p:blipFill rotWithShape="1">
          <a:blip r:embed="rId4">
            <a:duotone>
              <a:schemeClr val="accent2">
                <a:shade val="45000"/>
                <a:satMod val="135000"/>
              </a:schemeClr>
              <a:prstClr val="white"/>
            </a:duotone>
          </a:blip>
          <a:srcRect l="39332" t="38448" r="34244" b="28993"/>
          <a:stretch/>
        </p:blipFill>
        <p:spPr>
          <a:xfrm>
            <a:off x="10931741" y="342347"/>
            <a:ext cx="990601" cy="686555"/>
          </a:xfrm>
          <a:prstGeom prst="rect">
            <a:avLst/>
          </a:prstGeom>
        </p:spPr>
      </p:pic>
      <p:pic>
        <p:nvPicPr>
          <p:cNvPr id="2" name="Picture 1">
            <a:extLst>
              <a:ext uri="{FF2B5EF4-FFF2-40B4-BE49-F238E27FC236}">
                <a16:creationId xmlns:a16="http://schemas.microsoft.com/office/drawing/2014/main" id="{5799F0C8-0080-43D5-1558-F2035184FC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7400" y="3842687"/>
            <a:ext cx="5675171" cy="2672966"/>
          </a:xfrm>
          <a:prstGeom prst="rect">
            <a:avLst/>
          </a:prstGeom>
        </p:spPr>
      </p:pic>
      <p:pic>
        <p:nvPicPr>
          <p:cNvPr id="3" name="Picture 2">
            <a:extLst>
              <a:ext uri="{FF2B5EF4-FFF2-40B4-BE49-F238E27FC236}">
                <a16:creationId xmlns:a16="http://schemas.microsoft.com/office/drawing/2014/main" id="{0C515638-45E4-FA3F-E2D3-FD924CCC91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779" y="4101330"/>
            <a:ext cx="5082763" cy="2344210"/>
          </a:xfrm>
          <a:prstGeom prst="rect">
            <a:avLst/>
          </a:prstGeom>
        </p:spPr>
      </p:pic>
      <p:sp>
        <p:nvSpPr>
          <p:cNvPr id="7" name="TextBox 6">
            <a:extLst>
              <a:ext uri="{FF2B5EF4-FFF2-40B4-BE49-F238E27FC236}">
                <a16:creationId xmlns:a16="http://schemas.microsoft.com/office/drawing/2014/main" id="{6C02B9B6-A1F0-9456-2F80-97F312E44B67}"/>
              </a:ext>
            </a:extLst>
          </p:cNvPr>
          <p:cNvSpPr txBox="1"/>
          <p:nvPr/>
        </p:nvSpPr>
        <p:spPr>
          <a:xfrm>
            <a:off x="5439945" y="1881017"/>
            <a:ext cx="6102626" cy="1728678"/>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10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Calibri" panose="020F0502020204030204" pitchFamily="34" charset="0"/>
                <a:cs typeface="Arial" panose="020B0604020202020204" pitchFamily="34" charset="0"/>
              </a:rPr>
              <a:t>Despite the government’s direction to return IDPs to their place of origin, still IDPs are living in very crowded rooms and open spaces in extreme need of shelter assistance.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Calibri" panose="020F0502020204030204" pitchFamily="34" charset="0"/>
                <a:cs typeface="Arial" panose="020B0604020202020204" pitchFamily="34" charset="0"/>
              </a:rPr>
              <a:t>According to the regional authorities (</a:t>
            </a:r>
            <a:r>
              <a:rPr kumimoji="0" lang="en-US" sz="1400" b="0" i="0"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ea typeface="Calibri" panose="020F0502020204030204" pitchFamily="34" charset="0"/>
                <a:cs typeface="Arial" panose="020B0604020202020204" pitchFamily="34" charset="0"/>
              </a:rPr>
              <a:t>BoLSA</a:t>
            </a:r>
            <a:r>
              <a:rPr kumimoji="0" lang="en-U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Calibri" panose="020F0502020204030204" pitchFamily="34" charset="0"/>
                <a:cs typeface="Arial" panose="020B0604020202020204" pitchFamily="34" charset="0"/>
              </a:rPr>
              <a:t> and RDRM)  most of the IDPs will be returned to their place of origin with the exception of ones displaced from the western zone and other inaccessible parts of the region until the situation is conducive enough for a return.</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A9081A73-3515-BC2C-D342-47B8C8FC4C11}"/>
              </a:ext>
            </a:extLst>
          </p:cNvPr>
          <p:cNvSpPr txBox="1"/>
          <p:nvPr/>
        </p:nvSpPr>
        <p:spPr>
          <a:xfrm>
            <a:off x="838200" y="1323509"/>
            <a:ext cx="3657600" cy="369332"/>
          </a:xfrm>
          <a:prstGeom prst="rect">
            <a:avLst/>
          </a:prstGeom>
          <a:noFill/>
        </p:spPr>
        <p:txBody>
          <a:bodyPr wrap="square">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800" b="1" i="0" u="none" strike="noStrike" kern="1200" cap="none" spc="-5" normalizeH="0" baseline="0" noProof="0" dirty="0">
                <a:ln>
                  <a:noFill/>
                </a:ln>
                <a:solidFill>
                  <a:srgbClr val="7F1416"/>
                </a:solidFill>
                <a:effectLst/>
                <a:uLnTx/>
                <a:uFillTx/>
                <a:latin typeface="72 Condensed" panose="020B0506030000000003" pitchFamily="34" charset="0"/>
                <a:ea typeface="+mn-ea"/>
                <a:cs typeface="72 Condensed" panose="020B0506030000000003" pitchFamily="34" charset="0"/>
              </a:rPr>
              <a:t>Displacement and Responses</a:t>
            </a:r>
            <a:endParaRPr kumimoji="0" lang="en-US" sz="1800" b="0" i="0" u="none" strike="noStrike" kern="1200" cap="none" spc="0" normalizeH="0" baseline="0" noProof="0" dirty="0">
              <a:ln>
                <a:noFill/>
              </a:ln>
              <a:solidFill>
                <a:srgbClr val="7F1416"/>
              </a:solidFill>
              <a:effectLst/>
              <a:uLnTx/>
              <a:uFillTx/>
              <a:latin typeface="72 Condensed" panose="020B0506030000000003" pitchFamily="34" charset="0"/>
              <a:ea typeface="+mn-ea"/>
              <a:cs typeface="72 Condensed" panose="020B0506030000000003" pitchFamily="34" charset="0"/>
            </a:endParaRPr>
          </a:p>
        </p:txBody>
      </p:sp>
    </p:spTree>
    <p:extLst>
      <p:ext uri="{BB962C8B-B14F-4D97-AF65-F5344CB8AC3E}">
        <p14:creationId xmlns:p14="http://schemas.microsoft.com/office/powerpoint/2010/main" val="3064479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664D868-CDED-4E47-AE6F-753210C30E81}"/>
              </a:ext>
            </a:extLst>
          </p:cNvPr>
          <p:cNvPicPr/>
          <p:nvPr/>
        </p:nvPicPr>
        <p:blipFill>
          <a:blip r:embed="rId3">
            <a:extLst>
              <a:ext uri="{28A0092B-C50C-407E-A947-70E740481C1C}">
                <a14:useLocalDpi xmlns:a14="http://schemas.microsoft.com/office/drawing/2010/main" val="0"/>
              </a:ext>
            </a:extLst>
          </a:blip>
          <a:stretch>
            <a:fillRect/>
          </a:stretch>
        </p:blipFill>
        <p:spPr>
          <a:xfrm>
            <a:off x="-12032" y="30130"/>
            <a:ext cx="2286000" cy="294047"/>
          </a:xfrm>
          <a:prstGeom prst="rect">
            <a:avLst/>
          </a:prstGeom>
        </p:spPr>
      </p:pic>
      <p:sp>
        <p:nvSpPr>
          <p:cNvPr id="13" name="TextBox 12">
            <a:extLst>
              <a:ext uri="{FF2B5EF4-FFF2-40B4-BE49-F238E27FC236}">
                <a16:creationId xmlns:a16="http://schemas.microsoft.com/office/drawing/2014/main" id="{55047C12-7D82-6E45-F738-BE78815E5387}"/>
              </a:ext>
            </a:extLst>
          </p:cNvPr>
          <p:cNvSpPr txBox="1"/>
          <p:nvPr/>
        </p:nvSpPr>
        <p:spPr>
          <a:xfrm>
            <a:off x="6314661" y="1813173"/>
            <a:ext cx="4999383" cy="3754874"/>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7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Calibri" panose="020F0502020204030204" pitchFamily="34" charset="0"/>
                <a:cs typeface="Arial" panose="020B0604020202020204" pitchFamily="34" charset="0"/>
              </a:rPr>
              <a:t>Alternative Shelter solutions such as Rental, Unused buildings, </a:t>
            </a:r>
            <a:r>
              <a:rPr kumimoji="0" lang="en-US" sz="1700" b="0" i="0"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ea typeface="Calibri" panose="020F0502020204030204" pitchFamily="34" charset="0"/>
                <a:cs typeface="Arial" panose="020B0604020202020204" pitchFamily="34" charset="0"/>
              </a:rPr>
              <a:t>etc</a:t>
            </a:r>
            <a:r>
              <a:rPr kumimoji="0" lang="en-US" sz="17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Calibri" panose="020F0502020204030204" pitchFamily="34" charset="0"/>
                <a:cs typeface="Arial" panose="020B0604020202020204" pitchFamily="34" charset="0"/>
              </a:rPr>
              <a:t> for the IDPs from the contested zones in coordination with CCCM and other sectors.</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7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Calibri" panose="020F0502020204030204" pitchFamily="34" charset="0"/>
                <a:cs typeface="Arial" panose="020B0604020202020204" pitchFamily="34" charset="0"/>
              </a:rPr>
              <a:t>Development of IDPs site as a last resort ( resources, time exhaustive, etc.)</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7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Calibri" panose="020F0502020204030204" pitchFamily="34" charset="0"/>
                <a:cs typeface="Arial" panose="020B0604020202020204" pitchFamily="34" charset="0"/>
              </a:rPr>
              <a:t>Supporting IDPs in the host communities through rental support and linking with livelihood actors.</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7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Calibri" panose="020F0502020204030204" pitchFamily="34" charset="0"/>
                <a:cs typeface="Arial" panose="020B0604020202020204" pitchFamily="34" charset="0"/>
              </a:rPr>
              <a:t>Return related responses, training in HLP and building back better and coordinate with other sectors.</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7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Calibri" panose="020F0502020204030204" pitchFamily="34" charset="0"/>
                <a:cs typeface="Arial" panose="020B0604020202020204" pitchFamily="34" charset="0"/>
              </a:rPr>
              <a:t>Coordinate with CCCM to decommission the schools occupied by the IDPs</a:t>
            </a:r>
          </a:p>
        </p:txBody>
      </p:sp>
      <p:pic>
        <p:nvPicPr>
          <p:cNvPr id="31" name="Picture 30">
            <a:extLst>
              <a:ext uri="{FF2B5EF4-FFF2-40B4-BE49-F238E27FC236}">
                <a16:creationId xmlns:a16="http://schemas.microsoft.com/office/drawing/2014/main" id="{F5F69E0F-38BC-48A2-BEA3-6A260F138DA7}"/>
              </a:ext>
            </a:extLst>
          </p:cNvPr>
          <p:cNvPicPr>
            <a:picLocks noChangeAspect="1"/>
          </p:cNvPicPr>
          <p:nvPr/>
        </p:nvPicPr>
        <p:blipFill rotWithShape="1">
          <a:blip r:embed="rId4">
            <a:duotone>
              <a:schemeClr val="accent2">
                <a:shade val="45000"/>
                <a:satMod val="135000"/>
              </a:schemeClr>
              <a:prstClr val="white"/>
            </a:duotone>
          </a:blip>
          <a:srcRect l="39332" t="38448" r="34244" b="28993"/>
          <a:stretch/>
        </p:blipFill>
        <p:spPr>
          <a:xfrm>
            <a:off x="10931741" y="342347"/>
            <a:ext cx="990601" cy="686555"/>
          </a:xfrm>
          <a:prstGeom prst="rect">
            <a:avLst/>
          </a:prstGeom>
        </p:spPr>
      </p:pic>
      <p:sp>
        <p:nvSpPr>
          <p:cNvPr id="4" name="object 7">
            <a:extLst>
              <a:ext uri="{FF2B5EF4-FFF2-40B4-BE49-F238E27FC236}">
                <a16:creationId xmlns:a16="http://schemas.microsoft.com/office/drawing/2014/main" id="{339CF4D5-7C1B-AEF3-9734-8148AE342920}"/>
              </a:ext>
            </a:extLst>
          </p:cNvPr>
          <p:cNvSpPr txBox="1">
            <a:spLocks/>
          </p:cNvSpPr>
          <p:nvPr/>
        </p:nvSpPr>
        <p:spPr>
          <a:xfrm>
            <a:off x="939018" y="533526"/>
            <a:ext cx="3556782" cy="505267"/>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3200" b="1" i="0" u="none" strike="noStrike" kern="1200" cap="none" spc="-5" normalizeH="0" baseline="0" noProof="0" dirty="0">
                <a:ln>
                  <a:noFill/>
                </a:ln>
                <a:solidFill>
                  <a:srgbClr val="04314C"/>
                </a:solidFill>
                <a:effectLst/>
                <a:uLnTx/>
                <a:uFillTx/>
                <a:latin typeface="72 Condensed" panose="020B0506030000000003" pitchFamily="34" charset="0"/>
                <a:ea typeface="+mj-ea"/>
                <a:cs typeface="72 Condensed" panose="020B0506030000000003" pitchFamily="34" charset="0"/>
              </a:rPr>
              <a:t>Situational Update</a:t>
            </a:r>
            <a:endParaRPr kumimoji="0" lang="en-US" sz="3200" b="0" i="0" u="none" strike="noStrike" kern="1200" cap="none" spc="0" normalizeH="0" baseline="0" noProof="0" dirty="0">
              <a:ln>
                <a:noFill/>
              </a:ln>
              <a:solidFill>
                <a:srgbClr val="04314C"/>
              </a:solidFill>
              <a:effectLst/>
              <a:uLnTx/>
              <a:uFillTx/>
              <a:latin typeface="72 Condensed" panose="020B0506030000000003" pitchFamily="34" charset="0"/>
              <a:ea typeface="+mj-ea"/>
              <a:cs typeface="72 Condensed" panose="020B0506030000000003" pitchFamily="34" charset="0"/>
            </a:endParaRPr>
          </a:p>
        </p:txBody>
      </p:sp>
      <p:sp>
        <p:nvSpPr>
          <p:cNvPr id="5" name="Text Placeholder 1">
            <a:extLst>
              <a:ext uri="{FF2B5EF4-FFF2-40B4-BE49-F238E27FC236}">
                <a16:creationId xmlns:a16="http://schemas.microsoft.com/office/drawing/2014/main" id="{4DB5CA19-49C2-B0DF-C06B-1C9370CAC219}"/>
              </a:ext>
            </a:extLst>
          </p:cNvPr>
          <p:cNvSpPr txBox="1">
            <a:spLocks/>
          </p:cNvSpPr>
          <p:nvPr/>
        </p:nvSpPr>
        <p:spPr>
          <a:xfrm>
            <a:off x="9382793" y="556856"/>
            <a:ext cx="1548948" cy="515221"/>
          </a:xfrm>
          <a:prstGeom prst="rect">
            <a:avLst/>
          </a:prstGeom>
        </p:spPr>
        <p:txBody>
          <a:bodyPr vert="horz" lIns="91440" tIns="45720" rIns="91440" bIns="45720" rtlCol="0" anchor="ctr">
            <a:normAutofit/>
          </a:bodyPr>
          <a:lstStyle>
            <a:defPPr>
              <a:defRPr lang="en-US"/>
            </a:defPPr>
            <a:lvl1pPr indent="0" algn="ctr">
              <a:lnSpc>
                <a:spcPct val="90000"/>
              </a:lnSpc>
              <a:spcBef>
                <a:spcPts val="1000"/>
              </a:spcBef>
              <a:buFont typeface="Arial" panose="020B0604020202020204" pitchFamily="34" charset="0"/>
              <a:buNone/>
              <a:defRPr sz="2800" b="1" baseline="0">
                <a:solidFill>
                  <a:srgbClr val="7F1416"/>
                </a:solidFill>
                <a:latin typeface="72 Condensed" panose="020B0506030000000003" pitchFamily="34" charset="0"/>
                <a:cs typeface="72 Condensed" panose="020B05060300000000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4F81BD">
                    <a:lumMod val="50000"/>
                  </a:srgbClr>
                </a:solidFill>
                <a:effectLst/>
                <a:uLnTx/>
                <a:uFillTx/>
                <a:latin typeface="72 Condensed" panose="020B0506030000000003" pitchFamily="34" charset="0"/>
                <a:ea typeface="+mn-ea"/>
              </a:rPr>
              <a:t>Tigray</a:t>
            </a:r>
          </a:p>
        </p:txBody>
      </p:sp>
      <p:sp>
        <p:nvSpPr>
          <p:cNvPr id="6" name="TextBox 5">
            <a:extLst>
              <a:ext uri="{FF2B5EF4-FFF2-40B4-BE49-F238E27FC236}">
                <a16:creationId xmlns:a16="http://schemas.microsoft.com/office/drawing/2014/main" id="{78F2D84F-BE44-F189-A0DF-E9484D02C95E}"/>
              </a:ext>
            </a:extLst>
          </p:cNvPr>
          <p:cNvSpPr txBox="1"/>
          <p:nvPr/>
        </p:nvSpPr>
        <p:spPr>
          <a:xfrm>
            <a:off x="685800" y="1475455"/>
            <a:ext cx="5410200" cy="3395288"/>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F1416"/>
                </a:solidFill>
                <a:effectLst/>
                <a:uLnTx/>
                <a:uFillTx/>
                <a:latin typeface="72 Condensed" panose="020B0506030000000003"/>
                <a:ea typeface="+mn-ea"/>
                <a:cs typeface="Arial" panose="020B0604020202020204" pitchFamily="34" charset="0"/>
              </a:rPr>
              <a:t>Challenges </a:t>
            </a:r>
          </a:p>
          <a:p>
            <a:pPr marL="285750" marR="0" lvl="0" indent="-285750" algn="just"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Calibri" panose="020F0502020204030204" pitchFamily="34" charset="0"/>
                <a:cs typeface="Arial" panose="020B0604020202020204" pitchFamily="34" charset="0"/>
              </a:rPr>
              <a:t>Access remains a challenge to transport and distribute lifesaving supplies in some pocket areas of the region that are hard to reach. </a:t>
            </a:r>
          </a:p>
          <a:p>
            <a:pPr marL="285750" marR="0" lvl="0" indent="-285750" algn="just"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Calibri" panose="020F0502020204030204" pitchFamily="34" charset="0"/>
                <a:cs typeface="Arial" panose="020B0604020202020204" pitchFamily="34" charset="0"/>
              </a:rPr>
              <a:t>Opening of schools and </a:t>
            </a: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no pipeline for the Shelter </a:t>
            </a:r>
            <a:r>
              <a:rPr kumimoji="0" lang="en-US" sz="16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Calibri" panose="020F0502020204030204" pitchFamily="34" charset="0"/>
                <a:cs typeface="Arial" panose="020B0604020202020204" pitchFamily="34" charset="0"/>
              </a:rPr>
              <a:t>responses</a:t>
            </a:r>
          </a:p>
          <a:p>
            <a:pPr marL="285750" marR="0" lvl="0" indent="-285750" algn="just"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Calibri" panose="020F0502020204030204" pitchFamily="34" charset="0"/>
                <a:cs typeface="Arial" panose="020B0604020202020204" pitchFamily="34" charset="0"/>
              </a:rPr>
              <a:t>Limited Shelter related responses across all zone</a:t>
            </a:r>
          </a:p>
          <a:p>
            <a:pPr marL="285750" marR="0" lvl="0" indent="-285750" algn="just"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Calibri" panose="020F0502020204030204" pitchFamily="34" charset="0"/>
                <a:cs typeface="Arial" panose="020B0604020202020204" pitchFamily="34" charset="0"/>
              </a:rPr>
              <a:t>Lack of ES/NFI Supplies in stock and pipeline for the newly displaced IDPs as well as returnees</a:t>
            </a:r>
          </a:p>
          <a:p>
            <a:pPr marL="285750" marR="0" lvl="0" indent="-285750" algn="just"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Calibri" panose="020F0502020204030204" pitchFamily="34" charset="0"/>
                <a:cs typeface="Arial" panose="020B0604020202020204" pitchFamily="34" charset="0"/>
              </a:rPr>
              <a:t>Still no clear administrative structures in place for effective coordination, especially in remote woredas.</a:t>
            </a:r>
          </a:p>
        </p:txBody>
      </p:sp>
      <p:sp>
        <p:nvSpPr>
          <p:cNvPr id="3" name="TextBox 2">
            <a:extLst>
              <a:ext uri="{FF2B5EF4-FFF2-40B4-BE49-F238E27FC236}">
                <a16:creationId xmlns:a16="http://schemas.microsoft.com/office/drawing/2014/main" id="{2101EF47-F185-69B8-7CF3-19F6C44056BB}"/>
              </a:ext>
            </a:extLst>
          </p:cNvPr>
          <p:cNvSpPr txBox="1"/>
          <p:nvPr/>
        </p:nvSpPr>
        <p:spPr>
          <a:xfrm>
            <a:off x="457199" y="4724400"/>
            <a:ext cx="5638797" cy="1979516"/>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F1416"/>
                </a:solidFill>
                <a:effectLst/>
                <a:uLnTx/>
                <a:uFillTx/>
                <a:latin typeface="72 Condensed" panose="020B0506030000000003"/>
                <a:ea typeface="+mn-ea"/>
                <a:cs typeface="Arial" panose="020B0604020202020204" pitchFamily="34" charset="0"/>
              </a:rPr>
              <a:t>Key Asks</a:t>
            </a:r>
            <a:endParaRPr kumimoji="0" lang="en-US" sz="1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Calibri" panose="020F0502020204030204" pitchFamily="34" charset="0"/>
                <a:cs typeface="Arial" panose="020B0604020202020204" pitchFamily="34" charset="0"/>
              </a:rPr>
              <a:t>Mobilize more ES/NFI supplies both in kind and through Cash.</a:t>
            </a:r>
          </a:p>
          <a:p>
            <a:pPr marL="285750" marR="0" lvl="0" indent="-285750" algn="just"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Calibri" panose="020F0502020204030204" pitchFamily="34" charset="0"/>
                <a:cs typeface="Arial" panose="020B0604020202020204" pitchFamily="34" charset="0"/>
              </a:rPr>
              <a:t>Improving the service of financial institutes</a:t>
            </a:r>
          </a:p>
          <a:p>
            <a:pPr marL="285750" marR="0" lvl="0" indent="-285750" algn="just"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Calibri" panose="020F0502020204030204" pitchFamily="34" charset="0"/>
                <a:cs typeface="Arial" panose="020B0604020202020204" pitchFamily="34" charset="0"/>
              </a:rPr>
              <a:t>Resources for relocation of the IDPs in the school and support the IDPs in the host community</a:t>
            </a:r>
          </a:p>
        </p:txBody>
      </p:sp>
      <p:cxnSp>
        <p:nvCxnSpPr>
          <p:cNvPr id="9" name="Straight Connector 8">
            <a:extLst>
              <a:ext uri="{FF2B5EF4-FFF2-40B4-BE49-F238E27FC236}">
                <a16:creationId xmlns:a16="http://schemas.microsoft.com/office/drawing/2014/main" id="{02A71E1F-1F17-8ED8-183F-6FF97E85A6BA}"/>
              </a:ext>
            </a:extLst>
          </p:cNvPr>
          <p:cNvCxnSpPr/>
          <p:nvPr/>
        </p:nvCxnSpPr>
        <p:spPr>
          <a:xfrm>
            <a:off x="6095996" y="1284902"/>
            <a:ext cx="0" cy="541901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BDC7B99-6FCE-7FAE-0D31-95F9E63AA160}"/>
              </a:ext>
            </a:extLst>
          </p:cNvPr>
          <p:cNvSpPr txBox="1"/>
          <p:nvPr/>
        </p:nvSpPr>
        <p:spPr>
          <a:xfrm>
            <a:off x="6248400" y="1310624"/>
            <a:ext cx="6102626" cy="558743"/>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F1416"/>
                </a:solidFill>
                <a:effectLst/>
                <a:uLnTx/>
                <a:uFillTx/>
                <a:latin typeface="72 Condensed" panose="020B0506030000000003"/>
                <a:ea typeface="+mn-ea"/>
                <a:cs typeface="Arial" panose="020B0604020202020204" pitchFamily="34" charset="0"/>
              </a:rPr>
              <a:t>Way forward</a:t>
            </a:r>
            <a:r>
              <a:rPr kumimoji="0" lang="en-US" sz="2800" b="1" i="0" u="none" strike="noStrike" kern="1200" cap="none" spc="0" normalizeH="0" baseline="0" noProof="0" dirty="0">
                <a:ln>
                  <a:noFill/>
                </a:ln>
                <a:solidFill>
                  <a:srgbClr val="7F1416"/>
                </a:solidFill>
                <a:effectLst/>
                <a:uLnTx/>
                <a:uFillTx/>
                <a:latin typeface="72 Condensed" panose="020B0506030000000003"/>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03739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7B659-C5A4-46B3-A193-39EDA6C10BA8}"/>
              </a:ext>
            </a:extLst>
          </p:cNvPr>
          <p:cNvSpPr>
            <a:spLocks noGrp="1"/>
          </p:cNvSpPr>
          <p:nvPr>
            <p:ph type="ctrTitle"/>
          </p:nvPr>
        </p:nvSpPr>
        <p:spPr>
          <a:xfrm>
            <a:off x="1233159" y="1339565"/>
            <a:ext cx="9634537" cy="2318035"/>
          </a:xfrm>
        </p:spPr>
        <p:txBody>
          <a:bodyPr>
            <a:normAutofit/>
          </a:bodyPr>
          <a:lstStyle/>
          <a:p>
            <a:r>
              <a:rPr lang="en-US" sz="8000" b="1" dirty="0">
                <a:solidFill>
                  <a:schemeClr val="bg1">
                    <a:lumMod val="50000"/>
                  </a:schemeClr>
                </a:solidFill>
                <a:latin typeface="Arial" panose="020B0604020202020204" pitchFamily="34" charset="0"/>
                <a:ea typeface="Roboto" panose="02000000000000000000" pitchFamily="2" charset="0"/>
                <a:cs typeface="Arial" panose="020B0604020202020204" pitchFamily="34" charset="0"/>
              </a:rPr>
              <a:t>Health Cluster Update</a:t>
            </a:r>
          </a:p>
        </p:txBody>
      </p:sp>
    </p:spTree>
    <p:extLst>
      <p:ext uri="{BB962C8B-B14F-4D97-AF65-F5344CB8AC3E}">
        <p14:creationId xmlns:p14="http://schemas.microsoft.com/office/powerpoint/2010/main" val="3295028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3B6C4-7467-3945-5E61-C335A96EDFBC}"/>
              </a:ext>
            </a:extLst>
          </p:cNvPr>
          <p:cNvSpPr>
            <a:spLocks noGrp="1"/>
          </p:cNvSpPr>
          <p:nvPr>
            <p:ph type="title"/>
          </p:nvPr>
        </p:nvSpPr>
        <p:spPr>
          <a:xfrm>
            <a:off x="838200" y="365126"/>
            <a:ext cx="10515600" cy="692150"/>
          </a:xfrm>
        </p:spPr>
        <p:txBody>
          <a:bodyPr>
            <a:normAutofit fontScale="90000"/>
          </a:bodyPr>
          <a:lstStyle/>
          <a:p>
            <a:r>
              <a:rPr lang="en-US" dirty="0"/>
              <a:t>Health Situational Update</a:t>
            </a:r>
          </a:p>
        </p:txBody>
      </p:sp>
      <p:sp>
        <p:nvSpPr>
          <p:cNvPr id="3" name="Content Placeholder 2">
            <a:extLst>
              <a:ext uri="{FF2B5EF4-FFF2-40B4-BE49-F238E27FC236}">
                <a16:creationId xmlns:a16="http://schemas.microsoft.com/office/drawing/2014/main" id="{2CF10A23-46DD-74C8-F066-F5F834635054}"/>
              </a:ext>
            </a:extLst>
          </p:cNvPr>
          <p:cNvSpPr>
            <a:spLocks noGrp="1"/>
          </p:cNvSpPr>
          <p:nvPr>
            <p:ph idx="1"/>
          </p:nvPr>
        </p:nvSpPr>
        <p:spPr>
          <a:xfrm>
            <a:off x="838200" y="1276350"/>
            <a:ext cx="10782300" cy="5381625"/>
          </a:xfrm>
        </p:spPr>
        <p:txBody>
          <a:bodyPr/>
          <a:lstStyle/>
          <a:p>
            <a:r>
              <a:rPr lang="en-US" b="1" dirty="0"/>
              <a:t>80% of the health institutions </a:t>
            </a:r>
            <a:r>
              <a:rPr lang="en-US" dirty="0"/>
              <a:t>(80.6% HPs; 73.6% HCs; 80% Prim </a:t>
            </a:r>
            <a:r>
              <a:rPr lang="en-US" dirty="0" err="1"/>
              <a:t>hosp</a:t>
            </a:r>
            <a:r>
              <a:rPr lang="en-US" dirty="0"/>
              <a:t>; 85.7% GH/RF) partially or fully </a:t>
            </a:r>
            <a:r>
              <a:rPr lang="en-US" b="1" dirty="0"/>
              <a:t>damaged/looted</a:t>
            </a:r>
            <a:r>
              <a:rPr lang="en-US" dirty="0"/>
              <a:t>.</a:t>
            </a:r>
          </a:p>
          <a:p>
            <a:r>
              <a:rPr lang="en-US" dirty="0"/>
              <a:t>82 out 310 ambulances (</a:t>
            </a:r>
            <a:r>
              <a:rPr lang="en-US" b="1" dirty="0"/>
              <a:t>26%</a:t>
            </a:r>
            <a:r>
              <a:rPr lang="en-US" dirty="0"/>
              <a:t>) had remained b/c of looting/destruction</a:t>
            </a:r>
          </a:p>
          <a:p>
            <a:r>
              <a:rPr lang="en-US" dirty="0"/>
              <a:t>Health Information system is in </a:t>
            </a:r>
            <a:r>
              <a:rPr lang="en-US" b="1" dirty="0"/>
              <a:t>total ruins</a:t>
            </a:r>
          </a:p>
          <a:p>
            <a:r>
              <a:rPr lang="en-US" dirty="0"/>
              <a:t>No budget for the health system for &gt;2 years and the health workforce </a:t>
            </a:r>
            <a:r>
              <a:rPr lang="en-US" b="1" dirty="0"/>
              <a:t>(&gt;30,000</a:t>
            </a:r>
            <a:r>
              <a:rPr lang="en-US" dirty="0"/>
              <a:t>) remained unpaid for </a:t>
            </a:r>
            <a:r>
              <a:rPr lang="en-US" b="1" dirty="0"/>
              <a:t>&gt; 20 months</a:t>
            </a:r>
            <a:r>
              <a:rPr lang="en-US" dirty="0"/>
              <a:t>.</a:t>
            </a:r>
          </a:p>
          <a:p>
            <a:r>
              <a:rPr lang="en-US" dirty="0"/>
              <a:t>Pharmaceutical supplies (in 2022: only </a:t>
            </a:r>
            <a:r>
              <a:rPr lang="en-US" b="1" dirty="0"/>
              <a:t>5%</a:t>
            </a:r>
            <a:r>
              <a:rPr lang="en-US" dirty="0"/>
              <a:t> of the needs)</a:t>
            </a:r>
          </a:p>
          <a:p>
            <a:pPr marL="0" indent="0">
              <a:buNone/>
            </a:pPr>
            <a:r>
              <a:rPr lang="en-US" dirty="0"/>
              <a:t>         - Program drugs/supplies: quantity lasts </a:t>
            </a:r>
            <a:r>
              <a:rPr lang="en-US" b="1" dirty="0"/>
              <a:t>1.5-2 months</a:t>
            </a:r>
          </a:p>
          <a:p>
            <a:pPr marL="0" indent="0">
              <a:buNone/>
            </a:pPr>
            <a:r>
              <a:rPr lang="en-US" dirty="0"/>
              <a:t>         - Non-program drugs/supplies: </a:t>
            </a:r>
            <a:r>
              <a:rPr lang="en-US" b="1" dirty="0"/>
              <a:t>barely more than 2 weeks</a:t>
            </a:r>
          </a:p>
          <a:p>
            <a:pPr marL="0" indent="0">
              <a:buNone/>
            </a:pPr>
            <a:r>
              <a:rPr lang="en-US" dirty="0"/>
              <a:t>     </a:t>
            </a:r>
            <a:r>
              <a:rPr lang="en-US" dirty="0">
                <a:sym typeface="Wingdings" panose="05000000000000000000" pitchFamily="2" charset="2"/>
              </a:rPr>
              <a:t> Drugs for NCDs, Laboratory reagents, IV fluids, Gloves, IV  </a:t>
            </a:r>
          </a:p>
          <a:p>
            <a:pPr marL="0" indent="0">
              <a:buNone/>
            </a:pPr>
            <a:r>
              <a:rPr lang="en-US" dirty="0">
                <a:sym typeface="Wingdings" panose="05000000000000000000" pitchFamily="2" charset="2"/>
              </a:rPr>
              <a:t>           antibiotics, Surgical Gauze etc.</a:t>
            </a:r>
            <a:endParaRPr lang="en-US" dirty="0"/>
          </a:p>
        </p:txBody>
      </p:sp>
    </p:spTree>
    <p:extLst>
      <p:ext uri="{BB962C8B-B14F-4D97-AF65-F5344CB8AC3E}">
        <p14:creationId xmlns:p14="http://schemas.microsoft.com/office/powerpoint/2010/main" val="1213456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2"/>
          <p:cNvSpPr txBox="1">
            <a:spLocks noGrp="1"/>
          </p:cNvSpPr>
          <p:nvPr>
            <p:ph type="title"/>
          </p:nvPr>
        </p:nvSpPr>
        <p:spPr>
          <a:xfrm>
            <a:off x="301926" y="164280"/>
            <a:ext cx="1104924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B0F0"/>
              </a:buClr>
              <a:buSzPts val="3600"/>
              <a:buFont typeface="Arial"/>
              <a:buNone/>
            </a:pPr>
            <a:r>
              <a:rPr lang="en-US" sz="3600" b="1" dirty="0">
                <a:solidFill>
                  <a:schemeClr val="accent5">
                    <a:lumMod val="75000"/>
                  </a:schemeClr>
                </a:solidFill>
                <a:latin typeface="Arial"/>
                <a:ea typeface="Arial"/>
                <a:cs typeface="Arial"/>
                <a:sym typeface="Arial"/>
              </a:rPr>
              <a:t>TIGRAY Region: ECC meeting 07 February 2023</a:t>
            </a:r>
            <a:endParaRPr sz="3200" dirty="0">
              <a:solidFill>
                <a:schemeClr val="accent5">
                  <a:lumMod val="75000"/>
                </a:schemeClr>
              </a:solidFill>
              <a:latin typeface="Arial"/>
              <a:ea typeface="Arial"/>
              <a:cs typeface="Arial"/>
              <a:sym typeface="Arial"/>
            </a:endParaRPr>
          </a:p>
        </p:txBody>
      </p:sp>
      <p:sp>
        <p:nvSpPr>
          <p:cNvPr id="488" name="Google Shape;488;p2"/>
          <p:cNvSpPr txBox="1">
            <a:spLocks noGrp="1"/>
          </p:cNvSpPr>
          <p:nvPr>
            <p:ph type="body" idx="1"/>
          </p:nvPr>
        </p:nvSpPr>
        <p:spPr>
          <a:xfrm>
            <a:off x="552450" y="1489843"/>
            <a:ext cx="11337624" cy="407550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600"/>
              <a:buNone/>
            </a:pPr>
            <a:endParaRPr dirty="0"/>
          </a:p>
          <a:p>
            <a:pPr marL="514350" indent="-514350">
              <a:spcBef>
                <a:spcPts val="0"/>
              </a:spcBef>
              <a:buSzPts val="3600"/>
              <a:buFont typeface="Calibri"/>
              <a:buAutoNum type="arabicPeriod"/>
            </a:pPr>
            <a:r>
              <a:rPr lang="en-US" sz="3600" dirty="0">
                <a:latin typeface="Arial"/>
                <a:ea typeface="Arial"/>
                <a:cs typeface="Arial"/>
                <a:sym typeface="Arial"/>
              </a:rPr>
              <a:t> Opening remarks</a:t>
            </a:r>
            <a:r>
              <a:rPr lang="en-US" sz="3600" dirty="0">
                <a:latin typeface="Arial"/>
                <a:cs typeface="Arial"/>
              </a:rPr>
              <a:t> </a:t>
            </a:r>
          </a:p>
          <a:p>
            <a:pPr marL="514350" indent="-514350">
              <a:spcBef>
                <a:spcPts val="0"/>
              </a:spcBef>
              <a:buSzPts val="3600"/>
              <a:buFont typeface="Calibri"/>
              <a:buAutoNum type="arabicPeriod"/>
            </a:pPr>
            <a:endParaRPr lang="en-US" sz="3600" dirty="0">
              <a:latin typeface="Arial"/>
              <a:cs typeface="Arial"/>
            </a:endParaRPr>
          </a:p>
          <a:p>
            <a:pPr marL="514350" indent="-514350">
              <a:spcBef>
                <a:spcPts val="0"/>
              </a:spcBef>
              <a:buSzPts val="3600"/>
              <a:buFont typeface="Calibri"/>
              <a:buAutoNum type="arabicPeriod"/>
            </a:pPr>
            <a:r>
              <a:rPr lang="en-US" sz="3600" dirty="0">
                <a:latin typeface="Arial"/>
                <a:cs typeface="Arial"/>
              </a:rPr>
              <a:t>Action points from the previous meeting review</a:t>
            </a:r>
          </a:p>
          <a:p>
            <a:pPr marL="514350" indent="-514350">
              <a:spcBef>
                <a:spcPts val="0"/>
              </a:spcBef>
              <a:buSzPts val="3600"/>
              <a:buFont typeface="Calibri"/>
              <a:buAutoNum type="arabicPeriod"/>
            </a:pPr>
            <a:endParaRPr lang="en-US" sz="3600" dirty="0">
              <a:latin typeface="Arial"/>
              <a:cs typeface="Arial"/>
            </a:endParaRPr>
          </a:p>
          <a:p>
            <a:pPr marL="514350" indent="-514350">
              <a:spcBef>
                <a:spcPts val="0"/>
              </a:spcBef>
              <a:buSzPts val="3600"/>
              <a:buFont typeface="Calibri"/>
              <a:buAutoNum type="arabicPeriod"/>
            </a:pPr>
            <a:r>
              <a:rPr lang="en-US" sz="3600" dirty="0">
                <a:latin typeface="Arial"/>
                <a:cs typeface="Arial"/>
              </a:rPr>
              <a:t>Key Sectoral updates </a:t>
            </a:r>
            <a:endParaRPr lang="en-US" sz="2200" dirty="0">
              <a:latin typeface="Arial"/>
              <a:cs typeface="Arial"/>
            </a:endParaRPr>
          </a:p>
          <a:p>
            <a:pPr marL="0" indent="0">
              <a:spcBef>
                <a:spcPts val="0"/>
              </a:spcBef>
              <a:buSzPts val="3600"/>
              <a:buNone/>
            </a:pPr>
            <a:endParaRPr lang="en-US" sz="3600" dirty="0">
              <a:latin typeface="Arial"/>
              <a:cs typeface="Arial"/>
            </a:endParaRPr>
          </a:p>
          <a:p>
            <a:pPr marL="0" indent="0">
              <a:spcBef>
                <a:spcPts val="0"/>
              </a:spcBef>
              <a:buSzPts val="3600"/>
              <a:buNone/>
            </a:pPr>
            <a:r>
              <a:rPr lang="en-US" sz="3600" dirty="0">
                <a:latin typeface="Arial"/>
                <a:cs typeface="Arial"/>
              </a:rPr>
              <a:t>4. </a:t>
            </a:r>
            <a:r>
              <a:rPr lang="en-US" sz="3600" dirty="0" err="1">
                <a:latin typeface="Arial"/>
                <a:cs typeface="Arial"/>
              </a:rPr>
              <a:t>AoB</a:t>
            </a:r>
            <a:r>
              <a:rPr lang="en-US" sz="3600" dirty="0">
                <a:latin typeface="Arial"/>
                <a:cs typeface="Arial"/>
              </a:rPr>
              <a:t> – </a:t>
            </a:r>
          </a:p>
          <a:p>
            <a:pPr marL="0" indent="0">
              <a:spcBef>
                <a:spcPts val="0"/>
              </a:spcBef>
              <a:buSzPts val="3600"/>
              <a:buNone/>
            </a:pPr>
            <a:endParaRPr lang="en-US" sz="3600" dirty="0">
              <a:latin typeface="Arial"/>
              <a:cs typeface="Arial"/>
            </a:endParaRPr>
          </a:p>
          <a:p>
            <a:pPr marL="457200" lvl="1" indent="0" algn="l" rtl="0">
              <a:lnSpc>
                <a:spcPct val="90000"/>
              </a:lnSpc>
              <a:spcBef>
                <a:spcPts val="500"/>
              </a:spcBef>
              <a:spcAft>
                <a:spcPts val="0"/>
              </a:spcAft>
              <a:buClr>
                <a:schemeClr val="dk1"/>
              </a:buClr>
              <a:buSzPts val="3200"/>
              <a:buNone/>
            </a:pPr>
            <a:endParaRPr sz="3200" i="1" dirty="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78A082-7020-DF60-7A87-7D8AF565ADA1}"/>
              </a:ext>
            </a:extLst>
          </p:cNvPr>
          <p:cNvSpPr>
            <a:spLocks noGrp="1"/>
          </p:cNvSpPr>
          <p:nvPr>
            <p:ph idx="1"/>
          </p:nvPr>
        </p:nvSpPr>
        <p:spPr>
          <a:xfrm>
            <a:off x="361950" y="314324"/>
            <a:ext cx="11525250" cy="6457951"/>
          </a:xfrm>
        </p:spPr>
        <p:txBody>
          <a:bodyPr>
            <a:normAutofit lnSpcReduction="10000"/>
          </a:bodyPr>
          <a:lstStyle/>
          <a:p>
            <a:r>
              <a:rPr lang="en-US" dirty="0"/>
              <a:t>Outbreaks:</a:t>
            </a:r>
          </a:p>
          <a:p>
            <a:pPr marL="0" indent="0">
              <a:buNone/>
            </a:pPr>
            <a:r>
              <a:rPr lang="en-US" dirty="0"/>
              <a:t>  - Malaria, Diarrheal illnesses, Zoonotic diseases (Anthrax &amp; Rabies), </a:t>
            </a:r>
          </a:p>
          <a:p>
            <a:pPr marL="0" indent="0">
              <a:buNone/>
            </a:pPr>
            <a:r>
              <a:rPr lang="en-US" dirty="0"/>
              <a:t>     Typhus, HIV</a:t>
            </a:r>
          </a:p>
          <a:p>
            <a:r>
              <a:rPr lang="en-US" dirty="0"/>
              <a:t>Massive displacement </a:t>
            </a:r>
          </a:p>
          <a:p>
            <a:r>
              <a:rPr lang="en-US" dirty="0"/>
              <a:t>War casualties: non-combatants and combatants</a:t>
            </a:r>
          </a:p>
          <a:p>
            <a:r>
              <a:rPr lang="en-US" dirty="0"/>
              <a:t>Shocking number of Women who faced Gender based violence</a:t>
            </a:r>
          </a:p>
          <a:p>
            <a:r>
              <a:rPr lang="en-US" dirty="0"/>
              <a:t> Mortality figures shockingly very high</a:t>
            </a:r>
          </a:p>
          <a:p>
            <a:pPr marL="0" indent="0">
              <a:buNone/>
            </a:pPr>
            <a:r>
              <a:rPr lang="en-US" dirty="0"/>
              <a:t>      </a:t>
            </a:r>
            <a:r>
              <a:rPr lang="en-US" dirty="0">
                <a:sym typeface="Wingdings" panose="05000000000000000000" pitchFamily="2" charset="2"/>
              </a:rPr>
              <a:t> Maternal Mortality Ratio: nearly 5 times higher than the pre-war time</a:t>
            </a:r>
          </a:p>
          <a:p>
            <a:pPr marL="0" indent="0">
              <a:buNone/>
            </a:pPr>
            <a:r>
              <a:rPr lang="en-US" dirty="0">
                <a:sym typeface="Wingdings" panose="05000000000000000000" pitchFamily="2" charset="2"/>
              </a:rPr>
              <a:t>       Neonatal Mortality: nearly 4 times higher than the pre-war time</a:t>
            </a:r>
          </a:p>
          <a:p>
            <a:pPr marL="0" indent="0">
              <a:buNone/>
            </a:pPr>
            <a:r>
              <a:rPr lang="en-US" dirty="0">
                <a:sym typeface="Wingdings" panose="05000000000000000000" pitchFamily="2" charset="2"/>
              </a:rPr>
              <a:t>       Infant and &lt;5 children mortality: 2 times higher than the pre-war time</a:t>
            </a:r>
          </a:p>
          <a:p>
            <a:pPr marL="0" indent="0">
              <a:buNone/>
            </a:pPr>
            <a:r>
              <a:rPr lang="en-US" b="1" dirty="0"/>
              <a:t>Conclusion</a:t>
            </a:r>
            <a:r>
              <a:rPr lang="en-US" dirty="0"/>
              <a:t>: </a:t>
            </a:r>
          </a:p>
          <a:p>
            <a:pPr marL="0" indent="0">
              <a:buNone/>
            </a:pPr>
            <a:r>
              <a:rPr lang="en-US" dirty="0"/>
              <a:t>Tigray has faced and is facing one of the worst health crisis and yet, it is receiving inadequate response. It is imbedded in the term Northern Ethiopia crisis!!! Its needs should never be equated with the other regions.</a:t>
            </a:r>
          </a:p>
        </p:txBody>
      </p:sp>
      <p:graphicFrame>
        <p:nvGraphicFramePr>
          <p:cNvPr id="4" name="Chart 3">
            <a:extLst>
              <a:ext uri="{FF2B5EF4-FFF2-40B4-BE49-F238E27FC236}">
                <a16:creationId xmlns:a16="http://schemas.microsoft.com/office/drawing/2014/main" id="{9F45B9B7-BE70-CE47-5DEF-5553944F9A1E}"/>
              </a:ext>
            </a:extLst>
          </p:cNvPr>
          <p:cNvGraphicFramePr>
            <a:graphicFrameLocks/>
          </p:cNvGraphicFramePr>
          <p:nvPr/>
        </p:nvGraphicFramePr>
        <p:xfrm>
          <a:off x="8105775" y="1038225"/>
          <a:ext cx="3364866" cy="1771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249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44295"/>
            <a:ext cx="9144000" cy="3596782"/>
          </a:xfrm>
        </p:spPr>
        <p:txBody>
          <a:bodyPr>
            <a:normAutofit/>
          </a:bodyPr>
          <a:lstStyle/>
          <a:p>
            <a:r>
              <a:rPr lang="en-US" sz="8000" b="1" dirty="0">
                <a:solidFill>
                  <a:schemeClr val="bg1">
                    <a:lumMod val="50000"/>
                  </a:schemeClr>
                </a:solidFill>
                <a:latin typeface="Arial" panose="020B0604020202020204" pitchFamily="34" charset="0"/>
                <a:cs typeface="Arial" panose="020B0604020202020204" pitchFamily="34" charset="0"/>
              </a:rPr>
              <a:t>Nutrition Cluster Update </a:t>
            </a:r>
          </a:p>
        </p:txBody>
      </p:sp>
    </p:spTree>
    <p:extLst>
      <p:ext uri="{BB962C8B-B14F-4D97-AF65-F5344CB8AC3E}">
        <p14:creationId xmlns:p14="http://schemas.microsoft.com/office/powerpoint/2010/main" val="694404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61784"/>
            <a:ext cx="12191999" cy="863666"/>
          </a:xfrm>
          <a:solidFill>
            <a:schemeClr val="bg1">
              <a:lumMod val="95000"/>
            </a:schemeClr>
          </a:solidFill>
        </p:spPr>
        <p:txBody>
          <a:bodyPr>
            <a:normAutofit/>
          </a:bodyPr>
          <a:lstStyle/>
          <a:p>
            <a:pPr algn="ctr"/>
            <a:r>
              <a:rPr lang="en-US" sz="3600" dirty="0"/>
              <a:t>Nutrition weekly update</a:t>
            </a:r>
            <a:endParaRPr lang="en-US" sz="1800" b="1" dirty="0">
              <a:solidFill>
                <a:srgbClr val="00B0F0"/>
              </a:solidFill>
            </a:endParaRPr>
          </a:p>
        </p:txBody>
      </p:sp>
      <p:sp>
        <p:nvSpPr>
          <p:cNvPr id="4" name="Content Placeholder 3"/>
          <p:cNvSpPr>
            <a:spLocks noGrp="1"/>
          </p:cNvSpPr>
          <p:nvPr>
            <p:ph idx="1"/>
          </p:nvPr>
        </p:nvSpPr>
        <p:spPr>
          <a:xfrm>
            <a:off x="136752" y="884720"/>
            <a:ext cx="6450454" cy="2752419"/>
          </a:xfrm>
          <a:solidFill>
            <a:schemeClr val="bg1">
              <a:lumMod val="95000"/>
            </a:schemeClr>
          </a:solidFill>
        </p:spPr>
        <p:txBody>
          <a:bodyPr>
            <a:normAutofit fontScale="92500"/>
          </a:bodyPr>
          <a:lstStyle/>
          <a:p>
            <a:pPr marL="0" indent="0">
              <a:buNone/>
            </a:pPr>
            <a:r>
              <a:rPr lang="en-US" sz="1800" b="1" dirty="0">
                <a:solidFill>
                  <a:schemeClr val="accent2">
                    <a:lumMod val="50000"/>
                  </a:schemeClr>
                </a:solidFill>
              </a:rPr>
              <a:t>Week 4 23 -29 Jan 2023:- </a:t>
            </a:r>
          </a:p>
          <a:p>
            <a:r>
              <a:rPr lang="en-US" sz="1800" dirty="0"/>
              <a:t>Children under 5  Screened: </a:t>
            </a:r>
            <a:r>
              <a:rPr lang="en-US" sz="1800" dirty="0">
                <a:solidFill>
                  <a:schemeClr val="accent2">
                    <a:lumMod val="50000"/>
                  </a:schemeClr>
                </a:solidFill>
              </a:rPr>
              <a:t>43,443 (22,156 girls and 21,287 boys)</a:t>
            </a:r>
          </a:p>
          <a:p>
            <a:r>
              <a:rPr lang="en-US" sz="1800" dirty="0"/>
              <a:t>Of the children screened </a:t>
            </a:r>
            <a:r>
              <a:rPr lang="en-US" sz="1800" dirty="0">
                <a:solidFill>
                  <a:schemeClr val="accent2">
                    <a:lumMod val="50000"/>
                  </a:schemeClr>
                </a:solidFill>
              </a:rPr>
              <a:t>5% has severe malnutrition</a:t>
            </a:r>
            <a:r>
              <a:rPr lang="en-US" sz="1800" dirty="0"/>
              <a:t> and </a:t>
            </a:r>
            <a:r>
              <a:rPr lang="en-US" sz="1800" dirty="0">
                <a:solidFill>
                  <a:schemeClr val="accent2">
                    <a:lumMod val="50000"/>
                  </a:schemeClr>
                </a:solidFill>
              </a:rPr>
              <a:t>19% had moderate malnutrition </a:t>
            </a:r>
            <a:r>
              <a:rPr lang="en-US" sz="1800" dirty="0"/>
              <a:t>therefore</a:t>
            </a:r>
            <a:r>
              <a:rPr lang="en-US" sz="1800" dirty="0">
                <a:solidFill>
                  <a:schemeClr val="accent2">
                    <a:lumMod val="50000"/>
                  </a:schemeClr>
                </a:solidFill>
              </a:rPr>
              <a:t> GAM was 24%.</a:t>
            </a:r>
          </a:p>
          <a:p>
            <a:r>
              <a:rPr lang="en-US" sz="1800" dirty="0"/>
              <a:t>PLW screened: </a:t>
            </a:r>
            <a:r>
              <a:rPr lang="en-US" sz="1800" dirty="0">
                <a:solidFill>
                  <a:schemeClr val="accent2">
                    <a:lumMod val="50000"/>
                  </a:schemeClr>
                </a:solidFill>
              </a:rPr>
              <a:t>14,507</a:t>
            </a:r>
            <a:r>
              <a:rPr lang="en-US" sz="1800" dirty="0"/>
              <a:t> and  </a:t>
            </a:r>
            <a:r>
              <a:rPr lang="en-US" sz="1800" dirty="0">
                <a:solidFill>
                  <a:schemeClr val="accent2">
                    <a:lumMod val="50000"/>
                  </a:schemeClr>
                </a:solidFill>
              </a:rPr>
              <a:t>40% </a:t>
            </a:r>
            <a:r>
              <a:rPr lang="en-US" sz="1800" dirty="0"/>
              <a:t>of these women were acutely malnourished.</a:t>
            </a:r>
          </a:p>
          <a:p>
            <a:r>
              <a:rPr lang="en-US" sz="1800" dirty="0"/>
              <a:t>A total of </a:t>
            </a:r>
            <a:r>
              <a:rPr lang="en-US" sz="1800" dirty="0">
                <a:solidFill>
                  <a:schemeClr val="accent2">
                    <a:lumMod val="50000"/>
                  </a:schemeClr>
                </a:solidFill>
              </a:rPr>
              <a:t>2,483 SAM children were admitted</a:t>
            </a:r>
            <a:r>
              <a:rPr lang="en-US" sz="1800" dirty="0">
                <a:solidFill>
                  <a:srgbClr val="C00000"/>
                </a:solidFill>
              </a:rPr>
              <a:t> </a:t>
            </a:r>
            <a:r>
              <a:rPr lang="en-US" sz="1800" dirty="0"/>
              <a:t>for treatment (2,369 children were admitted to Outpatient care and 114 were admitted to Inpatient care. </a:t>
            </a:r>
          </a:p>
        </p:txBody>
      </p:sp>
      <p:pic>
        <p:nvPicPr>
          <p:cNvPr id="6" name="Picture 2">
            <a:extLst>
              <a:ext uri="{FF2B5EF4-FFF2-40B4-BE49-F238E27FC236}">
                <a16:creationId xmlns:a16="http://schemas.microsoft.com/office/drawing/2014/main" id="{E47CC5BD-787A-4E63-A9D6-F5466B8286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53" y="96347"/>
            <a:ext cx="1271846" cy="467858"/>
          </a:xfrm>
          <a:prstGeom prst="rect">
            <a:avLst/>
          </a:prstGeom>
          <a:ln>
            <a:noFill/>
          </a:ln>
          <a:effectLst>
            <a:outerShdw blurRad="190500" algn="tl" rotWithShape="0">
              <a:srgbClr val="000000">
                <a:alpha val="70000"/>
              </a:srgbClr>
            </a:outerShdw>
          </a:effectLst>
        </p:spPr>
      </p:pic>
      <p:cxnSp>
        <p:nvCxnSpPr>
          <p:cNvPr id="15" name="Straight Connector 14">
            <a:extLst>
              <a:ext uri="{FF2B5EF4-FFF2-40B4-BE49-F238E27FC236}">
                <a16:creationId xmlns:a16="http://schemas.microsoft.com/office/drawing/2014/main" id="{010D07F7-6E9A-41F7-98C1-178FA64FFD36}"/>
              </a:ext>
            </a:extLst>
          </p:cNvPr>
          <p:cNvCxnSpPr/>
          <p:nvPr/>
        </p:nvCxnSpPr>
        <p:spPr>
          <a:xfrm>
            <a:off x="2562887" y="564205"/>
            <a:ext cx="746111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8" name="Table 26">
            <a:extLst>
              <a:ext uri="{FF2B5EF4-FFF2-40B4-BE49-F238E27FC236}">
                <a16:creationId xmlns:a16="http://schemas.microsoft.com/office/drawing/2014/main" id="{118E23B2-F693-4B57-AF10-54AF63EB9A8E}"/>
              </a:ext>
            </a:extLst>
          </p:cNvPr>
          <p:cNvGraphicFramePr>
            <a:graphicFrameLocks noGrp="1"/>
          </p:cNvGraphicFramePr>
          <p:nvPr/>
        </p:nvGraphicFramePr>
        <p:xfrm>
          <a:off x="6690135" y="1115057"/>
          <a:ext cx="5352790" cy="2575560"/>
        </p:xfrm>
        <a:graphic>
          <a:graphicData uri="http://schemas.openxmlformats.org/drawingml/2006/table">
            <a:tbl>
              <a:tblPr firstRow="1" bandRow="1">
                <a:tableStyleId>{9D7B26C5-4107-4FEC-AEDC-1716B250A1EF}</a:tableStyleId>
              </a:tblPr>
              <a:tblGrid>
                <a:gridCol w="1462373">
                  <a:extLst>
                    <a:ext uri="{9D8B030D-6E8A-4147-A177-3AD203B41FA5}">
                      <a16:colId xmlns:a16="http://schemas.microsoft.com/office/drawing/2014/main" val="992331113"/>
                    </a:ext>
                  </a:extLst>
                </a:gridCol>
                <a:gridCol w="1048665">
                  <a:extLst>
                    <a:ext uri="{9D8B030D-6E8A-4147-A177-3AD203B41FA5}">
                      <a16:colId xmlns:a16="http://schemas.microsoft.com/office/drawing/2014/main" val="3483970845"/>
                    </a:ext>
                  </a:extLst>
                </a:gridCol>
                <a:gridCol w="1420876">
                  <a:extLst>
                    <a:ext uri="{9D8B030D-6E8A-4147-A177-3AD203B41FA5}">
                      <a16:colId xmlns:a16="http://schemas.microsoft.com/office/drawing/2014/main" val="2433661029"/>
                    </a:ext>
                  </a:extLst>
                </a:gridCol>
                <a:gridCol w="1420876">
                  <a:extLst>
                    <a:ext uri="{9D8B030D-6E8A-4147-A177-3AD203B41FA5}">
                      <a16:colId xmlns:a16="http://schemas.microsoft.com/office/drawing/2014/main" val="2870861345"/>
                    </a:ext>
                  </a:extLst>
                </a:gridCol>
              </a:tblGrid>
              <a:tr h="409768">
                <a:tc>
                  <a:txBody>
                    <a:bodyPr/>
                    <a:lstStyle/>
                    <a:p>
                      <a:r>
                        <a:rPr lang="en-US" sz="1400" dirty="0"/>
                        <a:t>Indicator</a:t>
                      </a:r>
                    </a:p>
                  </a:txBody>
                  <a:tcPr/>
                </a:tc>
                <a:tc>
                  <a:txBody>
                    <a:bodyPr/>
                    <a:lstStyle/>
                    <a:p>
                      <a:r>
                        <a:rPr lang="en-US" sz="1400" dirty="0"/>
                        <a:t>Q1 target</a:t>
                      </a:r>
                    </a:p>
                    <a:p>
                      <a:r>
                        <a:rPr lang="en-US" sz="1400" dirty="0"/>
                        <a:t>Jan-Mar</a:t>
                      </a:r>
                    </a:p>
                  </a:txBody>
                  <a:tcPr/>
                </a:tc>
                <a:tc>
                  <a:txBody>
                    <a:bodyPr/>
                    <a:lstStyle/>
                    <a:p>
                      <a:r>
                        <a:rPr lang="en-US" sz="1400" dirty="0"/>
                        <a:t>Achievement to date – Jan 2023</a:t>
                      </a:r>
                    </a:p>
                  </a:txBody>
                  <a:tcPr/>
                </a:tc>
                <a:tc>
                  <a:txBody>
                    <a:bodyPr/>
                    <a:lstStyle/>
                    <a:p>
                      <a:r>
                        <a:rPr lang="en-US" sz="1400" dirty="0"/>
                        <a:t>Percentage</a:t>
                      </a:r>
                    </a:p>
                  </a:txBody>
                  <a:tcPr/>
                </a:tc>
                <a:extLst>
                  <a:ext uri="{0D108BD9-81ED-4DB2-BD59-A6C34878D82A}">
                    <a16:rowId xmlns:a16="http://schemas.microsoft.com/office/drawing/2014/main" val="2209104531"/>
                  </a:ext>
                </a:extLst>
              </a:tr>
              <a:tr h="492000">
                <a:tc>
                  <a:txBody>
                    <a:bodyPr/>
                    <a:lstStyle/>
                    <a:p>
                      <a:r>
                        <a:rPr lang="en-US" sz="1300" dirty="0"/>
                        <a:t>Number of Children with SAM admitted</a:t>
                      </a:r>
                    </a:p>
                  </a:txBody>
                  <a:tcPr/>
                </a:tc>
                <a:tc>
                  <a:txBody>
                    <a:bodyPr/>
                    <a:lstStyle/>
                    <a:p>
                      <a:pPr algn="ctr"/>
                      <a:r>
                        <a:rPr lang="en-US" sz="1200" dirty="0"/>
                        <a:t>22,692</a:t>
                      </a:r>
                    </a:p>
                  </a:txBody>
                  <a:tcPr/>
                </a:tc>
                <a:tc>
                  <a:txBody>
                    <a:bodyPr/>
                    <a:lstStyle/>
                    <a:p>
                      <a:pPr algn="ctr"/>
                      <a:r>
                        <a:rPr lang="en-US" sz="1200" dirty="0"/>
                        <a:t>6,624 </a:t>
                      </a:r>
                    </a:p>
                  </a:txBody>
                  <a:tcPr/>
                </a:tc>
                <a:tc>
                  <a:txBody>
                    <a:bodyPr/>
                    <a:lstStyle/>
                    <a:p>
                      <a:pPr algn="ctr"/>
                      <a:r>
                        <a:rPr lang="en-US" sz="1200" dirty="0"/>
                        <a:t>29%</a:t>
                      </a:r>
                    </a:p>
                    <a:p>
                      <a:pPr algn="ctr"/>
                      <a:r>
                        <a:rPr lang="en-US" sz="1200" dirty="0"/>
                        <a:t>(on track)</a:t>
                      </a:r>
                    </a:p>
                  </a:txBody>
                  <a:tcPr>
                    <a:solidFill>
                      <a:schemeClr val="accent6">
                        <a:lumMod val="75000"/>
                        <a:alpha val="20000"/>
                      </a:schemeClr>
                    </a:solidFill>
                  </a:tcPr>
                </a:tc>
                <a:extLst>
                  <a:ext uri="{0D108BD9-81ED-4DB2-BD59-A6C34878D82A}">
                    <a16:rowId xmlns:a16="http://schemas.microsoft.com/office/drawing/2014/main" val="2553256159"/>
                  </a:ext>
                </a:extLst>
              </a:tr>
              <a:tr h="3187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Number of Children with MAM admitted</a:t>
                      </a:r>
                    </a:p>
                  </a:txBody>
                  <a:tcPr/>
                </a:tc>
                <a:tc>
                  <a:txBody>
                    <a:bodyPr/>
                    <a:lstStyle/>
                    <a:p>
                      <a:pPr algn="ctr"/>
                      <a:r>
                        <a:rPr lang="en-US" sz="1200" dirty="0"/>
                        <a:t>51,444</a:t>
                      </a:r>
                    </a:p>
                  </a:txBody>
                  <a:tcPr/>
                </a:tc>
                <a:tc>
                  <a:txBody>
                    <a:bodyPr/>
                    <a:lstStyle/>
                    <a:p>
                      <a:pPr algn="ctr"/>
                      <a:r>
                        <a:rPr lang="en-US" sz="1200" dirty="0"/>
                        <a:t>9,441</a:t>
                      </a:r>
                    </a:p>
                  </a:txBody>
                  <a:tcPr/>
                </a:tc>
                <a:tc>
                  <a:txBody>
                    <a:bodyPr/>
                    <a:lstStyle/>
                    <a:p>
                      <a:pPr algn="ctr"/>
                      <a:r>
                        <a:rPr lang="en-US" sz="1200" dirty="0"/>
                        <a:t>18%</a:t>
                      </a:r>
                    </a:p>
                    <a:p>
                      <a:pPr algn="ctr"/>
                      <a:r>
                        <a:rPr lang="en-US" sz="1200" dirty="0"/>
                        <a:t>(lagging)</a:t>
                      </a:r>
                    </a:p>
                  </a:txBody>
                  <a:tcPr>
                    <a:solidFill>
                      <a:schemeClr val="accent4">
                        <a:lumMod val="60000"/>
                        <a:lumOff val="40000"/>
                      </a:schemeClr>
                    </a:solidFill>
                  </a:tcPr>
                </a:tc>
                <a:extLst>
                  <a:ext uri="{0D108BD9-81ED-4DB2-BD59-A6C34878D82A}">
                    <a16:rowId xmlns:a16="http://schemas.microsoft.com/office/drawing/2014/main" val="2711664267"/>
                  </a:ext>
                </a:extLst>
              </a:tr>
              <a:tr h="589060">
                <a:tc>
                  <a:txBody>
                    <a:bodyPr/>
                    <a:lstStyle/>
                    <a:p>
                      <a:r>
                        <a:rPr lang="en-US" sz="1300" dirty="0"/>
                        <a:t>Number of PLW malnourished to be supplemented</a:t>
                      </a:r>
                    </a:p>
                  </a:txBody>
                  <a:tcPr/>
                </a:tc>
                <a:tc>
                  <a:txBody>
                    <a:bodyPr/>
                    <a:lstStyle/>
                    <a:p>
                      <a:pPr algn="ctr"/>
                      <a:r>
                        <a:rPr lang="en-US" sz="1200" dirty="0"/>
                        <a:t>30,936</a:t>
                      </a:r>
                    </a:p>
                  </a:txBody>
                  <a:tcPr/>
                </a:tc>
                <a:tc>
                  <a:txBody>
                    <a:bodyPr/>
                    <a:lstStyle/>
                    <a:p>
                      <a:pPr algn="ctr"/>
                      <a:r>
                        <a:rPr lang="en-US" sz="1200" dirty="0"/>
                        <a:t>10,680</a:t>
                      </a:r>
                    </a:p>
                  </a:txBody>
                  <a:tcPr/>
                </a:tc>
                <a:tc>
                  <a:txBody>
                    <a:bodyPr/>
                    <a:lstStyle/>
                    <a:p>
                      <a:pPr algn="ctr"/>
                      <a:r>
                        <a:rPr lang="en-US" sz="1200" dirty="0"/>
                        <a:t>35%</a:t>
                      </a:r>
                    </a:p>
                    <a:p>
                      <a:pPr algn="ctr"/>
                      <a:r>
                        <a:rPr lang="en-US" sz="1200" dirty="0"/>
                        <a:t>(on track)</a:t>
                      </a:r>
                    </a:p>
                  </a:txBody>
                  <a:tcPr>
                    <a:solidFill>
                      <a:schemeClr val="accent6">
                        <a:lumMod val="75000"/>
                        <a:alpha val="20000"/>
                      </a:schemeClr>
                    </a:solidFill>
                  </a:tcPr>
                </a:tc>
                <a:extLst>
                  <a:ext uri="{0D108BD9-81ED-4DB2-BD59-A6C34878D82A}">
                    <a16:rowId xmlns:a16="http://schemas.microsoft.com/office/drawing/2014/main" val="454114757"/>
                  </a:ext>
                </a:extLst>
              </a:tr>
            </a:tbl>
          </a:graphicData>
        </a:graphic>
      </p:graphicFrame>
      <p:sp>
        <p:nvSpPr>
          <p:cNvPr id="9" name="TextBox 8">
            <a:extLst>
              <a:ext uri="{FF2B5EF4-FFF2-40B4-BE49-F238E27FC236}">
                <a16:creationId xmlns:a16="http://schemas.microsoft.com/office/drawing/2014/main" id="{4F08FCDE-AFD7-4FB2-A557-1EECE1E70105}"/>
              </a:ext>
            </a:extLst>
          </p:cNvPr>
          <p:cNvSpPr txBox="1"/>
          <p:nvPr/>
        </p:nvSpPr>
        <p:spPr>
          <a:xfrm>
            <a:off x="6633368" y="857755"/>
            <a:ext cx="5466325" cy="338554"/>
          </a:xfrm>
          <a:prstGeom prst="rect">
            <a:avLst/>
          </a:prstGeom>
          <a:solidFill>
            <a:schemeClr val="bg1">
              <a:lumMod val="75000"/>
            </a:schemeClr>
          </a:solidFill>
          <a:ln>
            <a:solidFill>
              <a:schemeClr val="bg1">
                <a:lumMod val="8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Summary of Jan 2023 achievements </a:t>
            </a:r>
          </a:p>
        </p:txBody>
      </p:sp>
      <p:sp>
        <p:nvSpPr>
          <p:cNvPr id="12" name="TextBox 11">
            <a:extLst>
              <a:ext uri="{FF2B5EF4-FFF2-40B4-BE49-F238E27FC236}">
                <a16:creationId xmlns:a16="http://schemas.microsoft.com/office/drawing/2014/main" id="{2D3BB067-5B53-4842-8B2F-0A918DAF18C8}"/>
              </a:ext>
            </a:extLst>
          </p:cNvPr>
          <p:cNvSpPr txBox="1"/>
          <p:nvPr/>
        </p:nvSpPr>
        <p:spPr>
          <a:xfrm>
            <a:off x="136752" y="3719977"/>
            <a:ext cx="3586836" cy="307777"/>
          </a:xfrm>
          <a:prstGeom prst="rect">
            <a:avLst/>
          </a:prstGeom>
          <a:solidFill>
            <a:schemeClr val="bg1">
              <a:lumMod val="75000"/>
            </a:schemeClr>
          </a:solidFill>
          <a:ln>
            <a:solidFill>
              <a:schemeClr val="bg1">
                <a:lumMod val="8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Supplies received Nov 2022 – Jan 2023</a:t>
            </a:r>
          </a:p>
        </p:txBody>
      </p:sp>
      <p:pic>
        <p:nvPicPr>
          <p:cNvPr id="17" name="Picture 16">
            <a:extLst>
              <a:ext uri="{FF2B5EF4-FFF2-40B4-BE49-F238E27FC236}">
                <a16:creationId xmlns:a16="http://schemas.microsoft.com/office/drawing/2014/main" id="{50F6FC3A-36DD-4D64-98FD-BED947E673FA}"/>
              </a:ext>
            </a:extLst>
          </p:cNvPr>
          <p:cNvPicPr>
            <a:picLocks noChangeAspect="1"/>
          </p:cNvPicPr>
          <p:nvPr/>
        </p:nvPicPr>
        <p:blipFill>
          <a:blip r:embed="rId3"/>
          <a:stretch>
            <a:fillRect/>
          </a:stretch>
        </p:blipFill>
        <p:spPr>
          <a:xfrm>
            <a:off x="844384" y="4027754"/>
            <a:ext cx="5449060" cy="2114845"/>
          </a:xfrm>
          <a:prstGeom prst="rect">
            <a:avLst/>
          </a:prstGeom>
        </p:spPr>
      </p:pic>
      <p:pic>
        <p:nvPicPr>
          <p:cNvPr id="19" name="Picture 18">
            <a:extLst>
              <a:ext uri="{FF2B5EF4-FFF2-40B4-BE49-F238E27FC236}">
                <a16:creationId xmlns:a16="http://schemas.microsoft.com/office/drawing/2014/main" id="{DB134EC1-59AA-4A9B-B81E-5FFA17AC0352}"/>
              </a:ext>
            </a:extLst>
          </p:cNvPr>
          <p:cNvPicPr>
            <a:picLocks noChangeAspect="1"/>
          </p:cNvPicPr>
          <p:nvPr/>
        </p:nvPicPr>
        <p:blipFill>
          <a:blip r:embed="rId4"/>
          <a:stretch>
            <a:fillRect/>
          </a:stretch>
        </p:blipFill>
        <p:spPr>
          <a:xfrm>
            <a:off x="6492938" y="3873865"/>
            <a:ext cx="5420481" cy="2181529"/>
          </a:xfrm>
          <a:prstGeom prst="rect">
            <a:avLst/>
          </a:prstGeom>
        </p:spPr>
      </p:pic>
      <p:cxnSp>
        <p:nvCxnSpPr>
          <p:cNvPr id="21" name="Straight Connector 20">
            <a:extLst>
              <a:ext uri="{FF2B5EF4-FFF2-40B4-BE49-F238E27FC236}">
                <a16:creationId xmlns:a16="http://schemas.microsoft.com/office/drawing/2014/main" id="{F5391190-7D71-480B-B99B-5AE32416DA5E}"/>
              </a:ext>
            </a:extLst>
          </p:cNvPr>
          <p:cNvCxnSpPr/>
          <p:nvPr/>
        </p:nvCxnSpPr>
        <p:spPr>
          <a:xfrm>
            <a:off x="92006" y="3690617"/>
            <a:ext cx="12007687"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510380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9455"/>
            <a:ext cx="12192000" cy="865762"/>
          </a:xfrm>
          <a:solidFill>
            <a:schemeClr val="bg1">
              <a:lumMod val="95000"/>
            </a:schemeClr>
          </a:solidFill>
        </p:spPr>
        <p:txBody>
          <a:bodyPr>
            <a:normAutofit/>
          </a:bodyPr>
          <a:lstStyle/>
          <a:p>
            <a:pPr algn="ctr"/>
            <a:r>
              <a:rPr lang="en-US" b="1"/>
              <a:t>Challenges</a:t>
            </a:r>
            <a:endParaRPr lang="en-US" sz="2400" b="1">
              <a:solidFill>
                <a:srgbClr val="00B0F0"/>
              </a:solidFill>
            </a:endParaRPr>
          </a:p>
        </p:txBody>
      </p:sp>
      <p:sp>
        <p:nvSpPr>
          <p:cNvPr id="4" name="Content Placeholder 3"/>
          <p:cNvSpPr>
            <a:spLocks noGrp="1"/>
          </p:cNvSpPr>
          <p:nvPr>
            <p:ph idx="1"/>
          </p:nvPr>
        </p:nvSpPr>
        <p:spPr>
          <a:xfrm>
            <a:off x="292809" y="1475575"/>
            <a:ext cx="11400816" cy="4215306"/>
          </a:xfrm>
        </p:spPr>
        <p:txBody>
          <a:bodyPr>
            <a:normAutofit/>
          </a:bodyPr>
          <a:lstStyle/>
          <a:p>
            <a:r>
              <a:rPr lang="en-US" dirty="0">
                <a:solidFill>
                  <a:schemeClr val="accent2">
                    <a:lumMod val="50000"/>
                  </a:schemeClr>
                </a:solidFill>
              </a:rPr>
              <a:t>Access to woredas in boarder areas </a:t>
            </a:r>
            <a:r>
              <a:rPr lang="en-US" dirty="0"/>
              <a:t>continues to be a challenge for Nutrition partners.</a:t>
            </a:r>
          </a:p>
          <a:p>
            <a:r>
              <a:rPr lang="en-US" dirty="0">
                <a:solidFill>
                  <a:schemeClr val="accent2">
                    <a:lumMod val="50000"/>
                  </a:schemeClr>
                </a:solidFill>
              </a:rPr>
              <a:t>Global market of RUSF </a:t>
            </a:r>
            <a:r>
              <a:rPr lang="en-US" dirty="0"/>
              <a:t>affecting its availability for Tigray and the cluster is unable to meet 30% of the RUSF requirement. </a:t>
            </a:r>
          </a:p>
          <a:p>
            <a:r>
              <a:rPr lang="en-US" dirty="0">
                <a:solidFill>
                  <a:schemeClr val="accent2">
                    <a:lumMod val="50000"/>
                  </a:schemeClr>
                </a:solidFill>
              </a:rPr>
              <a:t>Health workers welfare </a:t>
            </a:r>
            <a:r>
              <a:rPr lang="en-US" dirty="0"/>
              <a:t>remains the biggest hurdle to the delivery of timely and quality health and nutrition services in their respective facilities. </a:t>
            </a:r>
          </a:p>
          <a:p>
            <a:r>
              <a:rPr lang="en-US" dirty="0">
                <a:solidFill>
                  <a:schemeClr val="accent2">
                    <a:lumMod val="50000"/>
                  </a:schemeClr>
                </a:solidFill>
              </a:rPr>
              <a:t>Supply misuse </a:t>
            </a:r>
            <a:r>
              <a:rPr lang="en-US" dirty="0"/>
              <a:t>as most of nutrition  supplies are seen in the market. </a:t>
            </a:r>
          </a:p>
          <a:p>
            <a:r>
              <a:rPr lang="en-US" dirty="0">
                <a:solidFill>
                  <a:schemeClr val="accent2">
                    <a:lumMod val="50000"/>
                  </a:schemeClr>
                </a:solidFill>
              </a:rPr>
              <a:t>Health facilities have lost basic equipment </a:t>
            </a:r>
            <a:r>
              <a:rPr lang="en-US" dirty="0"/>
              <a:t>due to looting and destruction. </a:t>
            </a:r>
            <a:endParaRPr lang="en-US" dirty="0">
              <a:solidFill>
                <a:srgbClr val="C00000"/>
              </a:solidFill>
            </a:endParaRPr>
          </a:p>
          <a:p>
            <a:endParaRPr lang="en-US" dirty="0"/>
          </a:p>
          <a:p>
            <a:pPr marL="0" indent="0">
              <a:buNone/>
            </a:pPr>
            <a:endParaRPr lang="en-US" dirty="0"/>
          </a:p>
          <a:p>
            <a:pPr marL="0" indent="0">
              <a:spcBef>
                <a:spcPts val="0"/>
              </a:spcBef>
              <a:buNone/>
            </a:pPr>
            <a:endParaRPr lang="en-US" dirty="0">
              <a:effectLst/>
              <a:ea typeface="Times New Roman" panose="02020603050405020304" pitchFamily="18" charset="0"/>
            </a:endParaRPr>
          </a:p>
          <a:p>
            <a:pPr marL="0" indent="0">
              <a:spcBef>
                <a:spcPts val="0"/>
              </a:spcBef>
              <a:buNone/>
            </a:pPr>
            <a:endParaRPr lang="en-US" dirty="0">
              <a:solidFill>
                <a:srgbClr val="242424"/>
              </a:solidFill>
            </a:endParaRPr>
          </a:p>
          <a:p>
            <a:pPr marL="0" indent="0">
              <a:buNone/>
            </a:pPr>
            <a:endParaRPr lang="en-US" sz="3200" dirty="0"/>
          </a:p>
        </p:txBody>
      </p:sp>
      <p:pic>
        <p:nvPicPr>
          <p:cNvPr id="5" name="Picture 2">
            <a:extLst>
              <a:ext uri="{FF2B5EF4-FFF2-40B4-BE49-F238E27FC236}">
                <a16:creationId xmlns:a16="http://schemas.microsoft.com/office/drawing/2014/main" id="{665D4888-1194-4940-9455-AF3D5960A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09" y="136179"/>
            <a:ext cx="1498515" cy="551240"/>
          </a:xfrm>
          <a:prstGeom prst="rect">
            <a:avLst/>
          </a:prstGeom>
          <a:ln>
            <a:noFill/>
          </a:ln>
          <a:effectLst>
            <a:outerShdw blurRad="190500" algn="tl" rotWithShape="0">
              <a:srgbClr val="000000">
                <a:alpha val="70000"/>
              </a:srgbClr>
            </a:outerShdw>
          </a:effectLst>
        </p:spPr>
      </p:pic>
      <p:cxnSp>
        <p:nvCxnSpPr>
          <p:cNvPr id="6" name="Straight Connector 5">
            <a:extLst>
              <a:ext uri="{FF2B5EF4-FFF2-40B4-BE49-F238E27FC236}">
                <a16:creationId xmlns:a16="http://schemas.microsoft.com/office/drawing/2014/main" id="{ACA33F0C-DC1B-43A9-931D-C27BE896611A}"/>
              </a:ext>
            </a:extLst>
          </p:cNvPr>
          <p:cNvCxnSpPr/>
          <p:nvPr/>
        </p:nvCxnSpPr>
        <p:spPr>
          <a:xfrm>
            <a:off x="2704289" y="768701"/>
            <a:ext cx="746111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835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5" name="Google Shape;1075;p45"/>
          <p:cNvSpPr txBox="1">
            <a:spLocks noGrp="1"/>
          </p:cNvSpPr>
          <p:nvPr>
            <p:ph type="ctrTitle"/>
          </p:nvPr>
        </p:nvSpPr>
        <p:spPr>
          <a:xfrm>
            <a:off x="1141443" y="870437"/>
            <a:ext cx="9936459" cy="289226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7F7F7F"/>
              </a:buClr>
              <a:buSzPts val="8000"/>
              <a:buFont typeface="Arial"/>
              <a:buNone/>
            </a:pPr>
            <a:r>
              <a:rPr lang="en-US" sz="8000" b="1" dirty="0">
                <a:solidFill>
                  <a:srgbClr val="7F7F7F"/>
                </a:solidFill>
                <a:latin typeface="Arial"/>
                <a:ea typeface="Arial"/>
                <a:cs typeface="Arial"/>
                <a:sym typeface="Arial"/>
              </a:rPr>
              <a:t>WASH Cluster Update </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E063EBFE-9DB8-C3F6-3A95-B5FD1C80BB9F}"/>
              </a:ext>
            </a:extLst>
          </p:cNvPr>
          <p:cNvSpPr>
            <a:spLocks noGrp="1"/>
          </p:cNvSpPr>
          <p:nvPr>
            <p:ph type="body" idx="4294967295"/>
          </p:nvPr>
        </p:nvSpPr>
        <p:spPr>
          <a:xfrm>
            <a:off x="447676" y="646113"/>
            <a:ext cx="6600826" cy="6024562"/>
          </a:xfrm>
          <a:solidFill>
            <a:srgbClr val="FFFFFF"/>
          </a:solidFill>
        </p:spPr>
        <p:txBody>
          <a:bodyPr>
            <a:noAutofit/>
          </a:bodyPr>
          <a:lstStyle/>
          <a:p>
            <a:pPr marL="147638" indent="-147638" defTabSz="693738">
              <a:spcBef>
                <a:spcPct val="0"/>
              </a:spcBef>
              <a:buNone/>
            </a:pPr>
            <a:r>
              <a:rPr lang="en-US" altLang="en-US" b="1" dirty="0">
                <a:solidFill>
                  <a:schemeClr val="accent2"/>
                </a:solidFill>
              </a:rPr>
              <a:t>WATER SUPPLY</a:t>
            </a:r>
            <a:endParaRPr lang="en-US" altLang="en-US" b="1" dirty="0">
              <a:solidFill>
                <a:srgbClr val="00B0F0"/>
              </a:solidFill>
              <a:latin typeface="Times New Roman" panose="02020603050405020304" pitchFamily="18" charset="0"/>
              <a:cs typeface="Times New Roman" panose="02020603050405020304" pitchFamily="18" charset="0"/>
              <a:sym typeface="Times New Roman" panose="02020603050405020304" pitchFamily="18" charset="0"/>
            </a:endParaRPr>
          </a:p>
          <a:p>
            <a:pPr marL="147638" indent="-147638" defTabSz="693738">
              <a:spcBef>
                <a:spcPct val="0"/>
              </a:spcBef>
              <a:buSzPct val="60000"/>
              <a:buBlip>
                <a:blip r:embed="rId2"/>
              </a:buBlip>
            </a:pPr>
            <a:r>
              <a:rPr lang="en-US" altLang="en-US" dirty="0"/>
              <a:t>13,284 (72%) water supply schemes are damaged.</a:t>
            </a:r>
            <a:endParaRPr lang="en-US" altLang="en-US" dirty="0">
              <a:latin typeface="Times New Roman" panose="02020603050405020304" pitchFamily="18" charset="0"/>
              <a:cs typeface="Times New Roman" panose="02020603050405020304" pitchFamily="18" charset="0"/>
              <a:sym typeface="Times New Roman" panose="02020603050405020304" pitchFamily="18" charset="0"/>
            </a:endParaRPr>
          </a:p>
          <a:p>
            <a:pPr marL="147638" indent="-147638" defTabSz="693738">
              <a:spcBef>
                <a:spcPct val="0"/>
              </a:spcBef>
              <a:buSzPct val="60000"/>
              <a:buBlip>
                <a:blip r:embed="rId2"/>
              </a:buBlip>
            </a:pPr>
            <a:r>
              <a:rPr lang="en-US" altLang="en-US" dirty="0"/>
              <a:t>4.7 million people are </a:t>
            </a:r>
            <a:r>
              <a:rPr lang="en-US" altLang="en-US" dirty="0">
                <a:solidFill>
                  <a:srgbClr val="7030A0"/>
                </a:solidFill>
              </a:rPr>
              <a:t>out of access to safe water </a:t>
            </a:r>
            <a:r>
              <a:rPr lang="en-US" altLang="en-US" dirty="0"/>
              <a:t>and exposed to </a:t>
            </a:r>
            <a:r>
              <a:rPr lang="en-US" altLang="en-US" dirty="0">
                <a:solidFill>
                  <a:schemeClr val="accent2"/>
                </a:solidFill>
              </a:rPr>
              <a:t>water born related </a:t>
            </a:r>
            <a:r>
              <a:rPr lang="en-US" altLang="en-US" dirty="0">
                <a:solidFill>
                  <a:srgbClr val="AE1920"/>
                </a:solidFill>
              </a:rPr>
              <a:t>diseases.</a:t>
            </a:r>
            <a:endParaRPr lang="en-US" altLang="en-US" dirty="0">
              <a:latin typeface="Times New Roman" panose="02020603050405020304" pitchFamily="18" charset="0"/>
              <a:cs typeface="Times New Roman" panose="02020603050405020304" pitchFamily="18" charset="0"/>
              <a:sym typeface="Times New Roman" panose="02020603050405020304" pitchFamily="18" charset="0"/>
            </a:endParaRPr>
          </a:p>
          <a:p>
            <a:pPr marL="147638" indent="-147638" defTabSz="693738">
              <a:spcBef>
                <a:spcPct val="0"/>
              </a:spcBef>
              <a:buSzPct val="60000"/>
              <a:buBlip>
                <a:blip r:embed="rId2"/>
              </a:buBlip>
            </a:pPr>
            <a:r>
              <a:rPr lang="en-US" altLang="en-US" dirty="0"/>
              <a:t>63% of  water points in schools are damaged.</a:t>
            </a:r>
            <a:endParaRPr lang="en-US" altLang="en-US" dirty="0">
              <a:latin typeface="Times New Roman" panose="02020603050405020304" pitchFamily="18" charset="0"/>
              <a:cs typeface="Times New Roman" panose="02020603050405020304" pitchFamily="18" charset="0"/>
              <a:sym typeface="Times New Roman" panose="02020603050405020304" pitchFamily="18" charset="0"/>
            </a:endParaRPr>
          </a:p>
          <a:p>
            <a:pPr marL="147638" indent="-147638" defTabSz="693738">
              <a:spcBef>
                <a:spcPct val="0"/>
              </a:spcBef>
              <a:buSzPct val="60000"/>
              <a:buBlip>
                <a:blip r:embed="rId2"/>
              </a:buBlip>
            </a:pPr>
            <a:r>
              <a:rPr lang="en-US" altLang="en-US" dirty="0"/>
              <a:t>76% of water points in  health institutions are  damaged.</a:t>
            </a:r>
            <a:endParaRPr lang="en-US" altLang="en-US" dirty="0">
              <a:latin typeface="Times New Roman" panose="02020603050405020304" pitchFamily="18" charset="0"/>
              <a:cs typeface="Times New Roman" panose="02020603050405020304" pitchFamily="18" charset="0"/>
              <a:sym typeface="Times New Roman" panose="02020603050405020304" pitchFamily="18" charset="0"/>
            </a:endParaRPr>
          </a:p>
          <a:p>
            <a:pPr marL="147638" indent="-147638" defTabSz="693738">
              <a:spcBef>
                <a:spcPct val="0"/>
              </a:spcBef>
              <a:buNone/>
            </a:pPr>
            <a:r>
              <a:rPr lang="en-US" altLang="en-US" b="1" dirty="0">
                <a:solidFill>
                  <a:schemeClr val="accent2"/>
                </a:solidFill>
              </a:rPr>
              <a:t>Sanitation</a:t>
            </a:r>
            <a:endParaRPr lang="en-US" altLang="en-US" b="1" dirty="0">
              <a:solidFill>
                <a:srgbClr val="00B0F0"/>
              </a:solidFill>
              <a:latin typeface="Times New Roman" panose="02020603050405020304" pitchFamily="18" charset="0"/>
              <a:cs typeface="Times New Roman" panose="02020603050405020304" pitchFamily="18" charset="0"/>
              <a:sym typeface="Times New Roman" panose="02020603050405020304" pitchFamily="18" charset="0"/>
            </a:endParaRPr>
          </a:p>
          <a:p>
            <a:pPr marL="147638" indent="-147638" defTabSz="693738">
              <a:spcBef>
                <a:spcPct val="0"/>
              </a:spcBef>
              <a:buSzPct val="60000"/>
              <a:buBlip>
                <a:blip r:embed="rId2"/>
              </a:buBlip>
            </a:pPr>
            <a:r>
              <a:rPr lang="en-US" altLang="en-US" dirty="0"/>
              <a:t>1,561,255 people  are in Priority 1 woredas for sanitation.</a:t>
            </a:r>
            <a:endParaRPr lang="en-US" altLang="en-US" dirty="0">
              <a:latin typeface="Times New Roman" panose="02020603050405020304" pitchFamily="18" charset="0"/>
              <a:cs typeface="Times New Roman" panose="02020603050405020304" pitchFamily="18" charset="0"/>
              <a:sym typeface="Times New Roman" panose="02020603050405020304" pitchFamily="18" charset="0"/>
            </a:endParaRPr>
          </a:p>
          <a:p>
            <a:pPr marL="147638" indent="-147638" defTabSz="693738">
              <a:spcBef>
                <a:spcPct val="0"/>
              </a:spcBef>
              <a:buSzPct val="60000"/>
              <a:buBlip>
                <a:blip r:embed="rId2"/>
              </a:buBlip>
            </a:pP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dirty="0"/>
              <a:t>Desludging liquid waste remains a key priority to ensure the functionality of latrines. </a:t>
            </a:r>
          </a:p>
        </p:txBody>
      </p:sp>
      <p:pic>
        <p:nvPicPr>
          <p:cNvPr id="3075" name="Picture 2">
            <a:extLst>
              <a:ext uri="{FF2B5EF4-FFF2-40B4-BE49-F238E27FC236}">
                <a16:creationId xmlns:a16="http://schemas.microsoft.com/office/drawing/2014/main" id="{240431C9-44B2-A53B-A01E-99040FEF29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61939"/>
            <a:ext cx="8229600" cy="41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3076" name="Object 3">
            <a:extLst>
              <a:ext uri="{FF2B5EF4-FFF2-40B4-BE49-F238E27FC236}">
                <a16:creationId xmlns:a16="http://schemas.microsoft.com/office/drawing/2014/main" id="{34986788-65C9-1197-DFE7-A02A45FBFC1A}"/>
              </a:ext>
            </a:extLst>
          </p:cNvPr>
          <p:cNvGraphicFramePr>
            <a:graphicFrameLocks noChangeAspect="1"/>
          </p:cNvGraphicFramePr>
          <p:nvPr/>
        </p:nvGraphicFramePr>
        <p:xfrm>
          <a:off x="6889751" y="931864"/>
          <a:ext cx="5121274" cy="4016375"/>
        </p:xfrm>
        <a:graphic>
          <a:graphicData uri="http://schemas.openxmlformats.org/presentationml/2006/ole">
            <mc:AlternateContent xmlns:mc="http://schemas.openxmlformats.org/markup-compatibility/2006">
              <mc:Choice xmlns:v="urn:schemas-microsoft-com:vml" Requires="v">
                <p:oleObj name="Chart" r:id="rId4" imgW="0" imgH="0" progId="MSGraph.Chart.8">
                  <p:embed/>
                </p:oleObj>
              </mc:Choice>
              <mc:Fallback>
                <p:oleObj name="Chart" r:id="rId4" imgW="0" imgH="0" progId="MSGraph.Chart.8">
                  <p:embed/>
                  <p:pic>
                    <p:nvPicPr>
                      <p:cNvPr id="3076" name="Object 3">
                        <a:extLst>
                          <a:ext uri="{FF2B5EF4-FFF2-40B4-BE49-F238E27FC236}">
                            <a16:creationId xmlns:a16="http://schemas.microsoft.com/office/drawing/2014/main" id="{34986788-65C9-1197-DFE7-A02A45FBFC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9751" y="931864"/>
                        <a:ext cx="5121274" cy="4016375"/>
                      </a:xfrm>
                      <a:prstGeom prst="rect">
                        <a:avLst/>
                      </a:prstGeom>
                      <a:noFill/>
                      <a:ln>
                        <a:noFill/>
                      </a:ln>
                      <a:effectLst/>
                    </p:spPr>
                  </p:pic>
                </p:oleObj>
              </mc:Fallback>
            </mc:AlternateContent>
          </a:graphicData>
        </a:graphic>
      </p:graphicFrame>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D8F7D967-0339-1B61-BD78-1AD5277B2EDA}"/>
              </a:ext>
            </a:extLst>
          </p:cNvPr>
          <p:cNvSpPr>
            <a:spLocks noGrp="1"/>
          </p:cNvSpPr>
          <p:nvPr>
            <p:ph type="body" idx="4294967295"/>
          </p:nvPr>
        </p:nvSpPr>
        <p:spPr>
          <a:xfrm>
            <a:off x="523875" y="912812"/>
            <a:ext cx="11153775" cy="5659437"/>
          </a:xfrm>
        </p:spPr>
        <p:txBody>
          <a:bodyPr/>
          <a:lstStyle/>
          <a:p>
            <a:pPr marL="361950" indent="-260350" algn="just" defTabSz="858838">
              <a:lnSpc>
                <a:spcPct val="140000"/>
              </a:lnSpc>
              <a:spcBef>
                <a:spcPts val="300"/>
              </a:spcBef>
              <a:buFont typeface="Wingdings" panose="05000000000000000000" pitchFamily="2" charset="2"/>
              <a:buChar char="▪"/>
            </a:pPr>
            <a:r>
              <a:rPr lang="en-US" altLang="en-US" sz="2500" b="1" dirty="0">
                <a:solidFill>
                  <a:srgbClr val="FF2600"/>
                </a:solidFill>
                <a:latin typeface="Times New Roman" panose="02020603050405020304" pitchFamily="18" charset="0"/>
                <a:cs typeface="Times New Roman" panose="02020603050405020304" pitchFamily="18" charset="0"/>
                <a:sym typeface="Times New Roman" panose="02020603050405020304" pitchFamily="18" charset="0"/>
              </a:rPr>
              <a:t>Water source</a:t>
            </a:r>
            <a:r>
              <a:rPr lang="en-US" altLang="en-US" sz="2300" b="1" dirty="0">
                <a:solidFill>
                  <a:srgbClr val="FF2600"/>
                </a:solidFill>
                <a:latin typeface="Times New Roman" panose="02020603050405020304" pitchFamily="18" charset="0"/>
                <a:cs typeface="Times New Roman" panose="02020603050405020304" pitchFamily="18" charset="0"/>
                <a:sym typeface="Times New Roman" panose="02020603050405020304" pitchFamily="18" charset="0"/>
              </a:rPr>
              <a:t>:</a:t>
            </a:r>
            <a:r>
              <a:rPr lang="en-US" altLang="en-US" sz="2300" dirty="0">
                <a:solidFill>
                  <a:srgbClr val="AE1920"/>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2300" dirty="0">
                <a:latin typeface="Times New Roman" panose="02020603050405020304" pitchFamily="18" charset="0"/>
                <a:cs typeface="Times New Roman" panose="02020603050405020304" pitchFamily="18" charset="0"/>
                <a:sym typeface="Times New Roman" panose="02020603050405020304" pitchFamily="18" charset="0"/>
              </a:rPr>
              <a:t>due to the high number of non functionality water points, people are accessing water from </a:t>
            </a:r>
            <a:r>
              <a:rPr lang="en-US" altLang="en-US" sz="2300" dirty="0">
                <a:solidFill>
                  <a:srgbClr val="FF2600"/>
                </a:solidFill>
                <a:latin typeface="Times New Roman" panose="02020603050405020304" pitchFamily="18" charset="0"/>
                <a:cs typeface="Times New Roman" panose="02020603050405020304" pitchFamily="18" charset="0"/>
                <a:sym typeface="Times New Roman" panose="02020603050405020304" pitchFamily="18" charset="0"/>
              </a:rPr>
              <a:t>unprotected water sources</a:t>
            </a:r>
          </a:p>
          <a:p>
            <a:pPr marL="361950" indent="-260350" algn="just" defTabSz="858838">
              <a:lnSpc>
                <a:spcPct val="140000"/>
              </a:lnSpc>
              <a:spcBef>
                <a:spcPts val="300"/>
              </a:spcBef>
              <a:buFont typeface="Wingdings" panose="05000000000000000000" pitchFamily="2" charset="2"/>
              <a:buChar char="▪"/>
            </a:pPr>
            <a:r>
              <a:rPr lang="en-US" altLang="en-US" sz="2500" b="1"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Scale of response needs</a:t>
            </a:r>
            <a:r>
              <a:rPr lang="en-US" altLang="en-US" sz="25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23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a:t>
            </a:r>
            <a:r>
              <a:rPr lang="en-US" altLang="en-US" sz="2300" dirty="0">
                <a:latin typeface="Times New Roman" panose="02020603050405020304" pitchFamily="18" charset="0"/>
                <a:cs typeface="Times New Roman" panose="02020603050405020304" pitchFamily="18" charset="0"/>
                <a:sym typeface="Times New Roman" panose="02020603050405020304" pitchFamily="18" charset="0"/>
              </a:rPr>
              <a:t>is significantly high to address hot spot areas exposed to </a:t>
            </a:r>
            <a:r>
              <a:rPr lang="en-US" altLang="en-US" sz="2300" dirty="0">
                <a:solidFill>
                  <a:schemeClr val="accent2"/>
                </a:solidFill>
                <a:latin typeface="Times New Roman" panose="02020603050405020304" pitchFamily="18" charset="0"/>
                <a:cs typeface="Times New Roman" panose="02020603050405020304" pitchFamily="18" charset="0"/>
                <a:sym typeface="Times New Roman" panose="02020603050405020304" pitchFamily="18" charset="0"/>
              </a:rPr>
              <a:t>water born related </a:t>
            </a:r>
            <a:r>
              <a:rPr lang="en-US" altLang="en-US" sz="2300" dirty="0">
                <a:solidFill>
                  <a:srgbClr val="AE1920"/>
                </a:solidFill>
                <a:latin typeface="Times New Roman" panose="02020603050405020304" pitchFamily="18" charset="0"/>
                <a:cs typeface="Times New Roman" panose="02020603050405020304" pitchFamily="18" charset="0"/>
                <a:sym typeface="Times New Roman" panose="02020603050405020304" pitchFamily="18" charset="0"/>
              </a:rPr>
              <a:t>diseases.</a:t>
            </a:r>
            <a:endParaRPr lang="en-US" altLang="en-US" sz="2300" dirty="0">
              <a:latin typeface="Times New Roman" panose="02020603050405020304" pitchFamily="18" charset="0"/>
              <a:cs typeface="Times New Roman" panose="02020603050405020304" pitchFamily="18" charset="0"/>
              <a:sym typeface="Times New Roman" panose="02020603050405020304" pitchFamily="18" charset="0"/>
            </a:endParaRPr>
          </a:p>
          <a:p>
            <a:pPr marL="361950" indent="-260350" algn="just" defTabSz="858838">
              <a:lnSpc>
                <a:spcPct val="140000"/>
              </a:lnSpc>
              <a:spcBef>
                <a:spcPts val="300"/>
              </a:spcBef>
              <a:buFont typeface="Wingdings" panose="05000000000000000000" pitchFamily="2" charset="2"/>
              <a:buChar char="▪"/>
            </a:pPr>
            <a:r>
              <a:rPr lang="en-US" altLang="en-US" sz="2500" b="1"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Supplies:</a:t>
            </a:r>
            <a:r>
              <a:rPr lang="en-US" altLang="en-US" sz="25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2300" dirty="0">
                <a:latin typeface="Times New Roman" panose="02020603050405020304" pitchFamily="18" charset="0"/>
                <a:cs typeface="Times New Roman" panose="02020603050405020304" pitchFamily="18" charset="0"/>
                <a:sym typeface="Times New Roman" panose="02020603050405020304" pitchFamily="18" charset="0"/>
              </a:rPr>
              <a:t>For rehabilitation and maintenance of water supply system, </a:t>
            </a:r>
            <a:r>
              <a:rPr lang="en-US" altLang="en-US" sz="2300" dirty="0">
                <a:solidFill>
                  <a:srgbClr val="00B0F0"/>
                </a:solidFill>
                <a:latin typeface="Times New Roman" panose="02020603050405020304" pitchFamily="18" charset="0"/>
                <a:cs typeface="Times New Roman" panose="02020603050405020304" pitchFamily="18" charset="0"/>
                <a:sym typeface="Times New Roman" panose="02020603050405020304" pitchFamily="18" charset="0"/>
              </a:rPr>
              <a:t>chemicals to ensure safety of water quality </a:t>
            </a:r>
            <a:r>
              <a:rPr lang="en-US" altLang="en-US" sz="2300" dirty="0">
                <a:solidFill>
                  <a:srgbClr val="FF2600"/>
                </a:solidFill>
                <a:latin typeface="Times New Roman" panose="02020603050405020304" pitchFamily="18" charset="0"/>
                <a:cs typeface="Times New Roman" panose="02020603050405020304" pitchFamily="18" charset="0"/>
                <a:sym typeface="Times New Roman" panose="02020603050405020304" pitchFamily="18" charset="0"/>
              </a:rPr>
              <a:t>are very limited</a:t>
            </a:r>
            <a:endParaRPr lang="en-US" altLang="en-US" sz="2300" dirty="0">
              <a:solidFill>
                <a:srgbClr val="00B050"/>
              </a:solidFill>
              <a:latin typeface="Times New Roman" panose="02020603050405020304" pitchFamily="18" charset="0"/>
              <a:cs typeface="Times New Roman" panose="02020603050405020304" pitchFamily="18" charset="0"/>
              <a:sym typeface="Times New Roman" panose="02020603050405020304" pitchFamily="18" charset="0"/>
            </a:endParaRPr>
          </a:p>
          <a:p>
            <a:pPr marL="361950" indent="-260350" algn="just" defTabSz="858838">
              <a:lnSpc>
                <a:spcPct val="140000"/>
              </a:lnSpc>
              <a:spcBef>
                <a:spcPts val="300"/>
              </a:spcBef>
              <a:buFont typeface="Wingdings" panose="05000000000000000000" pitchFamily="2" charset="2"/>
              <a:buChar char="▪"/>
            </a:pPr>
            <a:r>
              <a:rPr lang="en-US" altLang="en-US" sz="2500" b="1"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Funding</a:t>
            </a:r>
            <a:r>
              <a:rPr lang="en-US" altLang="en-US" sz="2400" b="1"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2300" dirty="0">
                <a:latin typeface="Times New Roman" panose="02020603050405020304" pitchFamily="18" charset="0"/>
                <a:cs typeface="Times New Roman" panose="02020603050405020304" pitchFamily="18" charset="0"/>
                <a:sym typeface="Times New Roman" panose="02020603050405020304" pitchFamily="18" charset="0"/>
              </a:rPr>
              <a:t>for the WASH responses is still very limited with WASH  partners.</a:t>
            </a:r>
          </a:p>
          <a:p>
            <a:pPr marL="361950" indent="-260350" algn="just" defTabSz="858838">
              <a:lnSpc>
                <a:spcPct val="140000"/>
              </a:lnSpc>
              <a:spcBef>
                <a:spcPts val="300"/>
              </a:spcBef>
              <a:buFont typeface="Wingdings" panose="05000000000000000000" pitchFamily="2" charset="2"/>
              <a:buChar char="▪"/>
            </a:pPr>
            <a:r>
              <a:rPr lang="en-US" altLang="en-US" sz="2500" b="1"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Government structure is not fully functional</a:t>
            </a:r>
            <a:r>
              <a:rPr lang="en-US" altLang="en-US" sz="2300" dirty="0">
                <a:solidFill>
                  <a:srgbClr val="00B0F0"/>
                </a:solidFill>
                <a:latin typeface="Times New Roman" panose="02020603050405020304" pitchFamily="18" charset="0"/>
                <a:cs typeface="Times New Roman" panose="02020603050405020304" pitchFamily="18" charset="0"/>
                <a:sym typeface="Times New Roman" panose="02020603050405020304" pitchFamily="18" charset="0"/>
              </a:rPr>
              <a:t>: resuming the system is crucial to ensure durable solution and sustainability. </a:t>
            </a:r>
            <a:endParaRPr lang="en-US" altLang="en-US" sz="23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endParaRPr>
          </a:p>
        </p:txBody>
      </p:sp>
      <p:pic>
        <p:nvPicPr>
          <p:cNvPr id="4099" name="Picture 2">
            <a:extLst>
              <a:ext uri="{FF2B5EF4-FFF2-40B4-BE49-F238E27FC236}">
                <a16:creationId xmlns:a16="http://schemas.microsoft.com/office/drawing/2014/main" id="{44690B37-77CD-2DDC-817C-5B7CE23F85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401"/>
            <a:ext cx="8229600" cy="688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3"/>
            <a:ext cx="12257315" cy="7626773"/>
          </a:xfrm>
          <a:prstGeom prst="rect">
            <a:avLst/>
          </a:prstGeom>
        </p:spPr>
      </p:pic>
      <p:sp>
        <p:nvSpPr>
          <p:cNvPr id="2" name="Title 1"/>
          <p:cNvSpPr>
            <a:spLocks noGrp="1"/>
          </p:cNvSpPr>
          <p:nvPr>
            <p:ph type="ctrTitle"/>
          </p:nvPr>
        </p:nvSpPr>
        <p:spPr>
          <a:xfrm>
            <a:off x="9157649" y="2784143"/>
            <a:ext cx="3034352" cy="2722268"/>
          </a:xfrm>
        </p:spPr>
        <p:txBody>
          <a:bodyPr>
            <a:normAutofit/>
          </a:bodyPr>
          <a:lstStyle/>
          <a:p>
            <a:r>
              <a:rPr lang="en-US" sz="4400" dirty="0">
                <a:solidFill>
                  <a:schemeClr val="bg1"/>
                </a:solidFill>
                <a:latin typeface="Bahnschrift" panose="020B0502040204020203" pitchFamily="34" charset="0"/>
              </a:rPr>
              <a:t>Tigray </a:t>
            </a:r>
            <a:br>
              <a:rPr lang="en-US" sz="4400" dirty="0">
                <a:solidFill>
                  <a:schemeClr val="bg1"/>
                </a:solidFill>
                <a:latin typeface="Bahnschrift" panose="020B0502040204020203" pitchFamily="34" charset="0"/>
              </a:rPr>
            </a:br>
            <a:r>
              <a:rPr lang="en-US" sz="4400" dirty="0">
                <a:solidFill>
                  <a:schemeClr val="bg1"/>
                </a:solidFill>
                <a:latin typeface="Bahnschrift" panose="020B0502040204020203" pitchFamily="34" charset="0"/>
              </a:rPr>
              <a:t>Education </a:t>
            </a:r>
            <a:br>
              <a:rPr lang="en-US" sz="4400" dirty="0">
                <a:solidFill>
                  <a:schemeClr val="bg1"/>
                </a:solidFill>
                <a:latin typeface="Bahnschrift" panose="020B0502040204020203" pitchFamily="34" charset="0"/>
              </a:rPr>
            </a:br>
            <a:r>
              <a:rPr lang="en-US" sz="4400" dirty="0">
                <a:solidFill>
                  <a:schemeClr val="bg1"/>
                </a:solidFill>
                <a:latin typeface="Bahnschrift" panose="020B0502040204020203" pitchFamily="34" charset="0"/>
              </a:rPr>
              <a:t>Bureau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8749" y="266925"/>
            <a:ext cx="1717913" cy="1717913"/>
          </a:xfrm>
          <a:prstGeom prst="rect">
            <a:avLst/>
          </a:prstGeom>
        </p:spPr>
      </p:pic>
      <p:sp>
        <p:nvSpPr>
          <p:cNvPr id="7" name="Title 1">
            <a:extLst>
              <a:ext uri="{FF2B5EF4-FFF2-40B4-BE49-F238E27FC236}">
                <a16:creationId xmlns:a16="http://schemas.microsoft.com/office/drawing/2014/main" id="{4B77B659-C5A4-46B3-A193-39EDA6C10BA8}"/>
              </a:ext>
            </a:extLst>
          </p:cNvPr>
          <p:cNvSpPr txBox="1">
            <a:spLocks/>
          </p:cNvSpPr>
          <p:nvPr/>
        </p:nvSpPr>
        <p:spPr>
          <a:xfrm>
            <a:off x="179989" y="395795"/>
            <a:ext cx="3768435" cy="532957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Times New Roman" panose="02020603050405020304" pitchFamily="18" charset="0"/>
                <a:ea typeface="Roboto" panose="02000000000000000000" pitchFamily="2" charset="0"/>
                <a:cs typeface="Times New Roman" panose="02020603050405020304" pitchFamily="18" charset="0"/>
              </a:rPr>
              <a:t>Education Cluster</a:t>
            </a:r>
            <a:br>
              <a:rPr kumimoji="0" lang="en-US" sz="4400" b="1" i="0" u="none" strike="noStrike" kern="1200" cap="none" spc="0" normalizeH="0" baseline="0" noProof="0" dirty="0">
                <a:ln>
                  <a:noFill/>
                </a:ln>
                <a:solidFill>
                  <a:schemeClr val="bg1"/>
                </a:solidFill>
                <a:effectLst/>
                <a:uLnTx/>
                <a:uFillTx/>
                <a:latin typeface="Times New Roman" panose="02020603050405020304" pitchFamily="18" charset="0"/>
                <a:ea typeface="Roboto" panose="02000000000000000000" pitchFamily="2" charset="0"/>
                <a:cs typeface="Times New Roman" panose="02020603050405020304" pitchFamily="18" charset="0"/>
              </a:rPr>
            </a:br>
            <a:br>
              <a:rPr kumimoji="0" lang="en-US" sz="4400" b="1" i="0" u="none" strike="noStrike" kern="1200" cap="none" spc="0" normalizeH="0" baseline="0" noProof="0" dirty="0">
                <a:ln>
                  <a:noFill/>
                </a:ln>
                <a:solidFill>
                  <a:schemeClr val="bg1"/>
                </a:solidFill>
                <a:effectLst/>
                <a:uLnTx/>
                <a:uFillTx/>
                <a:latin typeface="Times New Roman" panose="02020603050405020304" pitchFamily="18" charset="0"/>
                <a:ea typeface="Roboto" panose="02000000000000000000" pitchFamily="2" charset="0"/>
                <a:cs typeface="Times New Roman" panose="02020603050405020304" pitchFamily="18" charset="0"/>
              </a:rPr>
            </a:br>
            <a:r>
              <a:rPr lang="en-US" sz="3600" b="1" dirty="0">
                <a:solidFill>
                  <a:schemeClr val="bg1"/>
                </a:solidFill>
                <a:latin typeface="Times New Roman" panose="02020603050405020304" pitchFamily="18" charset="0"/>
                <a:ea typeface="Roboto" panose="02000000000000000000" pitchFamily="2" charset="0"/>
                <a:cs typeface="Times New Roman" panose="02020603050405020304" pitchFamily="18" charset="0"/>
              </a:rPr>
              <a:t>What it Takes to Re-open Schools?</a:t>
            </a:r>
          </a:p>
          <a:p>
            <a:pPr marL="0" marR="0" lvl="0" indent="0" algn="ctr" defTabSz="914400" rtl="0" eaLnBrk="1" fontAlgn="auto" latinLnBrk="0" hangingPunct="1">
              <a:lnSpc>
                <a:spcPct val="90000"/>
              </a:lnSpc>
              <a:spcBef>
                <a:spcPct val="0"/>
              </a:spcBef>
              <a:spcAft>
                <a:spcPts val="0"/>
              </a:spcAft>
              <a:buClrTx/>
              <a:buSzTx/>
              <a:buFontTx/>
              <a:buNone/>
              <a:tabLst/>
              <a:defRPr/>
            </a:pPr>
            <a:endParaRPr lang="en-US" sz="3600" b="1" dirty="0">
              <a:solidFill>
                <a:schemeClr val="bg1"/>
              </a:solidFill>
              <a:latin typeface="Times New Roman" panose="02020603050405020304" pitchFamily="18"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8914" y="10"/>
            <a:ext cx="3356537" cy="2551417"/>
          </a:xfrm>
          <a:prstGeom prst="rect">
            <a:avLst/>
          </a:prstGeom>
          <a:noFill/>
          <a:ln>
            <a:noFill/>
          </a:ln>
        </p:spPr>
      </p:pic>
    </p:spTree>
    <p:extLst>
      <p:ext uri="{BB962C8B-B14F-4D97-AF65-F5344CB8AC3E}">
        <p14:creationId xmlns:p14="http://schemas.microsoft.com/office/powerpoint/2010/main" val="958614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0E7975-CDAA-43F8-AA3A-02A34EDD66B4}"/>
              </a:ext>
            </a:extLst>
          </p:cNvPr>
          <p:cNvSpPr/>
          <p:nvPr/>
        </p:nvSpPr>
        <p:spPr>
          <a:xfrm>
            <a:off x="-3" y="198178"/>
            <a:ext cx="12192003" cy="1349001"/>
          </a:xfrm>
          <a:prstGeom prst="rect">
            <a:avLst/>
          </a:prstGeom>
          <a:solidFill>
            <a:srgbClr val="F7C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1"/>
          <p:cNvSpPr>
            <a:spLocks noGrp="1"/>
          </p:cNvSpPr>
          <p:nvPr>
            <p:ph type="title"/>
          </p:nvPr>
        </p:nvSpPr>
        <p:spPr>
          <a:xfrm>
            <a:off x="639735" y="365129"/>
            <a:ext cx="10714068" cy="1325563"/>
          </a:xfrm>
        </p:spPr>
        <p:txBody>
          <a:bodyPr/>
          <a:lstStyle/>
          <a:p>
            <a:r>
              <a:rPr lang="en-US" b="1" dirty="0"/>
              <a:t>Situation of education in Tigray before crisis </a:t>
            </a:r>
          </a:p>
        </p:txBody>
      </p:sp>
      <p:pic>
        <p:nvPicPr>
          <p:cNvPr id="7" name="Picture 6"/>
          <p:cNvPicPr>
            <a:picLocks noChangeAspect="1"/>
          </p:cNvPicPr>
          <p:nvPr/>
        </p:nvPicPr>
        <p:blipFill>
          <a:blip r:embed="rId2"/>
          <a:stretch>
            <a:fillRect/>
          </a:stretch>
        </p:blipFill>
        <p:spPr>
          <a:xfrm>
            <a:off x="475553" y="3417529"/>
            <a:ext cx="11240903" cy="3159113"/>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905" y="1715420"/>
            <a:ext cx="10330187" cy="201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0364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0E7975-CDAA-43F8-AA3A-02A34EDD66B4}"/>
              </a:ext>
            </a:extLst>
          </p:cNvPr>
          <p:cNvSpPr/>
          <p:nvPr/>
        </p:nvSpPr>
        <p:spPr>
          <a:xfrm>
            <a:off x="-3" y="198178"/>
            <a:ext cx="12192003" cy="1349001"/>
          </a:xfrm>
          <a:prstGeom prst="rect">
            <a:avLst/>
          </a:prstGeom>
          <a:solidFill>
            <a:srgbClr val="F7C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defRPr/>
            </a:pPr>
            <a:endParaRPr lang="en-US" sz="2400" kern="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Content Placeholder 3"/>
          <p:cNvSpPr>
            <a:spLocks noGrp="1"/>
          </p:cNvSpPr>
          <p:nvPr>
            <p:ph idx="1"/>
          </p:nvPr>
        </p:nvSpPr>
        <p:spPr>
          <a:xfrm>
            <a:off x="4026089" y="2825087"/>
            <a:ext cx="8165911" cy="3466856"/>
          </a:xfrm>
          <a:prstGeom prst="rect">
            <a:avLst/>
          </a:prstGeom>
        </p:spPr>
        <p:txBody>
          <a:bodyPr>
            <a:normAutofit fontScale="77500" lnSpcReduction="20000"/>
          </a:bodyPr>
          <a:lstStyle/>
          <a:p>
            <a:pPr marL="0" indent="0">
              <a:lnSpc>
                <a:spcPct val="150000"/>
              </a:lnSpc>
              <a:spcBef>
                <a:spcPts val="0"/>
              </a:spcBef>
              <a:buFont typeface="Wingdings" panose="05000000000000000000" pitchFamily="2" charset="2"/>
              <a:buChar char="Ø"/>
              <a:defRPr/>
            </a:pPr>
            <a:r>
              <a:rPr kumimoji="0" lang="en-US" sz="2400" b="1" i="0" u="none" strike="noStrike" kern="0" cap="none" spc="0" normalizeH="0" baseline="0" noProof="0" dirty="0">
                <a:ln>
                  <a:noFill/>
                </a:ln>
                <a:solidFill>
                  <a:srgbClr val="0D0BF8"/>
                </a:solidFill>
                <a:effectLst/>
                <a:uLnTx/>
                <a:uFillTx/>
                <a:latin typeface="Times New Roman" panose="02020603050405020304" pitchFamily="18" charset="0"/>
                <a:cs typeface="Times New Roman" panose="02020603050405020304" pitchFamily="18" charset="0"/>
              </a:rPr>
              <a:t> </a:t>
            </a:r>
            <a:r>
              <a:rPr lang="en-US" sz="2400" kern="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In 2021/2022 AY efforts were made to reopen schools up to grade 6 and it was possible to enroll </a:t>
            </a:r>
            <a:r>
              <a:rPr lang="en-US" sz="2400" b="1" kern="0" dirty="0">
                <a:solidFill>
                  <a:srgbClr val="0D0BF8"/>
                </a:solidFill>
                <a:latin typeface="Times New Roman" panose="02020603050405020304" pitchFamily="18" charset="0"/>
                <a:cs typeface="Times New Roman" panose="02020603050405020304" pitchFamily="18" charset="0"/>
              </a:rPr>
              <a:t>568,000</a:t>
            </a:r>
            <a:r>
              <a:rPr lang="en-US" sz="2400" kern="0" dirty="0">
                <a:solidFill>
                  <a:sysClr val="windowText" lastClr="000000"/>
                </a:solidFill>
                <a:latin typeface="Times New Roman" panose="02020603050405020304" pitchFamily="18" charset="0"/>
                <a:cs typeface="Times New Roman" panose="02020603050405020304" pitchFamily="18" charset="0"/>
              </a:rPr>
              <a:t>, only </a:t>
            </a:r>
            <a:r>
              <a:rPr lang="en-US" sz="2400" b="1" kern="0" dirty="0">
                <a:solidFill>
                  <a:srgbClr val="0D0BF8"/>
                </a:solidFill>
                <a:latin typeface="Times New Roman" panose="02020603050405020304" pitchFamily="18" charset="0"/>
                <a:cs typeface="Times New Roman" panose="02020603050405020304" pitchFamily="18" charset="0"/>
              </a:rPr>
              <a:t>25%</a:t>
            </a:r>
            <a:r>
              <a:rPr lang="en-US" sz="2400" b="1" kern="0" dirty="0">
                <a:solidFill>
                  <a:srgbClr val="4472C4"/>
                </a:solidFill>
                <a:latin typeface="Times New Roman" panose="02020603050405020304" pitchFamily="18" charset="0"/>
                <a:cs typeface="Times New Roman" panose="02020603050405020304" pitchFamily="18" charset="0"/>
              </a:rPr>
              <a:t> </a:t>
            </a:r>
            <a:r>
              <a:rPr lang="en-US" sz="2400" b="1" kern="0" dirty="0">
                <a:solidFill>
                  <a:srgbClr val="C00000"/>
                </a:solidFill>
                <a:latin typeface="Times New Roman" panose="02020603050405020304" pitchFamily="18" charset="0"/>
                <a:cs typeface="Times New Roman" panose="02020603050405020304" pitchFamily="18" charset="0"/>
              </a:rPr>
              <a:t>(with unaudited dropouts)</a:t>
            </a:r>
            <a:endParaRPr lang="en-US" sz="2400" b="1" kern="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400" b="1" i="0" u="none" strike="noStrike" kern="0" cap="none" spc="0" normalizeH="0" baseline="0" noProof="0" dirty="0">
                <a:ln>
                  <a:noFill/>
                </a:ln>
                <a:solidFill>
                  <a:srgbClr val="0D0BF8"/>
                </a:solidFill>
                <a:effectLst/>
                <a:uLnTx/>
                <a:uFillTx/>
                <a:latin typeface="Times New Roman" panose="02020603050405020304" pitchFamily="18" charset="0"/>
                <a:cs typeface="Times New Roman" panose="02020603050405020304" pitchFamily="18" charset="0"/>
              </a:rPr>
              <a:t>More than 88% </a:t>
            </a:r>
            <a:r>
              <a:rPr kumimoji="0" lang="en-US" sz="2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of schools are damaged (Data, </a:t>
            </a:r>
            <a:r>
              <a:rPr lang="en-US" sz="2400" kern="0" noProof="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Sept</a:t>
            </a:r>
            <a:r>
              <a:rPr lang="en-US" sz="2400" kern="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2021; Western </a:t>
            </a:r>
            <a:r>
              <a:rPr kumimoji="0" lang="en-US" sz="24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Tigray</a:t>
            </a:r>
            <a:r>
              <a:rPr kumimoji="0" lang="en-US" sz="2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not addressed)</a:t>
            </a:r>
          </a:p>
          <a:p>
            <a:pPr marL="0" marR="0" lvl="0" indent="0" defTabSz="91440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Currently close to </a:t>
            </a:r>
            <a:r>
              <a:rPr kumimoji="0" lang="en-US" sz="2400" b="1" i="0" u="none" strike="noStrike" kern="0" cap="none" spc="0" normalizeH="0" baseline="0" noProof="0" dirty="0">
                <a:ln>
                  <a:noFill/>
                </a:ln>
                <a:solidFill>
                  <a:srgbClr val="0D0BF8"/>
                </a:solidFill>
                <a:effectLst/>
                <a:uLnTx/>
                <a:uFillTx/>
                <a:latin typeface="Times New Roman" panose="02020603050405020304" pitchFamily="18" charset="0"/>
                <a:cs typeface="Times New Roman" panose="02020603050405020304" pitchFamily="18" charset="0"/>
              </a:rPr>
              <a:t>2.4 million </a:t>
            </a:r>
            <a:r>
              <a:rPr kumimoji="0" lang="en-US" sz="2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children are out of school; </a:t>
            </a:r>
          </a:p>
          <a:p>
            <a:pPr marL="0" marR="0" lvl="0" indent="0" defTabSz="91440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Around</a:t>
            </a:r>
            <a:r>
              <a:rPr kumimoji="0" lang="en-US" sz="2400" b="0" i="0" u="none" strike="noStrike" kern="0" cap="none" spc="0" normalizeH="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0" cap="none" spc="0" normalizeH="0" baseline="0" noProof="0" dirty="0">
                <a:ln>
                  <a:noFill/>
                </a:ln>
                <a:solidFill>
                  <a:srgbClr val="0D0BF8"/>
                </a:solidFill>
                <a:effectLst/>
                <a:uLnTx/>
                <a:uFillTx/>
                <a:latin typeface="Times New Roman" panose="02020603050405020304" pitchFamily="18" charset="0"/>
                <a:cs typeface="Times New Roman" panose="02020603050405020304" pitchFamily="18" charset="0"/>
              </a:rPr>
              <a:t>55,000</a:t>
            </a:r>
            <a:r>
              <a:rPr kumimoji="0" lang="en-US" sz="2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educational personnel</a:t>
            </a:r>
            <a:r>
              <a:rPr kumimoji="0" lang="en-US" sz="2400" b="0" i="0" u="none" strike="noStrike" kern="0" cap="none" spc="0" normalizeH="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0" cap="none" spc="0" normalizeH="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Whereabouts not known; </a:t>
            </a:r>
            <a:r>
              <a:rPr kumimoji="0" lang="en-US" sz="2400" b="0" i="0" u="none" strike="noStrike" kern="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no salary for close to two years;</a:t>
            </a:r>
            <a:r>
              <a:rPr kumimoji="0" lang="en-US" sz="2400" b="0" i="0" u="none" strike="noStrike" kern="0" cap="none" spc="0" normalizeH="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demotivated and traumatized</a:t>
            </a:r>
            <a:r>
              <a:rPr kumimoji="0" lang="en-US" sz="2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indent="0">
              <a:lnSpc>
                <a:spcPct val="150000"/>
              </a:lnSpc>
              <a:spcBef>
                <a:spcPts val="0"/>
              </a:spcBef>
              <a:buFont typeface="Wingdings" panose="05000000000000000000" pitchFamily="2" charset="2"/>
              <a:buChar char="Ø"/>
              <a:defRPr/>
            </a:pPr>
            <a:r>
              <a:rPr kumimoji="0" lang="en-US" sz="2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The educational structure from bureau to school level is non-functional</a:t>
            </a:r>
          </a:p>
          <a:p>
            <a:pPr marL="0" indent="0">
              <a:lnSpc>
                <a:spcPct val="150000"/>
              </a:lnSpc>
              <a:spcBef>
                <a:spcPts val="0"/>
              </a:spcBef>
              <a:buFont typeface="Wingdings" panose="05000000000000000000" pitchFamily="2" charset="2"/>
              <a:buChar char="Ø"/>
              <a:defRPr/>
            </a:pPr>
            <a:r>
              <a:rPr lang="en-US" sz="2400"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Abiy-Adi</a:t>
            </a:r>
            <a:r>
              <a:rPr lang="en-US" sz="2400" kern="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teachers college, completely damaged; Adwa (to be checked) </a:t>
            </a:r>
          </a:p>
        </p:txBody>
      </p:sp>
      <p:pic>
        <p:nvPicPr>
          <p:cNvPr id="8" name="Picture 7" descr="G:\20210105_180852.jpg"/>
          <p:cNvPicPr/>
          <p:nvPr/>
        </p:nvPicPr>
        <p:blipFill>
          <a:blip r:embed="rId2" cstate="print">
            <a:extLst>
              <a:ext uri="{BEBA8EAE-BF5A-486C-A8C5-ECC9F3942E4B}">
                <a14:imgProps xmlns:a14="http://schemas.microsoft.com/office/drawing/2010/main">
                  <a14:imgLayer r:embed="rId3">
                    <a14:imgEffect>
                      <a14:colorTemperature colorTemp="7200"/>
                    </a14:imgEffect>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 y="271399"/>
            <a:ext cx="3903260" cy="2553688"/>
          </a:xfrm>
          <a:prstGeom prst="rect">
            <a:avLst/>
          </a:prstGeom>
          <a:noFill/>
          <a:ln>
            <a:noFill/>
          </a:ln>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3129" y="233734"/>
            <a:ext cx="4098879" cy="2626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040" y="271409"/>
            <a:ext cx="3841401" cy="259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 y="2860634"/>
            <a:ext cx="3903260" cy="399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5942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2"/>
          <p:cNvSpPr txBox="1">
            <a:spLocks noGrp="1"/>
          </p:cNvSpPr>
          <p:nvPr>
            <p:ph type="title"/>
          </p:nvPr>
        </p:nvSpPr>
        <p:spPr>
          <a:xfrm>
            <a:off x="191219" y="-199696"/>
            <a:ext cx="11049246" cy="994298"/>
          </a:xfrm>
          <a:prstGeom prst="rect">
            <a:avLst/>
          </a:prstGeom>
          <a:noFill/>
          <a:ln>
            <a:noFill/>
          </a:ln>
        </p:spPr>
        <p:txBody>
          <a:bodyPr spcFirstLastPara="1" wrap="square" lIns="91425" tIns="45700" rIns="91425" bIns="45700" anchor="ctr" anchorCtr="0">
            <a:normAutofit/>
          </a:bodyPr>
          <a:lstStyle/>
          <a:p>
            <a:pPr lvl="0">
              <a:buClr>
                <a:srgbClr val="00B0F0"/>
              </a:buClr>
              <a:buSzPts val="3600"/>
            </a:pPr>
            <a:r>
              <a:rPr lang="en-US" sz="3600" b="1" dirty="0">
                <a:solidFill>
                  <a:schemeClr val="accent1"/>
                </a:solidFill>
                <a:latin typeface="Arial"/>
                <a:ea typeface="Arial"/>
                <a:cs typeface="Arial"/>
                <a:sym typeface="Arial"/>
              </a:rPr>
              <a:t>Previous Action Points</a:t>
            </a:r>
            <a:endParaRPr sz="3200" dirty="0">
              <a:solidFill>
                <a:srgbClr val="00B0F0"/>
              </a:solidFill>
              <a:latin typeface="Arial"/>
              <a:ea typeface="Arial"/>
              <a:cs typeface="Arial"/>
              <a:sym typeface="Arial"/>
            </a:endParaRPr>
          </a:p>
        </p:txBody>
      </p:sp>
      <p:graphicFrame>
        <p:nvGraphicFramePr>
          <p:cNvPr id="3" name="Table 2">
            <a:extLst>
              <a:ext uri="{FF2B5EF4-FFF2-40B4-BE49-F238E27FC236}">
                <a16:creationId xmlns:a16="http://schemas.microsoft.com/office/drawing/2014/main" id="{9F867D94-CF87-B6BF-E88F-8B3520A7F831}"/>
              </a:ext>
            </a:extLst>
          </p:cNvPr>
          <p:cNvGraphicFramePr>
            <a:graphicFrameLocks noGrp="1"/>
          </p:cNvGraphicFramePr>
          <p:nvPr>
            <p:extLst>
              <p:ext uri="{D42A27DB-BD31-4B8C-83A1-F6EECF244321}">
                <p14:modId xmlns:p14="http://schemas.microsoft.com/office/powerpoint/2010/main" val="1350185382"/>
              </p:ext>
            </p:extLst>
          </p:nvPr>
        </p:nvGraphicFramePr>
        <p:xfrm>
          <a:off x="191219" y="794599"/>
          <a:ext cx="11727512" cy="5143744"/>
        </p:xfrm>
        <a:graphic>
          <a:graphicData uri="http://schemas.openxmlformats.org/drawingml/2006/table">
            <a:tbl>
              <a:tblPr firstRow="1" firstCol="1" bandRow="1">
                <a:tableStyleId>{5C22544A-7EE6-4342-B048-85BDC9FD1C3A}</a:tableStyleId>
              </a:tblPr>
              <a:tblGrid>
                <a:gridCol w="6882243">
                  <a:extLst>
                    <a:ext uri="{9D8B030D-6E8A-4147-A177-3AD203B41FA5}">
                      <a16:colId xmlns:a16="http://schemas.microsoft.com/office/drawing/2014/main" val="2727345431"/>
                    </a:ext>
                  </a:extLst>
                </a:gridCol>
                <a:gridCol w="2921876">
                  <a:extLst>
                    <a:ext uri="{9D8B030D-6E8A-4147-A177-3AD203B41FA5}">
                      <a16:colId xmlns:a16="http://schemas.microsoft.com/office/drawing/2014/main" val="1425221286"/>
                    </a:ext>
                  </a:extLst>
                </a:gridCol>
                <a:gridCol w="1923393">
                  <a:extLst>
                    <a:ext uri="{9D8B030D-6E8A-4147-A177-3AD203B41FA5}">
                      <a16:colId xmlns:a16="http://schemas.microsoft.com/office/drawing/2014/main" val="314758521"/>
                    </a:ext>
                  </a:extLst>
                </a:gridCol>
              </a:tblGrid>
              <a:tr h="1293255">
                <a:tc>
                  <a:txBody>
                    <a:bodyPr/>
                    <a:lstStyle/>
                    <a:p>
                      <a:pPr marL="0" marR="0" algn="l">
                        <a:spcBef>
                          <a:spcPts val="0"/>
                        </a:spcBef>
                        <a:spcAft>
                          <a:spcPts val="0"/>
                        </a:spcAft>
                      </a:pPr>
                      <a:r>
                        <a:rPr lang="en-US" sz="2400" dirty="0">
                          <a:effectLst/>
                        </a:rPr>
                        <a:t>Action points for next meetings</a:t>
                      </a:r>
                      <a:endParaRPr lang="en-US" sz="1800"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solidFill>
                      <a:schemeClr val="accent5">
                        <a:lumMod val="50000"/>
                      </a:schemeClr>
                    </a:solidFill>
                  </a:tcPr>
                </a:tc>
                <a:tc>
                  <a:txBody>
                    <a:bodyPr/>
                    <a:lstStyle/>
                    <a:p>
                      <a:pPr marL="0" marR="0" algn="l">
                        <a:spcBef>
                          <a:spcPts val="0"/>
                        </a:spcBef>
                        <a:spcAft>
                          <a:spcPts val="0"/>
                        </a:spcAft>
                      </a:pPr>
                      <a:r>
                        <a:rPr lang="en-US" sz="2400" dirty="0">
                          <a:effectLst/>
                        </a:rPr>
                        <a:t>Responsible body</a:t>
                      </a:r>
                      <a:endParaRPr lang="en-US" sz="1800"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solidFill>
                      <a:schemeClr val="accent5">
                        <a:lumMod val="50000"/>
                      </a:schemeClr>
                    </a:solidFill>
                  </a:tcPr>
                </a:tc>
                <a:tc>
                  <a:txBody>
                    <a:bodyPr/>
                    <a:lstStyle/>
                    <a:p>
                      <a:pPr marL="0" marR="0" algn="l">
                        <a:spcBef>
                          <a:spcPts val="0"/>
                        </a:spcBef>
                        <a:spcAft>
                          <a:spcPts val="0"/>
                        </a:spcAft>
                      </a:pPr>
                      <a:r>
                        <a:rPr lang="en-US" sz="2400" dirty="0">
                          <a:effectLst/>
                        </a:rPr>
                        <a:t>Status</a:t>
                      </a:r>
                      <a:endParaRPr lang="en-US" sz="1800"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solidFill>
                      <a:schemeClr val="accent5">
                        <a:lumMod val="50000"/>
                      </a:schemeClr>
                    </a:solidFill>
                  </a:tcPr>
                </a:tc>
                <a:extLst>
                  <a:ext uri="{0D108BD9-81ED-4DB2-BD59-A6C34878D82A}">
                    <a16:rowId xmlns:a16="http://schemas.microsoft.com/office/drawing/2014/main" val="2229635481"/>
                  </a:ext>
                </a:extLst>
              </a:tr>
              <a:tr h="881975">
                <a:tc>
                  <a:txBody>
                    <a:bodyPr/>
                    <a:lstStyle/>
                    <a:p>
                      <a:pPr marL="0" marR="0" algn="just">
                        <a:spcBef>
                          <a:spcPts val="0"/>
                        </a:spcBef>
                        <a:spcAft>
                          <a:spcPts val="0"/>
                        </a:spcAft>
                      </a:pPr>
                      <a:r>
                        <a:rPr lang="en-US" sz="2200" dirty="0">
                          <a:solidFill>
                            <a:schemeClr val="bg1"/>
                          </a:solidFill>
                          <a:effectLst/>
                          <a:latin typeface="Calibri" panose="020F0502020204030204" pitchFamily="34" charset="0"/>
                          <a:ea typeface="Calibri" panose="020F0502020204030204" pitchFamily="34" charset="0"/>
                        </a:rPr>
                        <a:t>Reminding all clusters to use of consistent ECC reporting template </a:t>
                      </a:r>
                    </a:p>
                  </a:txBody>
                  <a:tcPr marL="68580" marR="68580" marT="9525" marB="0">
                    <a:solidFill>
                      <a:schemeClr val="accent5">
                        <a:lumMod val="75000"/>
                      </a:schemeClr>
                    </a:solidFill>
                  </a:tcPr>
                </a:tc>
                <a:tc>
                  <a:txBody>
                    <a:bodyPr/>
                    <a:lstStyle/>
                    <a:p>
                      <a:pPr marL="0" marR="0" algn="just">
                        <a:spcBef>
                          <a:spcPts val="0"/>
                        </a:spcBef>
                        <a:spcAft>
                          <a:spcPts val="0"/>
                        </a:spcAft>
                      </a:pPr>
                      <a:r>
                        <a:rPr lang="en-US" sz="2200">
                          <a:solidFill>
                            <a:schemeClr val="bg1"/>
                          </a:solidFill>
                          <a:effectLst/>
                          <a:latin typeface="Calibri" panose="020F0502020204030204" pitchFamily="34" charset="0"/>
                          <a:ea typeface="Calibri" panose="020F0502020204030204" pitchFamily="34" charset="0"/>
                        </a:rPr>
                        <a:t>OCHA/DRMC</a:t>
                      </a:r>
                    </a:p>
                  </a:txBody>
                  <a:tcPr marL="68580" marR="68580" marT="9525" marB="0">
                    <a:solidFill>
                      <a:schemeClr val="accent5">
                        <a:lumMod val="75000"/>
                      </a:schemeClr>
                    </a:solidFill>
                  </a:tcPr>
                </a:tc>
                <a:tc>
                  <a:txBody>
                    <a:bodyPr/>
                    <a:lstStyle/>
                    <a:p>
                      <a:pPr marL="0" marR="0" algn="just">
                        <a:spcBef>
                          <a:spcPts val="0"/>
                        </a:spcBef>
                        <a:spcAft>
                          <a:spcPts val="0"/>
                        </a:spcAft>
                      </a:pPr>
                      <a:r>
                        <a:rPr lang="en-US" sz="2200" dirty="0">
                          <a:solidFill>
                            <a:schemeClr val="bg1"/>
                          </a:solidFill>
                          <a:effectLst/>
                          <a:latin typeface="Calibri" panose="020F0502020204030204" pitchFamily="34" charset="0"/>
                          <a:ea typeface="Calibri" panose="020F0502020204030204" pitchFamily="34" charset="0"/>
                        </a:rPr>
                        <a:t>Next meeting</a:t>
                      </a:r>
                    </a:p>
                  </a:txBody>
                  <a:tcPr marL="68580" marR="68580" marT="9525" marB="0">
                    <a:solidFill>
                      <a:schemeClr val="accent5">
                        <a:lumMod val="75000"/>
                      </a:schemeClr>
                    </a:solidFill>
                  </a:tcPr>
                </a:tc>
                <a:extLst>
                  <a:ext uri="{0D108BD9-81ED-4DB2-BD59-A6C34878D82A}">
                    <a16:rowId xmlns:a16="http://schemas.microsoft.com/office/drawing/2014/main" val="3820442035"/>
                  </a:ext>
                </a:extLst>
              </a:tr>
              <a:tr h="570640">
                <a:tc>
                  <a:txBody>
                    <a:bodyPr/>
                    <a:lstStyle/>
                    <a:p>
                      <a:pPr marL="0" marR="0" algn="just">
                        <a:spcBef>
                          <a:spcPts val="0"/>
                        </a:spcBef>
                        <a:spcAft>
                          <a:spcPts val="0"/>
                        </a:spcAft>
                      </a:pPr>
                      <a:r>
                        <a:rPr lang="en-US" sz="2200" dirty="0">
                          <a:solidFill>
                            <a:schemeClr val="bg1"/>
                          </a:solidFill>
                          <a:effectLst/>
                          <a:latin typeface="Calibri" panose="020F0502020204030204" pitchFamily="34" charset="0"/>
                          <a:ea typeface="Calibri" panose="020F0502020204030204" pitchFamily="34" charset="0"/>
                        </a:rPr>
                        <a:t>Final IDP return plan </a:t>
                      </a:r>
                    </a:p>
                  </a:txBody>
                  <a:tcPr marL="68580" marR="68580" marT="9525" marB="0">
                    <a:solidFill>
                      <a:schemeClr val="accent5">
                        <a:lumMod val="75000"/>
                      </a:schemeClr>
                    </a:solidFill>
                  </a:tcPr>
                </a:tc>
                <a:tc>
                  <a:txBody>
                    <a:bodyPr/>
                    <a:lstStyle/>
                    <a:p>
                      <a:pPr marL="0" marR="0" algn="just">
                        <a:spcBef>
                          <a:spcPts val="0"/>
                        </a:spcBef>
                        <a:spcAft>
                          <a:spcPts val="0"/>
                        </a:spcAft>
                      </a:pPr>
                      <a:r>
                        <a:rPr lang="en-US" sz="2200" dirty="0">
                          <a:solidFill>
                            <a:schemeClr val="bg1"/>
                          </a:solidFill>
                          <a:effectLst/>
                          <a:latin typeface="Calibri" panose="020F0502020204030204" pitchFamily="34" charset="0"/>
                          <a:ea typeface="Calibri" panose="020F0502020204030204" pitchFamily="34" charset="0"/>
                        </a:rPr>
                        <a:t>UNHCR/ERR</a:t>
                      </a:r>
                    </a:p>
                  </a:txBody>
                  <a:tcPr marL="68580" marR="68580" marT="9525" marB="0">
                    <a:solidFill>
                      <a:schemeClr val="accent5">
                        <a:lumMod val="75000"/>
                      </a:schemeClr>
                    </a:solidFill>
                  </a:tcPr>
                </a:tc>
                <a:tc>
                  <a:txBody>
                    <a:bodyPr/>
                    <a:lstStyle/>
                    <a:p>
                      <a:pPr marL="0" marR="0" algn="just">
                        <a:spcBef>
                          <a:spcPts val="0"/>
                        </a:spcBef>
                        <a:spcAft>
                          <a:spcPts val="0"/>
                        </a:spcAft>
                      </a:pPr>
                      <a:r>
                        <a:rPr lang="en-US" sz="2200">
                          <a:solidFill>
                            <a:schemeClr val="bg1"/>
                          </a:solidFill>
                          <a:effectLst/>
                          <a:latin typeface="Calibri" panose="020F0502020204030204" pitchFamily="34" charset="0"/>
                          <a:ea typeface="Calibri" panose="020F0502020204030204" pitchFamily="34" charset="0"/>
                        </a:rPr>
                        <a:t>Next meeting</a:t>
                      </a:r>
                    </a:p>
                  </a:txBody>
                  <a:tcPr marL="68580" marR="68580" marT="9525" marB="0">
                    <a:solidFill>
                      <a:schemeClr val="accent5">
                        <a:lumMod val="75000"/>
                      </a:schemeClr>
                    </a:solidFill>
                  </a:tcPr>
                </a:tc>
                <a:extLst>
                  <a:ext uri="{0D108BD9-81ED-4DB2-BD59-A6C34878D82A}">
                    <a16:rowId xmlns:a16="http://schemas.microsoft.com/office/drawing/2014/main" val="2973891968"/>
                  </a:ext>
                </a:extLst>
              </a:tr>
              <a:tr h="544887">
                <a:tc>
                  <a:txBody>
                    <a:bodyPr/>
                    <a:lstStyle/>
                    <a:p>
                      <a:pPr marL="0" marR="0" algn="just">
                        <a:spcBef>
                          <a:spcPts val="0"/>
                        </a:spcBef>
                        <a:spcAft>
                          <a:spcPts val="0"/>
                        </a:spcAft>
                      </a:pPr>
                      <a:r>
                        <a:rPr lang="en-US" sz="2200" dirty="0" err="1">
                          <a:solidFill>
                            <a:schemeClr val="bg1"/>
                          </a:solidFill>
                          <a:effectLst/>
                          <a:latin typeface="Calibri" panose="020F0502020204030204" pitchFamily="34" charset="0"/>
                          <a:ea typeface="Calibri" panose="020F0502020204030204" pitchFamily="34" charset="0"/>
                        </a:rPr>
                        <a:t>Meher</a:t>
                      </a:r>
                      <a:r>
                        <a:rPr lang="en-US" sz="2200" dirty="0">
                          <a:solidFill>
                            <a:schemeClr val="bg1"/>
                          </a:solidFill>
                          <a:effectLst/>
                          <a:latin typeface="Calibri" panose="020F0502020204030204" pitchFamily="34" charset="0"/>
                          <a:ea typeface="Calibri" panose="020F0502020204030204" pitchFamily="34" charset="0"/>
                        </a:rPr>
                        <a:t> multi sectoral assessment</a:t>
                      </a:r>
                    </a:p>
                  </a:txBody>
                  <a:tcPr marL="68580" marR="68580" marT="9525" marB="0">
                    <a:solidFill>
                      <a:schemeClr val="accent5">
                        <a:lumMod val="75000"/>
                      </a:schemeClr>
                    </a:solidFill>
                  </a:tcPr>
                </a:tc>
                <a:tc>
                  <a:txBody>
                    <a:bodyPr/>
                    <a:lstStyle/>
                    <a:p>
                      <a:pPr marL="0" marR="0" algn="just">
                        <a:spcBef>
                          <a:spcPts val="0"/>
                        </a:spcBef>
                        <a:spcAft>
                          <a:spcPts val="0"/>
                        </a:spcAft>
                      </a:pPr>
                      <a:r>
                        <a:rPr lang="en-US" sz="2200" dirty="0">
                          <a:solidFill>
                            <a:schemeClr val="bg1"/>
                          </a:solidFill>
                          <a:effectLst/>
                          <a:latin typeface="Calibri" panose="020F0502020204030204" pitchFamily="34" charset="0"/>
                          <a:ea typeface="Calibri" panose="020F0502020204030204" pitchFamily="34" charset="0"/>
                        </a:rPr>
                        <a:t>OCHA/DRMC</a:t>
                      </a:r>
                    </a:p>
                  </a:txBody>
                  <a:tcPr marL="68580" marR="68580" marT="9525" marB="0">
                    <a:solidFill>
                      <a:schemeClr val="accent5">
                        <a:lumMod val="75000"/>
                      </a:schemeClr>
                    </a:solidFill>
                  </a:tcPr>
                </a:tc>
                <a:tc>
                  <a:txBody>
                    <a:bodyPr/>
                    <a:lstStyle/>
                    <a:p>
                      <a:pPr marL="0" marR="0" algn="just">
                        <a:spcBef>
                          <a:spcPts val="0"/>
                        </a:spcBef>
                        <a:spcAft>
                          <a:spcPts val="0"/>
                        </a:spcAft>
                      </a:pPr>
                      <a:r>
                        <a:rPr lang="en-US" sz="2200" dirty="0">
                          <a:solidFill>
                            <a:schemeClr val="bg1"/>
                          </a:solidFill>
                          <a:effectLst/>
                          <a:latin typeface="Calibri" panose="020F0502020204030204" pitchFamily="34" charset="0"/>
                          <a:ea typeface="Calibri" panose="020F0502020204030204" pitchFamily="34" charset="0"/>
                        </a:rPr>
                        <a:t>Next meeting</a:t>
                      </a:r>
                    </a:p>
                  </a:txBody>
                  <a:tcPr marL="68580" marR="68580" marT="9525" marB="0">
                    <a:solidFill>
                      <a:schemeClr val="accent5">
                        <a:lumMod val="75000"/>
                      </a:schemeClr>
                    </a:solidFill>
                  </a:tcPr>
                </a:tc>
                <a:extLst>
                  <a:ext uri="{0D108BD9-81ED-4DB2-BD59-A6C34878D82A}">
                    <a16:rowId xmlns:a16="http://schemas.microsoft.com/office/drawing/2014/main" val="2081457056"/>
                  </a:ext>
                </a:extLst>
              </a:tr>
              <a:tr h="490821">
                <a:tc>
                  <a:txBody>
                    <a:bodyPr/>
                    <a:lstStyle/>
                    <a:p>
                      <a:pPr marL="0" marR="0" algn="just">
                        <a:spcBef>
                          <a:spcPts val="0"/>
                        </a:spcBef>
                        <a:spcAft>
                          <a:spcPts val="0"/>
                        </a:spcAft>
                      </a:pPr>
                      <a:r>
                        <a:rPr lang="en-US" sz="2200" dirty="0">
                          <a:solidFill>
                            <a:schemeClr val="bg1"/>
                          </a:solidFill>
                          <a:effectLst/>
                          <a:latin typeface="Calibri" panose="020F0502020204030204" pitchFamily="34" charset="0"/>
                          <a:ea typeface="Calibri" panose="020F0502020204030204" pitchFamily="34" charset="0"/>
                        </a:rPr>
                        <a:t>Access mission to South and eastern zone</a:t>
                      </a:r>
                    </a:p>
                  </a:txBody>
                  <a:tcPr marL="68580" marR="68580" marT="9525" marB="0">
                    <a:solidFill>
                      <a:schemeClr val="accent5">
                        <a:lumMod val="75000"/>
                      </a:schemeClr>
                    </a:solidFill>
                  </a:tcPr>
                </a:tc>
                <a:tc>
                  <a:txBody>
                    <a:bodyPr/>
                    <a:lstStyle/>
                    <a:p>
                      <a:pPr marL="0" marR="0" algn="just">
                        <a:spcBef>
                          <a:spcPts val="0"/>
                        </a:spcBef>
                        <a:spcAft>
                          <a:spcPts val="0"/>
                        </a:spcAft>
                      </a:pPr>
                      <a:r>
                        <a:rPr lang="en-US" sz="2200" dirty="0">
                          <a:solidFill>
                            <a:schemeClr val="bg1"/>
                          </a:solidFill>
                          <a:effectLst/>
                          <a:latin typeface="Calibri" panose="020F0502020204030204" pitchFamily="34" charset="0"/>
                          <a:ea typeface="Calibri" panose="020F0502020204030204" pitchFamily="34" charset="0"/>
                        </a:rPr>
                        <a:t>OCHA/UNDSS</a:t>
                      </a:r>
                    </a:p>
                  </a:txBody>
                  <a:tcPr marL="68580" marR="68580" marT="9525" marB="0">
                    <a:solidFill>
                      <a:schemeClr val="accent5">
                        <a:lumMod val="75000"/>
                      </a:schemeClr>
                    </a:solidFill>
                  </a:tcPr>
                </a:tc>
                <a:tc>
                  <a:txBody>
                    <a:bodyPr/>
                    <a:lstStyle/>
                    <a:p>
                      <a:pPr marL="0" marR="0" algn="just">
                        <a:spcBef>
                          <a:spcPts val="0"/>
                        </a:spcBef>
                        <a:spcAft>
                          <a:spcPts val="0"/>
                        </a:spcAft>
                      </a:pPr>
                      <a:r>
                        <a:rPr lang="en-US" sz="2200" dirty="0">
                          <a:solidFill>
                            <a:schemeClr val="bg1"/>
                          </a:solidFill>
                          <a:effectLst/>
                          <a:latin typeface="Calibri" panose="020F0502020204030204" pitchFamily="34" charset="0"/>
                          <a:ea typeface="Calibri" panose="020F0502020204030204" pitchFamily="34" charset="0"/>
                        </a:rPr>
                        <a:t>Next meeting</a:t>
                      </a:r>
                    </a:p>
                  </a:txBody>
                  <a:tcPr marL="68580" marR="68580" marT="9525" marB="0">
                    <a:solidFill>
                      <a:schemeClr val="accent5">
                        <a:lumMod val="75000"/>
                      </a:schemeClr>
                    </a:solidFill>
                  </a:tcPr>
                </a:tc>
                <a:extLst>
                  <a:ext uri="{0D108BD9-81ED-4DB2-BD59-A6C34878D82A}">
                    <a16:rowId xmlns:a16="http://schemas.microsoft.com/office/drawing/2014/main" val="3393984971"/>
                  </a:ext>
                </a:extLst>
              </a:tr>
              <a:tr h="544888">
                <a:tc>
                  <a:txBody>
                    <a:bodyPr/>
                    <a:lstStyle/>
                    <a:p>
                      <a:pPr marL="0" marR="0" algn="just">
                        <a:spcBef>
                          <a:spcPts val="0"/>
                        </a:spcBef>
                        <a:spcAft>
                          <a:spcPts val="0"/>
                        </a:spcAft>
                      </a:pPr>
                      <a:r>
                        <a:rPr lang="en-US" sz="2200">
                          <a:solidFill>
                            <a:schemeClr val="bg1"/>
                          </a:solidFill>
                          <a:effectLst/>
                          <a:latin typeface="Calibri" panose="020F0502020204030204" pitchFamily="34" charset="0"/>
                          <a:ea typeface="Calibri" panose="020F0502020204030204" pitchFamily="34" charset="0"/>
                        </a:rPr>
                        <a:t>Accelerated education plan</a:t>
                      </a:r>
                    </a:p>
                  </a:txBody>
                  <a:tcPr marL="68580" marR="68580" marT="9525" marB="0">
                    <a:solidFill>
                      <a:schemeClr val="accent5">
                        <a:lumMod val="75000"/>
                      </a:schemeClr>
                    </a:solidFill>
                  </a:tcPr>
                </a:tc>
                <a:tc>
                  <a:txBody>
                    <a:bodyPr/>
                    <a:lstStyle/>
                    <a:p>
                      <a:pPr marL="0" marR="0" algn="just">
                        <a:spcBef>
                          <a:spcPts val="0"/>
                        </a:spcBef>
                        <a:spcAft>
                          <a:spcPts val="0"/>
                        </a:spcAft>
                      </a:pPr>
                      <a:r>
                        <a:rPr lang="en-US" sz="2200" dirty="0">
                          <a:solidFill>
                            <a:schemeClr val="bg1"/>
                          </a:solidFill>
                          <a:effectLst/>
                          <a:latin typeface="Calibri" panose="020F0502020204030204" pitchFamily="34" charset="0"/>
                          <a:ea typeface="Calibri" panose="020F0502020204030204" pitchFamily="34" charset="0"/>
                        </a:rPr>
                        <a:t>BoE/Education Cluster</a:t>
                      </a:r>
                    </a:p>
                  </a:txBody>
                  <a:tcPr marL="68580" marR="68580" marT="9525" marB="0">
                    <a:solidFill>
                      <a:schemeClr val="accent5">
                        <a:lumMod val="75000"/>
                      </a:schemeClr>
                    </a:solidFill>
                  </a:tcPr>
                </a:tc>
                <a:tc>
                  <a:txBody>
                    <a:bodyPr/>
                    <a:lstStyle/>
                    <a:p>
                      <a:pPr marL="0" marR="0" algn="just">
                        <a:spcBef>
                          <a:spcPts val="0"/>
                        </a:spcBef>
                        <a:spcAft>
                          <a:spcPts val="0"/>
                        </a:spcAft>
                      </a:pPr>
                      <a:r>
                        <a:rPr lang="en-US" sz="2200" dirty="0">
                          <a:solidFill>
                            <a:schemeClr val="bg1"/>
                          </a:solidFill>
                          <a:effectLst/>
                          <a:latin typeface="Calibri" panose="020F0502020204030204" pitchFamily="34" charset="0"/>
                          <a:ea typeface="Calibri" panose="020F0502020204030204" pitchFamily="34" charset="0"/>
                        </a:rPr>
                        <a:t>Next meeting</a:t>
                      </a:r>
                    </a:p>
                  </a:txBody>
                  <a:tcPr marL="68580" marR="68580" marT="9525" marB="0">
                    <a:solidFill>
                      <a:schemeClr val="accent5">
                        <a:lumMod val="75000"/>
                      </a:schemeClr>
                    </a:solidFill>
                  </a:tcPr>
                </a:tc>
                <a:extLst>
                  <a:ext uri="{0D108BD9-81ED-4DB2-BD59-A6C34878D82A}">
                    <a16:rowId xmlns:a16="http://schemas.microsoft.com/office/drawing/2014/main" val="2619197820"/>
                  </a:ext>
                </a:extLst>
              </a:tr>
              <a:tr h="817278">
                <a:tc>
                  <a:txBody>
                    <a:bodyPr/>
                    <a:lstStyle/>
                    <a:p>
                      <a:pPr marL="0" marR="0" algn="just">
                        <a:spcBef>
                          <a:spcPts val="0"/>
                        </a:spcBef>
                        <a:spcAft>
                          <a:spcPts val="0"/>
                        </a:spcAft>
                      </a:pPr>
                      <a:r>
                        <a:rPr lang="en-US" sz="2200" dirty="0">
                          <a:solidFill>
                            <a:schemeClr val="bg1"/>
                          </a:solidFill>
                          <a:effectLst/>
                          <a:latin typeface="Calibri" panose="020F0502020204030204" pitchFamily="34" charset="0"/>
                          <a:ea typeface="Calibri" panose="020F0502020204030204" pitchFamily="34" charset="0"/>
                        </a:rPr>
                        <a:t>Reminding all clusters to use of consistent ECC reporting template </a:t>
                      </a:r>
                    </a:p>
                  </a:txBody>
                  <a:tcPr marL="68580" marR="68580" marT="9525" marB="0">
                    <a:solidFill>
                      <a:schemeClr val="accent5">
                        <a:lumMod val="75000"/>
                      </a:schemeClr>
                    </a:solidFill>
                  </a:tcPr>
                </a:tc>
                <a:tc>
                  <a:txBody>
                    <a:bodyPr/>
                    <a:lstStyle/>
                    <a:p>
                      <a:pPr marL="0" marR="0" algn="just">
                        <a:spcBef>
                          <a:spcPts val="0"/>
                        </a:spcBef>
                        <a:spcAft>
                          <a:spcPts val="0"/>
                        </a:spcAft>
                      </a:pPr>
                      <a:r>
                        <a:rPr lang="en-US" sz="2200" dirty="0">
                          <a:solidFill>
                            <a:schemeClr val="bg1"/>
                          </a:solidFill>
                          <a:effectLst/>
                          <a:latin typeface="Calibri" panose="020F0502020204030204" pitchFamily="34" charset="0"/>
                          <a:ea typeface="Calibri" panose="020F0502020204030204" pitchFamily="34" charset="0"/>
                        </a:rPr>
                        <a:t>OCHA/DRMC</a:t>
                      </a:r>
                    </a:p>
                  </a:txBody>
                  <a:tcPr marL="68580" marR="68580" marT="9525" marB="0">
                    <a:solidFill>
                      <a:schemeClr val="accent5">
                        <a:lumMod val="75000"/>
                      </a:schemeClr>
                    </a:solidFill>
                  </a:tcPr>
                </a:tc>
                <a:tc>
                  <a:txBody>
                    <a:bodyPr/>
                    <a:lstStyle/>
                    <a:p>
                      <a:pPr marL="0" marR="0" algn="just">
                        <a:spcBef>
                          <a:spcPts val="0"/>
                        </a:spcBef>
                        <a:spcAft>
                          <a:spcPts val="0"/>
                        </a:spcAft>
                      </a:pPr>
                      <a:r>
                        <a:rPr lang="en-US" sz="2200" dirty="0">
                          <a:solidFill>
                            <a:schemeClr val="bg1"/>
                          </a:solidFill>
                          <a:effectLst/>
                          <a:latin typeface="Calibri" panose="020F0502020204030204" pitchFamily="34" charset="0"/>
                          <a:ea typeface="Calibri" panose="020F0502020204030204" pitchFamily="34" charset="0"/>
                        </a:rPr>
                        <a:t>Next meeting</a:t>
                      </a:r>
                    </a:p>
                  </a:txBody>
                  <a:tcPr marL="68580" marR="68580" marT="9525" marB="0">
                    <a:solidFill>
                      <a:schemeClr val="accent5">
                        <a:lumMod val="75000"/>
                      </a:schemeClr>
                    </a:solidFill>
                  </a:tcPr>
                </a:tc>
                <a:extLst>
                  <a:ext uri="{0D108BD9-81ED-4DB2-BD59-A6C34878D82A}">
                    <a16:rowId xmlns:a16="http://schemas.microsoft.com/office/drawing/2014/main" val="562076856"/>
                  </a:ext>
                </a:extLst>
              </a:tr>
            </a:tbl>
          </a:graphicData>
        </a:graphic>
      </p:graphicFrame>
    </p:spTree>
    <p:extLst>
      <p:ext uri="{BB962C8B-B14F-4D97-AF65-F5344CB8AC3E}">
        <p14:creationId xmlns:p14="http://schemas.microsoft.com/office/powerpoint/2010/main" val="699853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0E7975-CDAA-43F8-AA3A-02A34EDD66B4}"/>
              </a:ext>
            </a:extLst>
          </p:cNvPr>
          <p:cNvSpPr/>
          <p:nvPr/>
        </p:nvSpPr>
        <p:spPr>
          <a:xfrm>
            <a:off x="-3" y="198178"/>
            <a:ext cx="12192003" cy="1349001"/>
          </a:xfrm>
          <a:prstGeom prst="rect">
            <a:avLst/>
          </a:prstGeom>
          <a:solidFill>
            <a:srgbClr val="F7C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1"/>
          <p:cNvSpPr>
            <a:spLocks noGrp="1"/>
          </p:cNvSpPr>
          <p:nvPr>
            <p:ph type="title"/>
          </p:nvPr>
        </p:nvSpPr>
        <p:spPr>
          <a:xfrm>
            <a:off x="122836" y="365129"/>
            <a:ext cx="12069169" cy="1325563"/>
          </a:xfrm>
        </p:spPr>
        <p:txBody>
          <a:bodyPr/>
          <a:lstStyle/>
          <a:p>
            <a:r>
              <a:rPr lang="en-US" b="1" dirty="0"/>
              <a:t>What it Takes to Re-open Schools in </a:t>
            </a:r>
            <a:r>
              <a:rPr lang="en-US" b="1" dirty="0" err="1"/>
              <a:t>Tigray</a:t>
            </a:r>
            <a:r>
              <a:rPr lang="en-US" b="1" dirty="0"/>
              <a:t>?</a:t>
            </a:r>
          </a:p>
        </p:txBody>
      </p:sp>
      <p:sp>
        <p:nvSpPr>
          <p:cNvPr id="6" name="Rectangle 5"/>
          <p:cNvSpPr/>
          <p:nvPr/>
        </p:nvSpPr>
        <p:spPr>
          <a:xfrm>
            <a:off x="90983" y="1710950"/>
            <a:ext cx="12010032" cy="4832092"/>
          </a:xfrm>
          <a:prstGeom prst="rect">
            <a:avLst/>
          </a:prstGeom>
        </p:spPr>
        <p:txBody>
          <a:bodyPr wrap="square">
            <a:spAutoFit/>
          </a:bodyPr>
          <a:lstStyle/>
          <a:p>
            <a:pPr marL="457200" indent="-457200">
              <a:buFont typeface="Arial" panose="020B0604020202020204" pitchFamily="34" charset="0"/>
              <a:buChar char="•"/>
            </a:pPr>
            <a:r>
              <a:rPr lang="en-US" sz="2800" b="1" dirty="0">
                <a:solidFill>
                  <a:srgbClr val="0D0BF8"/>
                </a:solidFill>
                <a:latin typeface="Times New Roman" panose="02020603050405020304" pitchFamily="18" charset="0"/>
                <a:cs typeface="Times New Roman" panose="02020603050405020304" pitchFamily="18" charset="0"/>
              </a:rPr>
              <a:t>1.9M children, immediate assistance </a:t>
            </a:r>
            <a:r>
              <a:rPr lang="en-US" sz="2800" dirty="0">
                <a:latin typeface="Times New Roman" panose="02020603050405020304" pitchFamily="18" charset="0"/>
                <a:cs typeface="Times New Roman" panose="02020603050405020304" pitchFamily="18" charset="0"/>
              </a:rPr>
              <a:t>– (</a:t>
            </a:r>
            <a:r>
              <a:rPr lang="en-US" sz="2800" dirty="0">
                <a:latin typeface="Calibri" panose="020F0502020204030204" pitchFamily="34" charset="0"/>
                <a:cs typeface="Times New Roman" panose="02020603050405020304" pitchFamily="18" charset="0"/>
              </a:rPr>
              <a:t>scholastic </a:t>
            </a:r>
            <a:r>
              <a:rPr lang="en-US" sz="2800" dirty="0">
                <a:latin typeface="Calibri" panose="020F0502020204030204" pitchFamily="34" charset="0"/>
                <a:ea typeface="Calibri" panose="020F0502020204030204" pitchFamily="34" charset="0"/>
                <a:cs typeface="Times New Roman" panose="02020603050405020304" pitchFamily="18" charset="0"/>
              </a:rPr>
              <a:t>materials, </a:t>
            </a:r>
            <a:r>
              <a:rPr lang="en-US" sz="2800" dirty="0">
                <a:latin typeface="Times New Roman" panose="02020603050405020304" pitchFamily="18" charset="0"/>
                <a:cs typeface="Times New Roman" panose="02020603050405020304" pitchFamily="18" charset="0"/>
              </a:rPr>
              <a:t>including for students with </a:t>
            </a:r>
            <a:r>
              <a:rPr lang="en-US" sz="2800" dirty="0">
                <a:solidFill>
                  <a:srgbClr val="FF0000"/>
                </a:solidFill>
                <a:latin typeface="Times New Roman" panose="02020603050405020304" pitchFamily="18" charset="0"/>
                <a:cs typeface="Times New Roman" panose="02020603050405020304" pitchFamily="18" charset="0"/>
              </a:rPr>
              <a:t>special needs</a:t>
            </a:r>
            <a:r>
              <a:rPr lang="en-US" sz="2800" dirty="0">
                <a:latin typeface="Times New Roman" panose="02020603050405020304" pitchFamily="18" charset="0"/>
                <a:cs typeface="Times New Roman" panose="02020603050405020304" pitchFamily="18" charset="0"/>
              </a:rPr>
              <a:t>, school feeding, dignity kits for girls) </a:t>
            </a:r>
          </a:p>
          <a:p>
            <a:pPr marL="457200" indent="-457200">
              <a:buFont typeface="Arial" panose="020B0604020202020204" pitchFamily="34" charset="0"/>
              <a:buChar char="•"/>
            </a:pPr>
            <a:r>
              <a:rPr lang="en-GB" sz="2800" b="1" dirty="0">
                <a:solidFill>
                  <a:srgbClr val="0D0BF8"/>
                </a:solidFill>
                <a:latin typeface="Times New Roman" panose="02020603050405020304" pitchFamily="18" charset="0"/>
                <a:cs typeface="Times New Roman" panose="02020603050405020304" pitchFamily="18" charset="0"/>
              </a:rPr>
              <a:t>More than 88%</a:t>
            </a:r>
            <a:r>
              <a:rPr lang="en-GB" sz="28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n-GB" sz="2800" dirty="0">
                <a:latin typeface="Calibri" panose="020F0502020204030204" pitchFamily="34" charset="0"/>
                <a:ea typeface="Calibri" panose="020F0502020204030204" pitchFamily="34" charset="0"/>
                <a:cs typeface="Times New Roman" panose="02020603050405020304" pitchFamily="18" charset="0"/>
              </a:rPr>
              <a:t>of total schools need repair and maintenance/ TLS/reconstruction of classrooms &amp; WASH facilities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GB" sz="2800" dirty="0">
                <a:latin typeface="Calibri" panose="020F0502020204030204" pitchFamily="34" charset="0"/>
                <a:ea typeface="Calibri" panose="020F0502020204030204" pitchFamily="34" charset="0"/>
                <a:cs typeface="Times New Roman" panose="02020603050405020304" pitchFamily="18" charset="0"/>
              </a:rPr>
              <a:t>Relocation/return of </a:t>
            </a:r>
            <a:r>
              <a:rPr lang="en-GB" sz="2800" b="1" dirty="0">
                <a:solidFill>
                  <a:srgbClr val="0D0BF8"/>
                </a:solidFill>
                <a:latin typeface="Times New Roman" panose="02020603050405020304" pitchFamily="18" charset="0"/>
                <a:cs typeface="Times New Roman" panose="02020603050405020304" pitchFamily="18" charset="0"/>
              </a:rPr>
              <a:t>IDPs from about 95 schools and decommissioning </a:t>
            </a:r>
            <a:r>
              <a:rPr lang="en-GB" sz="2800" dirty="0">
                <a:latin typeface="Calibri" panose="020F0502020204030204" pitchFamily="34" charset="0"/>
                <a:ea typeface="Calibri" panose="020F0502020204030204" pitchFamily="34" charset="0"/>
                <a:cs typeface="Times New Roman" panose="02020603050405020304" pitchFamily="18" charset="0"/>
              </a:rPr>
              <a:t>of schools used as an IDP sites/ transit centre</a:t>
            </a:r>
          </a:p>
          <a:p>
            <a:pPr marL="457200" indent="-457200">
              <a:buFont typeface="Arial" panose="020B0604020202020204" pitchFamily="34" charset="0"/>
              <a:buChar char="•"/>
            </a:pPr>
            <a:r>
              <a:rPr lang="en-GB" sz="2800" dirty="0">
                <a:latin typeface="Calibri" panose="020F0502020204030204" pitchFamily="34" charset="0"/>
                <a:ea typeface="Calibri" panose="020F0502020204030204" pitchFamily="34" charset="0"/>
                <a:cs typeface="Times New Roman" panose="02020603050405020304" pitchFamily="18" charset="0"/>
              </a:rPr>
              <a:t>Community mobilization and </a:t>
            </a:r>
            <a:r>
              <a:rPr lang="en-GB" sz="2800" b="1" dirty="0">
                <a:solidFill>
                  <a:srgbClr val="0D0BF8"/>
                </a:solidFill>
                <a:latin typeface="Times New Roman" panose="02020603050405020304" pitchFamily="18" charset="0"/>
                <a:cs typeface="Times New Roman" panose="02020603050405020304" pitchFamily="18" charset="0"/>
              </a:rPr>
              <a:t>back to learning campaign </a:t>
            </a:r>
          </a:p>
          <a:p>
            <a:pPr marL="457200" indent="-457200">
              <a:buFont typeface="Arial" panose="020B0604020202020204" pitchFamily="34" charset="0"/>
              <a:buChar char="•"/>
            </a:pPr>
            <a:r>
              <a:rPr lang="en-US" sz="2800" b="1" dirty="0">
                <a:solidFill>
                  <a:srgbClr val="0D0BF8"/>
                </a:solidFill>
                <a:latin typeface="Times New Roman" panose="02020603050405020304" pitchFamily="18" charset="0"/>
                <a:cs typeface="Times New Roman" panose="02020603050405020304" pitchFamily="18" charset="0"/>
              </a:rPr>
              <a:t>Clearance of explosive remnants of war (ERW)/UXOs </a:t>
            </a:r>
            <a:r>
              <a:rPr lang="en-US" sz="2800" dirty="0">
                <a:latin typeface="Calibri" panose="020F0502020204030204" pitchFamily="34" charset="0"/>
                <a:ea typeface="Calibri" panose="020F0502020204030204" pitchFamily="34" charset="0"/>
                <a:cs typeface="Times New Roman" panose="02020603050405020304" pitchFamily="18" charset="0"/>
              </a:rPr>
              <a:t>and mine risk education </a:t>
            </a:r>
          </a:p>
          <a:p>
            <a:pPr marL="457200" indent="-457200">
              <a:buFont typeface="Arial" panose="020B0604020202020204" pitchFamily="34" charset="0"/>
              <a:buChar char="•"/>
            </a:pPr>
            <a:r>
              <a:rPr lang="en-US" sz="2800" b="1" dirty="0">
                <a:solidFill>
                  <a:srgbClr val="0D0BF8"/>
                </a:solidFill>
                <a:latin typeface="Times New Roman" panose="02020603050405020304" pitchFamily="18" charset="0"/>
                <a:cs typeface="Times New Roman" panose="02020603050405020304" pitchFamily="18" charset="0"/>
              </a:rPr>
              <a:t>55K</a:t>
            </a:r>
            <a:r>
              <a:rPr lang="en-US" sz="2800" dirty="0">
                <a:latin typeface="Calibri" panose="020F0502020204030204" pitchFamily="34" charset="0"/>
                <a:ea typeface="Calibri" panose="020F0502020204030204" pitchFamily="34" charset="0"/>
                <a:cs typeface="Times New Roman" panose="02020603050405020304" pitchFamily="18" charset="0"/>
              </a:rPr>
              <a:t> teachers and education personnel need PSS, pedagogy, condensed curriculum, Professional refresher training, peace building…</a:t>
            </a:r>
          </a:p>
        </p:txBody>
      </p:sp>
    </p:spTree>
    <p:extLst>
      <p:ext uri="{BB962C8B-B14F-4D97-AF65-F5344CB8AC3E}">
        <p14:creationId xmlns:p14="http://schemas.microsoft.com/office/powerpoint/2010/main" val="4006849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0E7975-CDAA-43F8-AA3A-02A34EDD66B4}"/>
              </a:ext>
            </a:extLst>
          </p:cNvPr>
          <p:cNvSpPr/>
          <p:nvPr/>
        </p:nvSpPr>
        <p:spPr>
          <a:xfrm>
            <a:off x="-3" y="198178"/>
            <a:ext cx="12192003" cy="1349001"/>
          </a:xfrm>
          <a:prstGeom prst="rect">
            <a:avLst/>
          </a:prstGeom>
          <a:solidFill>
            <a:srgbClr val="F7C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1"/>
          <p:cNvSpPr>
            <a:spLocks noGrp="1"/>
          </p:cNvSpPr>
          <p:nvPr>
            <p:ph type="title"/>
          </p:nvPr>
        </p:nvSpPr>
        <p:spPr>
          <a:xfrm>
            <a:off x="122831" y="0"/>
            <a:ext cx="12069169" cy="1325563"/>
          </a:xfrm>
        </p:spPr>
        <p:txBody>
          <a:bodyPr/>
          <a:lstStyle/>
          <a:p>
            <a:r>
              <a:rPr lang="en-US" b="1" dirty="0"/>
              <a:t>Cont’d</a:t>
            </a:r>
          </a:p>
        </p:txBody>
      </p:sp>
      <p:sp>
        <p:nvSpPr>
          <p:cNvPr id="6" name="Rectangle 5"/>
          <p:cNvSpPr/>
          <p:nvPr/>
        </p:nvSpPr>
        <p:spPr>
          <a:xfrm>
            <a:off x="0" y="1328823"/>
            <a:ext cx="12028225" cy="4524315"/>
          </a:xfrm>
          <a:prstGeom prst="rect">
            <a:avLst/>
          </a:prstGeom>
        </p:spPr>
        <p:txBody>
          <a:bodyPr wrap="square">
            <a:spAutoFit/>
          </a:bodyPr>
          <a:lstStyle/>
          <a:p>
            <a:pPr marL="342900" indent="-342900">
              <a:lnSpc>
                <a:spcPct val="150000"/>
              </a:lnSpc>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School furniture and blackboards </a:t>
            </a:r>
            <a:r>
              <a:rPr lang="en-GB" sz="2400" b="1" dirty="0">
                <a:solidFill>
                  <a:srgbClr val="0D0BF8"/>
                </a:solidFill>
                <a:latin typeface="Times New Roman" panose="02020603050405020304" pitchFamily="18" charset="0"/>
                <a:cs typeface="Times New Roman" panose="02020603050405020304" pitchFamily="18" charset="0"/>
              </a:rPr>
              <a:t>(96% schools)</a:t>
            </a:r>
          </a:p>
          <a:p>
            <a:pPr marL="342900" lvl="0" indent="-342900">
              <a:lnSpc>
                <a:spcPct val="150000"/>
              </a:lnSpc>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Salary/incentives for </a:t>
            </a:r>
            <a:r>
              <a:rPr lang="en-US" sz="2400" b="1" dirty="0">
                <a:solidFill>
                  <a:srgbClr val="0D0BF8"/>
                </a:solidFill>
                <a:latin typeface="Times New Roman" panose="02020603050405020304" pitchFamily="18" charset="0"/>
                <a:cs typeface="Times New Roman" panose="02020603050405020304" pitchFamily="18" charset="0"/>
              </a:rPr>
              <a:t>55K</a:t>
            </a:r>
            <a:r>
              <a:rPr lang="en-US"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teachers and education personnel</a:t>
            </a:r>
          </a:p>
          <a:p>
            <a:pPr marL="342900" indent="-342900">
              <a:lnSpc>
                <a:spcPct val="150000"/>
              </a:lnSpc>
              <a:buFont typeface="Arial" panose="020B0604020202020204" pitchFamily="34" charset="0"/>
              <a:buChar char="•"/>
            </a:pPr>
            <a:r>
              <a:rPr lang="en-US" sz="2400" b="1" dirty="0">
                <a:solidFill>
                  <a:srgbClr val="2826F9"/>
                </a:solidFill>
                <a:latin typeface="Calibri" panose="020F0502020204030204" pitchFamily="34" charset="0"/>
                <a:ea typeface="Calibri" panose="020F0502020204030204" pitchFamily="34" charset="0"/>
                <a:cs typeface="Times New Roman" panose="02020603050405020304" pitchFamily="18" charset="0"/>
              </a:rPr>
              <a:t>Investment to scale up complimentary teaching methodologies </a:t>
            </a:r>
            <a:r>
              <a:rPr lang="en-US" sz="2400" dirty="0">
                <a:latin typeface="Calibri" panose="020F0502020204030204" pitchFamily="34" charset="0"/>
                <a:ea typeface="Calibri" panose="020F0502020204030204" pitchFamily="34" charset="0"/>
                <a:cs typeface="Times New Roman" panose="02020603050405020304" pitchFamily="18" charset="0"/>
              </a:rPr>
              <a:t>– Media (radio &amp; TV), Digital education, distance and community based teaching models </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Establishment of CFS/referral pathways for </a:t>
            </a:r>
            <a:r>
              <a:rPr lang="en-US" sz="2400" b="1" dirty="0">
                <a:solidFill>
                  <a:srgbClr val="0D0BF8"/>
                </a:solidFill>
                <a:latin typeface="Calibri" panose="020F0502020204030204" pitchFamily="34" charset="0"/>
                <a:ea typeface="Calibri" panose="020F0502020204030204" pitchFamily="34" charset="0"/>
                <a:cs typeface="Times New Roman" panose="02020603050405020304" pitchFamily="18" charset="0"/>
              </a:rPr>
              <a:t>MHPSS and identification of children with protection needs </a:t>
            </a:r>
            <a:r>
              <a:rPr lang="en-US" sz="2400" dirty="0">
                <a:latin typeface="Calibri" panose="020F0502020204030204" pitchFamily="34" charset="0"/>
                <a:ea typeface="Calibri" panose="020F0502020204030204" pitchFamily="34" charset="0"/>
                <a:cs typeface="Times New Roman" panose="02020603050405020304" pitchFamily="18" charset="0"/>
              </a:rPr>
              <a:t>in school</a:t>
            </a:r>
          </a:p>
          <a:p>
            <a:pPr algn="ctr"/>
            <a:r>
              <a:rPr lang="en-US" sz="3600" b="1" dirty="0">
                <a:latin typeface="Calibri" panose="020F0502020204030204" pitchFamily="34" charset="0"/>
                <a:ea typeface="Calibri" panose="020F0502020204030204" pitchFamily="34" charset="0"/>
                <a:cs typeface="Times New Roman" panose="02020603050405020304" pitchFamily="18" charset="0"/>
              </a:rPr>
              <a:t>Financial Need</a:t>
            </a:r>
          </a:p>
          <a:p>
            <a:pPr marL="342900" indent="-342900">
              <a:buFont typeface="Arial" panose="020B0604020202020204" pitchFamily="34" charset="0"/>
              <a:buChar char="•"/>
            </a:pPr>
            <a:r>
              <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Total Immediate  Funding Required to Start Schooling (2023): </a:t>
            </a:r>
            <a:r>
              <a:rPr lang="en-US" sz="2400" b="1" dirty="0">
                <a:solidFill>
                  <a:srgbClr val="0D0BF8"/>
                </a:solidFill>
                <a:latin typeface="Calibri" panose="020F0502020204030204" pitchFamily="34" charset="0"/>
                <a:ea typeface="Calibri" panose="020F0502020204030204" pitchFamily="34" charset="0"/>
                <a:cs typeface="Times New Roman" panose="02020603050405020304" pitchFamily="18" charset="0"/>
              </a:rPr>
              <a:t>USD 619 Million (326/child) </a:t>
            </a:r>
          </a:p>
          <a:p>
            <a:pPr marL="342900" indent="-342900">
              <a:lnSpc>
                <a:spcPct val="150000"/>
              </a:lnSpc>
              <a:buFont typeface="Arial" panose="020B0604020202020204" pitchFamily="34" charset="0"/>
              <a:buChar char="•"/>
            </a:pPr>
            <a:r>
              <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Total Recovery and Reconstruction Funding Estimated: </a:t>
            </a:r>
            <a:r>
              <a:rPr lang="en-US" sz="2400" b="1" dirty="0">
                <a:solidFill>
                  <a:srgbClr val="0D0BF8"/>
                </a:solidFill>
                <a:latin typeface="Calibri" panose="020F0502020204030204" pitchFamily="34" charset="0"/>
                <a:ea typeface="Calibri" panose="020F0502020204030204" pitchFamily="34" charset="0"/>
                <a:cs typeface="Times New Roman" panose="02020603050405020304" pitchFamily="18" charset="0"/>
              </a:rPr>
              <a:t>USD 1.2 Billion </a:t>
            </a:r>
          </a:p>
        </p:txBody>
      </p:sp>
    </p:spTree>
    <p:extLst>
      <p:ext uri="{BB962C8B-B14F-4D97-AF65-F5344CB8AC3E}">
        <p14:creationId xmlns:p14="http://schemas.microsoft.com/office/powerpoint/2010/main" val="744100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0E7975-CDAA-43F8-AA3A-02A34EDD66B4}"/>
              </a:ext>
            </a:extLst>
          </p:cNvPr>
          <p:cNvSpPr/>
          <p:nvPr/>
        </p:nvSpPr>
        <p:spPr>
          <a:xfrm>
            <a:off x="-3" y="198178"/>
            <a:ext cx="12192003" cy="1349001"/>
          </a:xfrm>
          <a:prstGeom prst="rect">
            <a:avLst/>
          </a:prstGeom>
          <a:solidFill>
            <a:srgbClr val="F7C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1"/>
          <p:cNvSpPr>
            <a:spLocks noGrp="1"/>
          </p:cNvSpPr>
          <p:nvPr>
            <p:ph type="title"/>
          </p:nvPr>
        </p:nvSpPr>
        <p:spPr>
          <a:xfrm>
            <a:off x="122836" y="365129"/>
            <a:ext cx="12069169" cy="1325563"/>
          </a:xfrm>
        </p:spPr>
        <p:txBody>
          <a:bodyPr/>
          <a:lstStyle/>
          <a:p>
            <a:r>
              <a:rPr lang="en-US" b="1" dirty="0"/>
              <a:t>What Minimum Conditions to be Fulfilled?</a:t>
            </a:r>
          </a:p>
        </p:txBody>
      </p:sp>
      <p:sp>
        <p:nvSpPr>
          <p:cNvPr id="6" name="Rectangle 5"/>
          <p:cNvSpPr/>
          <p:nvPr/>
        </p:nvSpPr>
        <p:spPr>
          <a:xfrm>
            <a:off x="6" y="1600009"/>
            <a:ext cx="12028225" cy="3892861"/>
          </a:xfrm>
          <a:prstGeom prst="rect">
            <a:avLst/>
          </a:prstGeom>
        </p:spPr>
        <p:txBody>
          <a:bodyPr wrap="square">
            <a:spAutoFit/>
          </a:bodyPr>
          <a:lstStyle/>
          <a:p>
            <a:pPr marL="457200" indent="-457200">
              <a:lnSpc>
                <a:spcPct val="150000"/>
              </a:lnSpc>
              <a:buFont typeface="Arial" panose="020B0604020202020204" pitchFamily="34" charset="0"/>
              <a:buChar char="•"/>
            </a:pPr>
            <a:r>
              <a:rPr lang="en-GB" sz="2800" b="1" dirty="0">
                <a:solidFill>
                  <a:srgbClr val="0D0BF8"/>
                </a:solidFill>
                <a:latin typeface="Times New Roman" panose="02020603050405020304" pitchFamily="18" charset="0"/>
                <a:cs typeface="Times New Roman" panose="02020603050405020304" pitchFamily="18" charset="0"/>
              </a:rPr>
              <a:t>Returning IDPs to their previous habitats </a:t>
            </a:r>
          </a:p>
          <a:p>
            <a:pPr marL="457200" indent="-457200">
              <a:lnSpc>
                <a:spcPct val="150000"/>
              </a:lnSpc>
              <a:buFont typeface="Arial" panose="020B0604020202020204" pitchFamily="34" charset="0"/>
              <a:buChar char="•"/>
            </a:pPr>
            <a:r>
              <a:rPr lang="en-GB" sz="2800" b="1" dirty="0">
                <a:solidFill>
                  <a:srgbClr val="0D0BF8"/>
                </a:solidFill>
                <a:latin typeface="Times New Roman" panose="02020603050405020304" pitchFamily="18" charset="0"/>
                <a:cs typeface="Times New Roman" panose="02020603050405020304" pitchFamily="18" charset="0"/>
              </a:rPr>
              <a:t>Clearing UXOs and certifying schools</a:t>
            </a:r>
          </a:p>
          <a:p>
            <a:pPr marL="457200" indent="-457200">
              <a:lnSpc>
                <a:spcPct val="150000"/>
              </a:lnSpc>
              <a:buFont typeface="Arial" panose="020B0604020202020204" pitchFamily="34" charset="0"/>
              <a:buChar char="•"/>
            </a:pPr>
            <a:r>
              <a:rPr lang="en-GB" sz="2800" b="1" dirty="0">
                <a:solidFill>
                  <a:srgbClr val="0D0BF8"/>
                </a:solidFill>
                <a:latin typeface="Times New Roman" panose="02020603050405020304" pitchFamily="18" charset="0"/>
                <a:cs typeface="Times New Roman" panose="02020603050405020304" pitchFamily="18" charset="0"/>
              </a:rPr>
              <a:t>Salary of teachers</a:t>
            </a:r>
          </a:p>
          <a:p>
            <a:pPr marL="457200" indent="-457200">
              <a:lnSpc>
                <a:spcPct val="150000"/>
              </a:lnSpc>
              <a:buFont typeface="Arial" panose="020B0604020202020204" pitchFamily="34" charset="0"/>
              <a:buChar char="•"/>
            </a:pPr>
            <a:r>
              <a:rPr lang="en-GB" sz="2800" b="1" dirty="0">
                <a:solidFill>
                  <a:srgbClr val="0D0BF8"/>
                </a:solidFill>
                <a:latin typeface="Times New Roman" panose="02020603050405020304" pitchFamily="18" charset="0"/>
                <a:cs typeface="Times New Roman" panose="02020603050405020304" pitchFamily="18" charset="0"/>
              </a:rPr>
              <a:t>Reinstalling local administrations, thereby ensuring </a:t>
            </a:r>
            <a:r>
              <a:rPr lang="en-GB" sz="2800" b="1" dirty="0" err="1">
                <a:solidFill>
                  <a:srgbClr val="0D0BF8"/>
                </a:solidFill>
                <a:latin typeface="Times New Roman" panose="02020603050405020304" pitchFamily="18" charset="0"/>
                <a:cs typeface="Times New Roman" panose="02020603050405020304" pitchFamily="18" charset="0"/>
              </a:rPr>
              <a:t>wereda</a:t>
            </a:r>
            <a:r>
              <a:rPr lang="en-GB" sz="2800" b="1" dirty="0">
                <a:solidFill>
                  <a:srgbClr val="0D0BF8"/>
                </a:solidFill>
                <a:latin typeface="Times New Roman" panose="02020603050405020304" pitchFamily="18" charset="0"/>
                <a:cs typeface="Times New Roman" panose="02020603050405020304" pitchFamily="18" charset="0"/>
              </a:rPr>
              <a:t> education officers and school admins to be on workstation</a:t>
            </a:r>
          </a:p>
          <a:p>
            <a:pPr marL="457200" indent="-457200">
              <a:lnSpc>
                <a:spcPct val="150000"/>
              </a:lnSpc>
              <a:buFont typeface="Arial" panose="020B0604020202020204" pitchFamily="34" charset="0"/>
              <a:buChar char="•"/>
            </a:pPr>
            <a:r>
              <a:rPr lang="en-GB" sz="2800" b="1" dirty="0">
                <a:solidFill>
                  <a:srgbClr val="0D0BF8"/>
                </a:solidFill>
                <a:latin typeface="Times New Roman" panose="02020603050405020304" pitchFamily="18" charset="0"/>
                <a:cs typeface="Times New Roman" panose="02020603050405020304" pitchFamily="18" charset="0"/>
              </a:rPr>
              <a:t>Sustaining peace and security across </a:t>
            </a:r>
            <a:r>
              <a:rPr lang="en-GB" sz="2800" b="1" dirty="0" err="1">
                <a:solidFill>
                  <a:srgbClr val="0D0BF8"/>
                </a:solidFill>
                <a:latin typeface="Times New Roman" panose="02020603050405020304" pitchFamily="18" charset="0"/>
                <a:cs typeface="Times New Roman" panose="02020603050405020304" pitchFamily="18" charset="0"/>
              </a:rPr>
              <a:t>Tigray</a:t>
            </a:r>
            <a:r>
              <a:rPr lang="en-GB" sz="2800" b="1" dirty="0">
                <a:solidFill>
                  <a:srgbClr val="0D0BF8"/>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54020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7B659-C5A4-46B3-A193-39EDA6C10BA8}"/>
              </a:ext>
            </a:extLst>
          </p:cNvPr>
          <p:cNvSpPr>
            <a:spLocks noGrp="1"/>
          </p:cNvSpPr>
          <p:nvPr>
            <p:ph type="ctrTitle"/>
          </p:nvPr>
        </p:nvSpPr>
        <p:spPr>
          <a:xfrm>
            <a:off x="728968" y="2572789"/>
            <a:ext cx="10355943" cy="4175352"/>
          </a:xfrm>
        </p:spPr>
        <p:txBody>
          <a:bodyPr>
            <a:noAutofit/>
          </a:bodyPr>
          <a:lstStyle/>
          <a:p>
            <a:r>
              <a:rPr lang="en-US" sz="8000" b="1" dirty="0">
                <a:solidFill>
                  <a:schemeClr val="bg1">
                    <a:lumMod val="50000"/>
                  </a:schemeClr>
                </a:solidFill>
                <a:latin typeface="Times New Roman" panose="02020603050405020304" pitchFamily="18" charset="0"/>
                <a:ea typeface="Roboto" panose="02000000000000000000" pitchFamily="2" charset="0"/>
                <a:cs typeface="Times New Roman" panose="02020603050405020304" pitchFamily="18" charset="0"/>
              </a:rPr>
              <a:t>Protection Cluster Update</a:t>
            </a:r>
            <a:br>
              <a:rPr lang="en-US" sz="8000" b="1" dirty="0">
                <a:latin typeface="Times New Roman" panose="02020603050405020304" pitchFamily="18" charset="0"/>
                <a:ea typeface="Roboto" panose="02000000000000000000" pitchFamily="2" charset="0"/>
                <a:cs typeface="Times New Roman" panose="02020603050405020304" pitchFamily="18" charset="0"/>
              </a:rPr>
            </a:br>
            <a:br>
              <a:rPr lang="en-US" sz="8000" b="1" dirty="0">
                <a:latin typeface="Times New Roman" panose="02020603050405020304" pitchFamily="18" charset="0"/>
                <a:ea typeface="Roboto" panose="02000000000000000000" pitchFamily="2" charset="0"/>
                <a:cs typeface="Times New Roman" panose="02020603050405020304" pitchFamily="18" charset="0"/>
              </a:rPr>
            </a:br>
            <a:br>
              <a:rPr lang="en-US" sz="8000" b="1" dirty="0">
                <a:latin typeface="Times New Roman" panose="02020603050405020304" pitchFamily="18" charset="0"/>
                <a:ea typeface="Roboto" panose="02000000000000000000" pitchFamily="2" charset="0"/>
                <a:cs typeface="Times New Roman" panose="02020603050405020304" pitchFamily="18" charset="0"/>
              </a:rPr>
            </a:br>
            <a:endParaRPr lang="en-US" sz="8000" b="1" dirty="0">
              <a:latin typeface="Times New Roman" panose="02020603050405020304" pitchFamily="18"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3124745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770" y="0"/>
            <a:ext cx="10972800" cy="1143000"/>
          </a:xfrm>
        </p:spPr>
        <p:txBody>
          <a:bodyPr/>
          <a:lstStyle/>
          <a:p>
            <a:pPr algn="l"/>
            <a:r>
              <a:rPr lang="en-US" b="1" dirty="0">
                <a:solidFill>
                  <a:schemeClr val="tx2">
                    <a:lumMod val="60000"/>
                    <a:lumOff val="40000"/>
                  </a:schemeClr>
                </a:solidFill>
              </a:rPr>
              <a:t>Protection: Situational Updates, </a:t>
            </a:r>
            <a:r>
              <a:rPr lang="en-US" b="1" dirty="0" err="1">
                <a:solidFill>
                  <a:schemeClr val="tx2">
                    <a:lumMod val="60000"/>
                    <a:lumOff val="40000"/>
                  </a:schemeClr>
                </a:solidFill>
              </a:rPr>
              <a:t>Tigray</a:t>
            </a:r>
            <a:r>
              <a:rPr lang="en-US" b="1" dirty="0">
                <a:solidFill>
                  <a:schemeClr val="tx2">
                    <a:lumMod val="60000"/>
                    <a:lumOff val="40000"/>
                  </a:schemeClr>
                </a:solidFill>
              </a:rPr>
              <a:t> </a:t>
            </a:r>
            <a:endParaRPr lang="en-US" dirty="0">
              <a:solidFill>
                <a:schemeClr val="tx2">
                  <a:lumMod val="60000"/>
                  <a:lumOff val="40000"/>
                </a:schemeClr>
              </a:solidFill>
            </a:endParaRPr>
          </a:p>
        </p:txBody>
      </p:sp>
      <p:sp>
        <p:nvSpPr>
          <p:cNvPr id="3" name="Content Placeholder 2"/>
          <p:cNvSpPr>
            <a:spLocks noGrp="1"/>
          </p:cNvSpPr>
          <p:nvPr>
            <p:ph idx="1"/>
          </p:nvPr>
        </p:nvSpPr>
        <p:spPr>
          <a:xfrm>
            <a:off x="609599" y="1119116"/>
            <a:ext cx="11244943" cy="5738884"/>
          </a:xfrm>
        </p:spPr>
        <p:txBody>
          <a:bodyPr>
            <a:normAutofit fontScale="32500" lnSpcReduction="20000"/>
          </a:bodyPr>
          <a:lstStyle/>
          <a:p>
            <a:pPr>
              <a:buFont typeface="Wingdings" pitchFamily="2" charset="2"/>
              <a:buChar char="q"/>
            </a:pPr>
            <a:r>
              <a:rPr lang="en-US" sz="6200" dirty="0"/>
              <a:t>Cognizant of the slowly moving </a:t>
            </a:r>
            <a:r>
              <a:rPr lang="en-US" sz="6200" b="1" dirty="0">
                <a:solidFill>
                  <a:srgbClr val="00B050"/>
                </a:solidFill>
              </a:rPr>
              <a:t>positive  development following the Peace Agreement</a:t>
            </a:r>
            <a:r>
              <a:rPr lang="en-US" sz="6200" dirty="0"/>
              <a:t>  </a:t>
            </a:r>
          </a:p>
          <a:p>
            <a:pPr marL="0" indent="0">
              <a:buNone/>
            </a:pPr>
            <a:r>
              <a:rPr lang="en-US" sz="6200" dirty="0"/>
              <a:t>The following are </a:t>
            </a:r>
            <a:r>
              <a:rPr lang="en-US" sz="6200" b="1" dirty="0">
                <a:solidFill>
                  <a:srgbClr val="C00000"/>
                </a:solidFill>
              </a:rPr>
              <a:t>top ranked points of focus regarding protection:</a:t>
            </a:r>
          </a:p>
          <a:p>
            <a:pPr marL="514350" indent="-514350">
              <a:buFont typeface="+mj-lt"/>
              <a:buAutoNum type="arabicPeriod"/>
            </a:pPr>
            <a:r>
              <a:rPr lang="en-US" sz="7400" b="1" dirty="0"/>
              <a:t>Forced Migration and Displacements</a:t>
            </a:r>
          </a:p>
          <a:p>
            <a:pPr lvl="1">
              <a:buFont typeface="Wingdings" pitchFamily="2" charset="2"/>
              <a:buChar char="v"/>
            </a:pPr>
            <a:r>
              <a:rPr lang="en-US" sz="5500" dirty="0"/>
              <a:t>More than </a:t>
            </a:r>
            <a:r>
              <a:rPr lang="en-US" sz="5500" b="1" dirty="0">
                <a:solidFill>
                  <a:srgbClr val="FF0000"/>
                </a:solidFill>
              </a:rPr>
              <a:t>70,000 people </a:t>
            </a:r>
            <a:r>
              <a:rPr lang="en-US" sz="5500" dirty="0"/>
              <a:t>migrated to </a:t>
            </a:r>
            <a:r>
              <a:rPr lang="en-US" sz="5500" b="1" dirty="0">
                <a:solidFill>
                  <a:srgbClr val="FF0000"/>
                </a:solidFill>
              </a:rPr>
              <a:t>Sudan</a:t>
            </a:r>
            <a:r>
              <a:rPr lang="en-US" sz="5500" dirty="0"/>
              <a:t> </a:t>
            </a:r>
          </a:p>
          <a:p>
            <a:pPr lvl="1">
              <a:buFont typeface="Wingdings" pitchFamily="2" charset="2"/>
              <a:buChar char="v"/>
            </a:pPr>
            <a:r>
              <a:rPr lang="en-US" sz="5500" dirty="0"/>
              <a:t>More than </a:t>
            </a:r>
            <a:r>
              <a:rPr lang="en-US" sz="5500" b="1" dirty="0">
                <a:solidFill>
                  <a:srgbClr val="FF0000"/>
                </a:solidFill>
              </a:rPr>
              <a:t>2 Million new IDPs </a:t>
            </a:r>
            <a:r>
              <a:rPr lang="en-US" sz="5500" dirty="0"/>
              <a:t>(multiple displacements of many)</a:t>
            </a:r>
          </a:p>
          <a:p>
            <a:pPr marL="514350" indent="-514350">
              <a:buFont typeface="+mj-lt"/>
              <a:buAutoNum type="arabicPeriod"/>
            </a:pPr>
            <a:r>
              <a:rPr lang="en-US" sz="7400" b="1" dirty="0"/>
              <a:t>Unspeakable atrocities of  GBV </a:t>
            </a:r>
          </a:p>
          <a:p>
            <a:pPr lvl="1">
              <a:buFont typeface="Wingdings" pitchFamily="2" charset="2"/>
              <a:buChar char="v"/>
            </a:pPr>
            <a:r>
              <a:rPr lang="en-US" sz="5500" dirty="0"/>
              <a:t>In front of their family; foreign objects in to reproductive organs; morally devastating words</a:t>
            </a:r>
          </a:p>
          <a:p>
            <a:pPr marL="514350" indent="-514350">
              <a:buFont typeface="+mj-lt"/>
              <a:buAutoNum type="arabicPeriod"/>
            </a:pPr>
            <a:r>
              <a:rPr lang="en-US" sz="7400" b="1" dirty="0"/>
              <a:t>Civilian protection crises (women, children, elderly &amp; PWD left defenseless): </a:t>
            </a:r>
          </a:p>
          <a:p>
            <a:pPr lvl="1">
              <a:buFont typeface="Wingdings" pitchFamily="2" charset="2"/>
              <a:buChar char="v"/>
            </a:pPr>
            <a:r>
              <a:rPr lang="en-US" sz="5500" dirty="0"/>
              <a:t>mass killings, abductions, displacement, rape, </a:t>
            </a:r>
            <a:r>
              <a:rPr lang="en-US" sz="5500" dirty="0" err="1"/>
              <a:t>etc</a:t>
            </a:r>
            <a:endParaRPr lang="en-US" sz="5500" dirty="0"/>
          </a:p>
          <a:p>
            <a:pPr lvl="1">
              <a:buFont typeface="Wingdings" pitchFamily="2" charset="2"/>
              <a:buChar char="v"/>
            </a:pPr>
            <a:r>
              <a:rPr lang="en-US" sz="5500" dirty="0"/>
              <a:t>Presence of </a:t>
            </a:r>
            <a:r>
              <a:rPr lang="en-US" sz="5500" b="1" dirty="0">
                <a:solidFill>
                  <a:srgbClr val="FF0000"/>
                </a:solidFill>
              </a:rPr>
              <a:t>Eritrean &amp; </a:t>
            </a:r>
            <a:r>
              <a:rPr lang="en-US" sz="5500" b="1" dirty="0" err="1">
                <a:solidFill>
                  <a:srgbClr val="FF0000"/>
                </a:solidFill>
              </a:rPr>
              <a:t>Amhara</a:t>
            </a:r>
            <a:r>
              <a:rPr lang="en-US" sz="5500" b="1" dirty="0">
                <a:solidFill>
                  <a:srgbClr val="FF0000"/>
                </a:solidFill>
              </a:rPr>
              <a:t> forces </a:t>
            </a:r>
            <a:r>
              <a:rPr lang="en-US" sz="5500" dirty="0"/>
              <a:t>within </a:t>
            </a:r>
            <a:r>
              <a:rPr lang="en-US" sz="5500" dirty="0" err="1"/>
              <a:t>Tigray</a:t>
            </a:r>
            <a:r>
              <a:rPr lang="en-US" sz="5500" dirty="0"/>
              <a:t> still posing the problems</a:t>
            </a:r>
          </a:p>
          <a:p>
            <a:pPr marL="514350" indent="-514350">
              <a:buFont typeface="+mj-lt"/>
              <a:buAutoNum type="arabicPeriod"/>
            </a:pPr>
            <a:r>
              <a:rPr lang="en-US" sz="7400" b="1" dirty="0"/>
              <a:t>Unaccompanied and separated children/ UASC</a:t>
            </a:r>
          </a:p>
          <a:p>
            <a:pPr lvl="1">
              <a:buFont typeface="Wingdings" pitchFamily="2" charset="2"/>
              <a:buChar char="v"/>
            </a:pPr>
            <a:r>
              <a:rPr lang="en-US" sz="5500" dirty="0"/>
              <a:t>About </a:t>
            </a:r>
            <a:r>
              <a:rPr lang="en-US" sz="8600" b="1" dirty="0">
                <a:solidFill>
                  <a:srgbClr val="FF0000"/>
                </a:solidFill>
              </a:rPr>
              <a:t>30,000  UASC</a:t>
            </a:r>
            <a:r>
              <a:rPr lang="en-US" sz="5500" dirty="0"/>
              <a:t>: no education, no food, highly traumatized </a:t>
            </a:r>
          </a:p>
          <a:p>
            <a:pPr marL="514350" indent="-514350">
              <a:buFont typeface="+mj-lt"/>
              <a:buAutoNum type="arabicPeriod"/>
            </a:pPr>
            <a:r>
              <a:rPr lang="en-US" sz="7400" b="1" dirty="0"/>
              <a:t>Starvation and food assistance access and shortage</a:t>
            </a:r>
          </a:p>
          <a:p>
            <a:pPr lvl="1">
              <a:buFont typeface="Wingdings" pitchFamily="2" charset="2"/>
              <a:buChar char="v"/>
            </a:pPr>
            <a:r>
              <a:rPr lang="en-US" sz="7400" dirty="0"/>
              <a:t>Of the </a:t>
            </a:r>
            <a:r>
              <a:rPr lang="en-US" sz="7400" b="1" dirty="0">
                <a:solidFill>
                  <a:srgbClr val="FF0000"/>
                </a:solidFill>
              </a:rPr>
              <a:t>PIN 7.9 Million </a:t>
            </a:r>
            <a:r>
              <a:rPr lang="en-US" sz="7400" dirty="0"/>
              <a:t>(estimated total population in Tigray)</a:t>
            </a:r>
          </a:p>
          <a:p>
            <a:pPr lvl="1">
              <a:buFont typeface="Wingdings" pitchFamily="2" charset="2"/>
              <a:buChar char="v"/>
            </a:pPr>
            <a:r>
              <a:rPr lang="en-US" sz="7400" b="1" dirty="0">
                <a:solidFill>
                  <a:srgbClr val="FF0000"/>
                </a:solidFill>
              </a:rPr>
              <a:t>6.5 Million demand immediate food </a:t>
            </a:r>
            <a:r>
              <a:rPr lang="en-US" sz="7400" dirty="0"/>
              <a:t>assistance</a:t>
            </a:r>
          </a:p>
          <a:p>
            <a:pPr lvl="1">
              <a:buFont typeface="Wingdings" pitchFamily="2" charset="2"/>
              <a:buChar char="v"/>
            </a:pPr>
            <a:r>
              <a:rPr lang="en-US" sz="7400" dirty="0"/>
              <a:t>Being addressed so far </a:t>
            </a:r>
            <a:r>
              <a:rPr lang="en-US" sz="7400" b="1" dirty="0">
                <a:solidFill>
                  <a:srgbClr val="FF0000"/>
                </a:solidFill>
              </a:rPr>
              <a:t>5.2 Million people</a:t>
            </a:r>
            <a:r>
              <a:rPr lang="en-US" sz="7400" dirty="0"/>
              <a:t>, not enough</a:t>
            </a:r>
            <a:endParaRPr lang="en-US" sz="5500" b="1" dirty="0"/>
          </a:p>
        </p:txBody>
      </p:sp>
    </p:spTree>
    <p:extLst>
      <p:ext uri="{BB962C8B-B14F-4D97-AF65-F5344CB8AC3E}">
        <p14:creationId xmlns:p14="http://schemas.microsoft.com/office/powerpoint/2010/main" val="818258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FF0000"/>
                </a:solidFill>
              </a:rPr>
              <a:t>Demands  </a:t>
            </a:r>
          </a:p>
        </p:txBody>
      </p:sp>
      <p:sp>
        <p:nvSpPr>
          <p:cNvPr id="3" name="Content Placeholder 2"/>
          <p:cNvSpPr>
            <a:spLocks noGrp="1"/>
          </p:cNvSpPr>
          <p:nvPr>
            <p:ph idx="1"/>
          </p:nvPr>
        </p:nvSpPr>
        <p:spPr>
          <a:xfrm>
            <a:off x="609600" y="1284520"/>
            <a:ext cx="10972800" cy="5059901"/>
          </a:xfrm>
        </p:spPr>
        <p:txBody>
          <a:bodyPr>
            <a:normAutofit fontScale="62500" lnSpcReduction="20000"/>
          </a:bodyPr>
          <a:lstStyle/>
          <a:p>
            <a:pPr>
              <a:lnSpc>
                <a:spcPct val="160000"/>
              </a:lnSpc>
            </a:pPr>
            <a:r>
              <a:rPr lang="en-US" sz="3900" b="1" dirty="0"/>
              <a:t>Support and justice for GBV survivors</a:t>
            </a:r>
          </a:p>
          <a:p>
            <a:pPr>
              <a:lnSpc>
                <a:spcPct val="160000"/>
              </a:lnSpc>
            </a:pPr>
            <a:r>
              <a:rPr lang="en-US" sz="3900" b="1" dirty="0"/>
              <a:t>Dignified returning of IDPs and migrants in Sudan</a:t>
            </a:r>
          </a:p>
          <a:p>
            <a:pPr>
              <a:lnSpc>
                <a:spcPct val="160000"/>
              </a:lnSpc>
            </a:pPr>
            <a:r>
              <a:rPr lang="en-US" sz="3900" b="1" dirty="0"/>
              <a:t>Compensation, intensive MHPSS, empowerment and rehabilitation </a:t>
            </a:r>
          </a:p>
          <a:p>
            <a:pPr lvl="0">
              <a:lnSpc>
                <a:spcPct val="160000"/>
              </a:lnSpc>
            </a:pPr>
            <a:r>
              <a:rPr lang="en-US" sz="3900" b="1" dirty="0">
                <a:ea typeface="Times New Roman"/>
              </a:rPr>
              <a:t>Family tracing and  reunification of UASC in all </a:t>
            </a:r>
            <a:r>
              <a:rPr lang="en-US" sz="3900" b="1" dirty="0" err="1">
                <a:ea typeface="Times New Roman"/>
              </a:rPr>
              <a:t>woredas</a:t>
            </a:r>
            <a:endParaRPr lang="en-US" sz="3900" b="1" dirty="0">
              <a:ea typeface="Times New Roman"/>
            </a:endParaRPr>
          </a:p>
          <a:p>
            <a:pPr lvl="0">
              <a:lnSpc>
                <a:spcPct val="160000"/>
              </a:lnSpc>
            </a:pPr>
            <a:r>
              <a:rPr lang="en-US" sz="3900" b="1" dirty="0">
                <a:ea typeface="Times New Roman"/>
              </a:rPr>
              <a:t>More protection supplies: cash and bank service; food and medicine  assistance</a:t>
            </a:r>
          </a:p>
          <a:p>
            <a:pPr lvl="0">
              <a:lnSpc>
                <a:spcPct val="160000"/>
              </a:lnSpc>
            </a:pPr>
            <a:r>
              <a:rPr lang="en-US" sz="3900" b="1" dirty="0">
                <a:ea typeface="Times New Roman"/>
              </a:rPr>
              <a:t>Civilian protection, vacating military from all civilian facilities and complete withdrawal of Eritrean and Amhara forces</a:t>
            </a:r>
          </a:p>
          <a:p>
            <a:pPr lvl="0">
              <a:lnSpc>
                <a:spcPct val="160000"/>
              </a:lnSpc>
            </a:pPr>
            <a:r>
              <a:rPr lang="en-US" sz="3900" b="1" dirty="0">
                <a:ea typeface="Times New Roman"/>
              </a:rPr>
              <a:t>Intensive mine action &amp; mine risk education</a:t>
            </a:r>
          </a:p>
          <a:p>
            <a:pPr marL="0" indent="0">
              <a:buNone/>
            </a:pPr>
            <a:endParaRPr lang="en-US" dirty="0"/>
          </a:p>
        </p:txBody>
      </p:sp>
    </p:spTree>
    <p:extLst>
      <p:ext uri="{BB962C8B-B14F-4D97-AF65-F5344CB8AC3E}">
        <p14:creationId xmlns:p14="http://schemas.microsoft.com/office/powerpoint/2010/main" val="1722848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83CCA60-2340-B046-8210-CD7BC93018D4}"/>
              </a:ext>
            </a:extLst>
          </p:cNvPr>
          <p:cNvSpPr>
            <a:spLocks noGrp="1"/>
          </p:cNvSpPr>
          <p:nvPr>
            <p:ph type="ctrTitle"/>
          </p:nvPr>
        </p:nvSpPr>
        <p:spPr>
          <a:xfrm>
            <a:off x="1247774" y="2178302"/>
            <a:ext cx="10136893" cy="1310734"/>
          </a:xfrm>
          <a:noFill/>
        </p:spPr>
        <p:txBody>
          <a:bodyPr anchor="ctr" anchorCtr="0">
            <a:noAutofit/>
          </a:bodyPr>
          <a:lstStyle/>
          <a:p>
            <a:pPr>
              <a:lnSpc>
                <a:spcPct val="100000"/>
              </a:lnSpc>
            </a:pPr>
            <a:r>
              <a:rPr lang="en-US" sz="7200" b="1" dirty="0">
                <a:solidFill>
                  <a:srgbClr val="7F7F7F"/>
                </a:solidFill>
                <a:latin typeface="Arial"/>
                <a:ea typeface="Arial"/>
                <a:cs typeface="Arial"/>
                <a:sym typeface="Arial"/>
              </a:rPr>
              <a:t>CCCM Cluster Update </a:t>
            </a:r>
            <a:endParaRPr lang="en-US" sz="7000" b="1" dirty="0">
              <a:highlight>
                <a:srgbClr val="FFFF00"/>
              </a:highlight>
              <a:latin typeface="Gill Sans Nova"/>
            </a:endParaRPr>
          </a:p>
        </p:txBody>
      </p:sp>
      <p:pic>
        <p:nvPicPr>
          <p:cNvPr id="8" name="Picture 7">
            <a:extLst>
              <a:ext uri="{FF2B5EF4-FFF2-40B4-BE49-F238E27FC236}">
                <a16:creationId xmlns:a16="http://schemas.microsoft.com/office/drawing/2014/main" id="{B8586196-D95D-401B-B499-CDE8EA2296D0}"/>
              </a:ext>
            </a:extLst>
          </p:cNvPr>
          <p:cNvPicPr>
            <a:picLocks noChangeAspect="1"/>
          </p:cNvPicPr>
          <p:nvPr/>
        </p:nvPicPr>
        <p:blipFill rotWithShape="1">
          <a:blip r:embed="rId3"/>
          <a:srcRect l="81760" t="82816" r="12602" b="7487"/>
          <a:stretch/>
        </p:blipFill>
        <p:spPr>
          <a:xfrm>
            <a:off x="9845588" y="6045397"/>
            <a:ext cx="734653" cy="648072"/>
          </a:xfrm>
          <a:prstGeom prst="rect">
            <a:avLst/>
          </a:prstGeom>
        </p:spPr>
      </p:pic>
      <p:pic>
        <p:nvPicPr>
          <p:cNvPr id="10" name="Picture 9">
            <a:extLst>
              <a:ext uri="{FF2B5EF4-FFF2-40B4-BE49-F238E27FC236}">
                <a16:creationId xmlns:a16="http://schemas.microsoft.com/office/drawing/2014/main" id="{0EC86CDD-329E-4E35-8123-1BD4AA456C1C}"/>
              </a:ext>
            </a:extLst>
          </p:cNvPr>
          <p:cNvPicPr>
            <a:picLocks noChangeAspect="1"/>
          </p:cNvPicPr>
          <p:nvPr/>
        </p:nvPicPr>
        <p:blipFill rotWithShape="1">
          <a:blip r:embed="rId3"/>
          <a:srcRect l="88158" t="82801" r="5735" b="8368"/>
          <a:stretch/>
        </p:blipFill>
        <p:spPr>
          <a:xfrm>
            <a:off x="10817428" y="6045397"/>
            <a:ext cx="834686" cy="648072"/>
          </a:xfrm>
          <a:prstGeom prst="rect">
            <a:avLst/>
          </a:prstGeom>
        </p:spPr>
      </p:pic>
    </p:spTree>
    <p:extLst>
      <p:ext uri="{BB962C8B-B14F-4D97-AF65-F5344CB8AC3E}">
        <p14:creationId xmlns:p14="http://schemas.microsoft.com/office/powerpoint/2010/main" val="1932247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919A5-17D5-0C62-9404-0EAA4A7BA944}"/>
              </a:ext>
            </a:extLst>
          </p:cNvPr>
          <p:cNvSpPr>
            <a:spLocks noGrp="1"/>
          </p:cNvSpPr>
          <p:nvPr>
            <p:ph type="title"/>
          </p:nvPr>
        </p:nvSpPr>
        <p:spPr>
          <a:xfrm>
            <a:off x="657225" y="171450"/>
            <a:ext cx="10696575" cy="561975"/>
          </a:xfrm>
        </p:spPr>
        <p:txBody>
          <a:bodyPr>
            <a:normAutofit/>
          </a:bodyPr>
          <a:lstStyle/>
          <a:p>
            <a:r>
              <a:rPr lang="en-US" sz="3200" b="1" dirty="0"/>
              <a:t>Focus on Abi Adi IDPs</a:t>
            </a:r>
          </a:p>
        </p:txBody>
      </p:sp>
      <p:sp>
        <p:nvSpPr>
          <p:cNvPr id="3" name="Content Placeholder 2">
            <a:extLst>
              <a:ext uri="{FF2B5EF4-FFF2-40B4-BE49-F238E27FC236}">
                <a16:creationId xmlns:a16="http://schemas.microsoft.com/office/drawing/2014/main" id="{AEA386C1-32F6-3D9A-7BB5-62B2D5D0EE20}"/>
              </a:ext>
            </a:extLst>
          </p:cNvPr>
          <p:cNvSpPr>
            <a:spLocks noGrp="1"/>
          </p:cNvSpPr>
          <p:nvPr>
            <p:ph idx="1"/>
          </p:nvPr>
        </p:nvSpPr>
        <p:spPr>
          <a:xfrm>
            <a:off x="657225" y="733425"/>
            <a:ext cx="10350552" cy="5488471"/>
          </a:xfrm>
        </p:spPr>
        <p:txBody>
          <a:bodyPr>
            <a:normAutofit/>
          </a:bodyPr>
          <a:lstStyle/>
          <a:p>
            <a:pPr algn="just">
              <a:spcBef>
                <a:spcPts val="0"/>
              </a:spcBef>
            </a:pPr>
            <a:endParaRPr lang="en-US" sz="1800" dirty="0">
              <a:ea typeface="Calibri" panose="020F0502020204030204" pitchFamily="34" charset="0"/>
              <a:cs typeface="Arial" panose="020B0604020202020204" pitchFamily="34" charset="0"/>
            </a:endParaRPr>
          </a:p>
          <a:p>
            <a:pPr marL="0" marR="0" lvl="0" indent="0" algn="just">
              <a:spcBef>
                <a:spcPts val="0"/>
              </a:spcBef>
              <a:spcAft>
                <a:spcPts val="0"/>
              </a:spcAft>
              <a:buNone/>
            </a:pPr>
            <a:endParaRPr lang="en-US" sz="1800" dirty="0">
              <a:ea typeface="Calibri" panose="020F0502020204030204" pitchFamily="34" charset="0"/>
              <a:cs typeface="Arial" panose="020B0604020202020204" pitchFamily="34" charset="0"/>
            </a:endParaRPr>
          </a:p>
          <a:p>
            <a:pPr algn="just">
              <a:buFontTx/>
              <a:buChar char="-"/>
            </a:pPr>
            <a:r>
              <a:rPr lang="en-US" sz="2400" dirty="0">
                <a:cs typeface="Arial" panose="020B0604020202020204" pitchFamily="34" charset="0"/>
              </a:rPr>
              <a:t>Food, health and WASH services remain the highest needs in Abi Adi IDP sites.</a:t>
            </a:r>
          </a:p>
          <a:p>
            <a:pPr marL="0" indent="0" algn="just">
              <a:buNone/>
            </a:pPr>
            <a:endParaRPr lang="en-US" sz="2400" dirty="0">
              <a:cs typeface="Arial" panose="020B0604020202020204" pitchFamily="34" charset="0"/>
            </a:endParaRPr>
          </a:p>
          <a:p>
            <a:pPr algn="just">
              <a:buFontTx/>
              <a:buChar char="-"/>
            </a:pPr>
            <a:r>
              <a:rPr lang="en-US" sz="2400" dirty="0">
                <a:cs typeface="Arial" panose="020B0604020202020204" pitchFamily="34" charset="0"/>
              </a:rPr>
              <a:t>No organized food has been distributed since August 2022.</a:t>
            </a:r>
          </a:p>
          <a:p>
            <a:pPr marL="0" indent="0" algn="just">
              <a:buNone/>
            </a:pPr>
            <a:endParaRPr lang="en-US" sz="2400" dirty="0">
              <a:cs typeface="Arial" panose="020B0604020202020204" pitchFamily="34" charset="0"/>
            </a:endParaRPr>
          </a:p>
          <a:p>
            <a:pPr algn="just">
              <a:buFontTx/>
              <a:buChar char="-"/>
            </a:pPr>
            <a:r>
              <a:rPr lang="en-US" sz="2400" dirty="0">
                <a:cs typeface="Arial" panose="020B0604020202020204" pitchFamily="34" charset="0"/>
              </a:rPr>
              <a:t>Water trucking is done every other 10 days and each site receives 20,000 </a:t>
            </a:r>
            <a:r>
              <a:rPr lang="en-US" sz="2400" dirty="0" err="1">
                <a:cs typeface="Arial" panose="020B0604020202020204" pitchFamily="34" charset="0"/>
              </a:rPr>
              <a:t>litres</a:t>
            </a:r>
            <a:r>
              <a:rPr lang="en-US" sz="2400" dirty="0">
                <a:cs typeface="Arial" panose="020B0604020202020204" pitchFamily="34" charset="0"/>
              </a:rPr>
              <a:t> or less.</a:t>
            </a:r>
          </a:p>
          <a:p>
            <a:pPr marL="0" indent="0" algn="just">
              <a:buNone/>
            </a:pPr>
            <a:endParaRPr lang="en-US" sz="2400" dirty="0">
              <a:cs typeface="Arial" panose="020B0604020202020204" pitchFamily="34" charset="0"/>
            </a:endParaRPr>
          </a:p>
          <a:p>
            <a:pPr algn="just">
              <a:buFontTx/>
              <a:buChar char="-"/>
            </a:pPr>
            <a:r>
              <a:rPr lang="en-US" sz="2400" dirty="0">
                <a:cs typeface="Arial" panose="020B0604020202020204" pitchFamily="34" charset="0"/>
              </a:rPr>
              <a:t>Partners assigned to provide health in the IDP sites were last seen in the sites in August 2022. Those who came thereafter had no supplies</a:t>
            </a:r>
          </a:p>
          <a:p>
            <a:pPr marL="0" marR="0" lvl="0" indent="0" algn="just">
              <a:spcBef>
                <a:spcPts val="0"/>
              </a:spcBef>
              <a:spcAft>
                <a:spcPts val="0"/>
              </a:spcAft>
              <a:buNone/>
            </a:pPr>
            <a:endParaRPr lang="en-US" sz="18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04456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alendar&#10;&#10;Description automatically generated">
            <a:extLst>
              <a:ext uri="{FF2B5EF4-FFF2-40B4-BE49-F238E27FC236}">
                <a16:creationId xmlns:a16="http://schemas.microsoft.com/office/drawing/2014/main" id="{7FCAA86A-A9B1-B7BF-D9FB-45C7DD56BFE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6758" t="47509" b="13695"/>
          <a:stretch/>
        </p:blipFill>
        <p:spPr>
          <a:xfrm>
            <a:off x="-8822" y="731305"/>
            <a:ext cx="5681202" cy="3989805"/>
          </a:xfrm>
        </p:spPr>
      </p:pic>
      <p:sp>
        <p:nvSpPr>
          <p:cNvPr id="6" name="Content Placeholder 2">
            <a:extLst>
              <a:ext uri="{FF2B5EF4-FFF2-40B4-BE49-F238E27FC236}">
                <a16:creationId xmlns:a16="http://schemas.microsoft.com/office/drawing/2014/main" id="{8F88A488-5959-6AFE-086D-073DFF00858B}"/>
              </a:ext>
            </a:extLst>
          </p:cNvPr>
          <p:cNvSpPr txBox="1">
            <a:spLocks/>
          </p:cNvSpPr>
          <p:nvPr/>
        </p:nvSpPr>
        <p:spPr>
          <a:xfrm>
            <a:off x="158685" y="275356"/>
            <a:ext cx="5193556" cy="4545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Service Availability in Abi Adi IDP sites</a:t>
            </a:r>
            <a:endParaRPr kumimoji="0" lang="en-GB"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9" name="Content Placeholder 2">
            <a:extLst>
              <a:ext uri="{FF2B5EF4-FFF2-40B4-BE49-F238E27FC236}">
                <a16:creationId xmlns:a16="http://schemas.microsoft.com/office/drawing/2014/main" id="{68DB047D-5F1C-A6E0-C03A-AF238734F52E}"/>
              </a:ext>
            </a:extLst>
          </p:cNvPr>
          <p:cNvSpPr txBox="1">
            <a:spLocks/>
          </p:cNvSpPr>
          <p:nvPr/>
        </p:nvSpPr>
        <p:spPr>
          <a:xfrm>
            <a:off x="7925533" y="28062"/>
            <a:ext cx="2777985" cy="4456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sng" strike="noStrike" kern="1200" cap="none" spc="0" normalizeH="0" baseline="0" noProof="0" dirty="0">
                <a:ln>
                  <a:noFill/>
                </a:ln>
                <a:solidFill>
                  <a:prstClr val="black"/>
                </a:solidFill>
                <a:effectLst/>
                <a:uLnTx/>
                <a:uFillTx/>
                <a:latin typeface="Calibri"/>
                <a:ea typeface="+mn-ea"/>
                <a:cs typeface="+mn-cs"/>
              </a:rPr>
              <a:t>Needs and Gaps</a:t>
            </a:r>
            <a:endParaRPr kumimoji="0" lang="en-GB" sz="2000" b="0" i="0" u="sng" strike="noStrike" kern="1200" cap="none" spc="0" normalizeH="0" baseline="0" noProof="0" dirty="0">
              <a:ln>
                <a:noFill/>
              </a:ln>
              <a:solidFill>
                <a:prstClr val="black"/>
              </a:solidFill>
              <a:effectLst/>
              <a:uLnTx/>
              <a:uFillTx/>
              <a:latin typeface="Calibri"/>
              <a:ea typeface="+mn-ea"/>
              <a:cs typeface="+mn-cs"/>
            </a:endParaRPr>
          </a:p>
        </p:txBody>
      </p:sp>
      <p:sp>
        <p:nvSpPr>
          <p:cNvPr id="10" name="Content Placeholder 2">
            <a:extLst>
              <a:ext uri="{FF2B5EF4-FFF2-40B4-BE49-F238E27FC236}">
                <a16:creationId xmlns:a16="http://schemas.microsoft.com/office/drawing/2014/main" id="{8A23762C-2D88-04A7-B5D7-54C6EFFE0DCD}"/>
              </a:ext>
            </a:extLst>
          </p:cNvPr>
          <p:cNvSpPr txBox="1">
            <a:spLocks/>
          </p:cNvSpPr>
          <p:nvPr/>
        </p:nvSpPr>
        <p:spPr>
          <a:xfrm>
            <a:off x="6375513" y="367625"/>
            <a:ext cx="5816487" cy="2129995"/>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With the  displacement that was experienced in October and November 2022, most IDPs have not received any food assistance.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Approximately</a:t>
            </a:r>
            <a:r>
              <a:rPr kumimoji="0" lang="en-US" sz="2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9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14,939 </a:t>
            </a:r>
            <a:r>
              <a:rPr kumimoji="0" lang="en-US" sz="2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IDPs  out of </a:t>
            </a:r>
            <a:r>
              <a:rPr kumimoji="0" lang="en-US" sz="29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48,511</a:t>
            </a:r>
            <a:r>
              <a:rPr kumimoji="0" lang="en-US" sz="2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IDPs in sites managed by CCCM partners have received food.  Of which </a:t>
            </a:r>
            <a:r>
              <a:rPr kumimoji="0" lang="en-US" sz="29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12,172</a:t>
            </a:r>
            <a:r>
              <a:rPr kumimoji="0" lang="en-US" sz="2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received food in August 2022. Additionally, only</a:t>
            </a:r>
            <a:r>
              <a:rPr kumimoji="0" lang="en-US" sz="29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 8,908</a:t>
            </a:r>
            <a:r>
              <a:rPr kumimoji="0" lang="en-US" sz="2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have been screened for food support.  But not issued with the same.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Vulnerable groups include: - Pregnant and lactating mothers who constitute 11% of the population in the IDP sites. Children who constitute 34% of the population in the IDP sites. Elderly wo constitute 5% of the population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pic>
        <p:nvPicPr>
          <p:cNvPr id="12" name="Picture 11" descr="Shape&#10;&#10;Description automatically generated with medium confidence">
            <a:extLst>
              <a:ext uri="{FF2B5EF4-FFF2-40B4-BE49-F238E27FC236}">
                <a16:creationId xmlns:a16="http://schemas.microsoft.com/office/drawing/2014/main" id="{E9741365-E61D-3C25-BEF1-1251B90E0E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8894" y="930394"/>
            <a:ext cx="842421" cy="630306"/>
          </a:xfrm>
          <a:prstGeom prst="rect">
            <a:avLst/>
          </a:prstGeom>
        </p:spPr>
      </p:pic>
      <p:pic>
        <p:nvPicPr>
          <p:cNvPr id="14" name="Picture 13" descr="Icon&#10;&#10;Description automatically generated">
            <a:extLst>
              <a:ext uri="{FF2B5EF4-FFF2-40B4-BE49-F238E27FC236}">
                <a16:creationId xmlns:a16="http://schemas.microsoft.com/office/drawing/2014/main" id="{672B7F61-758A-41E3-095B-63A00665B0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834" y="2577884"/>
            <a:ext cx="842422" cy="785659"/>
          </a:xfrm>
          <a:prstGeom prst="rect">
            <a:avLst/>
          </a:prstGeom>
        </p:spPr>
      </p:pic>
      <p:sp>
        <p:nvSpPr>
          <p:cNvPr id="15" name="Content Placeholder 2">
            <a:extLst>
              <a:ext uri="{FF2B5EF4-FFF2-40B4-BE49-F238E27FC236}">
                <a16:creationId xmlns:a16="http://schemas.microsoft.com/office/drawing/2014/main" id="{566D2F1E-120A-5E12-3151-A53FD3A2B108}"/>
              </a:ext>
            </a:extLst>
          </p:cNvPr>
          <p:cNvSpPr txBox="1">
            <a:spLocks/>
          </p:cNvSpPr>
          <p:nvPr/>
        </p:nvSpPr>
        <p:spPr>
          <a:xfrm>
            <a:off x="6493789" y="3416454"/>
            <a:ext cx="5166648" cy="7856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pic>
        <p:nvPicPr>
          <p:cNvPr id="17" name="Picture 16" descr="Icon&#10;&#10;Description automatically generated">
            <a:extLst>
              <a:ext uri="{FF2B5EF4-FFF2-40B4-BE49-F238E27FC236}">
                <a16:creationId xmlns:a16="http://schemas.microsoft.com/office/drawing/2014/main" id="{38F74986-606B-202A-8DC9-5E31D748BD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4204" y="4238110"/>
            <a:ext cx="743759" cy="710211"/>
          </a:xfrm>
          <a:prstGeom prst="rect">
            <a:avLst/>
          </a:prstGeom>
        </p:spPr>
      </p:pic>
      <p:sp>
        <p:nvSpPr>
          <p:cNvPr id="18" name="Content Placeholder 2">
            <a:extLst>
              <a:ext uri="{FF2B5EF4-FFF2-40B4-BE49-F238E27FC236}">
                <a16:creationId xmlns:a16="http://schemas.microsoft.com/office/drawing/2014/main" id="{EA071C88-CE66-A9EA-1C8D-C9DDC0DC5DE3}"/>
              </a:ext>
            </a:extLst>
          </p:cNvPr>
          <p:cNvSpPr txBox="1">
            <a:spLocks/>
          </p:cNvSpPr>
          <p:nvPr/>
        </p:nvSpPr>
        <p:spPr>
          <a:xfrm>
            <a:off x="6403925" y="3804955"/>
            <a:ext cx="5197136" cy="23672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There is one WASH partner in Abi Adi however the capacity of the partner is very low.</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IDP sites in Abi Adi are provided with 20,000 litres of water every other 10 days.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Most of the latrines are full.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General sanitation activities are lacking.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Most of the sites are infested with bed bugs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Cases of screen rashes have been reported. </a:t>
            </a:r>
          </a:p>
        </p:txBody>
      </p:sp>
      <p:pic>
        <p:nvPicPr>
          <p:cNvPr id="21" name="Picture 20" descr="Icon&#10;&#10;Description automatically generated">
            <a:extLst>
              <a:ext uri="{FF2B5EF4-FFF2-40B4-BE49-F238E27FC236}">
                <a16:creationId xmlns:a16="http://schemas.microsoft.com/office/drawing/2014/main" id="{BCB21FAC-29F7-627E-0C3F-9E2850D867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55" y="5090046"/>
            <a:ext cx="656394" cy="924500"/>
          </a:xfrm>
          <a:prstGeom prst="rect">
            <a:avLst/>
          </a:prstGeom>
        </p:spPr>
      </p:pic>
      <p:sp>
        <p:nvSpPr>
          <p:cNvPr id="23" name="TextBox 22">
            <a:extLst>
              <a:ext uri="{FF2B5EF4-FFF2-40B4-BE49-F238E27FC236}">
                <a16:creationId xmlns:a16="http://schemas.microsoft.com/office/drawing/2014/main" id="{0BD482C2-3A8C-7762-A1CD-B86014D10ECD}"/>
              </a:ext>
            </a:extLst>
          </p:cNvPr>
          <p:cNvSpPr txBox="1"/>
          <p:nvPr/>
        </p:nvSpPr>
        <p:spPr>
          <a:xfrm>
            <a:off x="733549" y="4813632"/>
            <a:ext cx="4112771"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There is no scheduled health care program for the IDPs.  Out of the 10 sites, only 5 have assigned partner. However, the partner is unable to provide the health services as needed by the IDPs.  </a:t>
            </a:r>
          </a:p>
        </p:txBody>
      </p:sp>
      <p:cxnSp>
        <p:nvCxnSpPr>
          <p:cNvPr id="3" name="Straight Connector 2">
            <a:extLst>
              <a:ext uri="{FF2B5EF4-FFF2-40B4-BE49-F238E27FC236}">
                <a16:creationId xmlns:a16="http://schemas.microsoft.com/office/drawing/2014/main" id="{D58303A7-0263-604C-10D8-6982CF8D91A0}"/>
              </a:ext>
            </a:extLst>
          </p:cNvPr>
          <p:cNvCxnSpPr>
            <a:cxnSpLocks/>
          </p:cNvCxnSpPr>
          <p:nvPr/>
        </p:nvCxnSpPr>
        <p:spPr>
          <a:xfrm>
            <a:off x="6406281" y="3683722"/>
            <a:ext cx="58164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06E4D8C-FEBA-CE24-B91E-96DF95A6962C}"/>
              </a:ext>
            </a:extLst>
          </p:cNvPr>
          <p:cNvCxnSpPr>
            <a:cxnSpLocks/>
          </p:cNvCxnSpPr>
          <p:nvPr/>
        </p:nvCxnSpPr>
        <p:spPr>
          <a:xfrm>
            <a:off x="6432339" y="2440241"/>
            <a:ext cx="5759661" cy="8876"/>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3777FBA-A90A-CCC5-5162-7E32768B6B41}"/>
              </a:ext>
            </a:extLst>
          </p:cNvPr>
          <p:cNvSpPr txBox="1"/>
          <p:nvPr/>
        </p:nvSpPr>
        <p:spPr>
          <a:xfrm>
            <a:off x="6528716" y="2514171"/>
            <a:ext cx="5284923"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IDPs who arrived in October/November period have not received various  NFIs: –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Essential household items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hygiene kits,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dignity kits. </a:t>
            </a:r>
            <a:endPar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3385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919A5-17D5-0C62-9404-0EAA4A7BA944}"/>
              </a:ext>
            </a:extLst>
          </p:cNvPr>
          <p:cNvSpPr>
            <a:spLocks noGrp="1"/>
          </p:cNvSpPr>
          <p:nvPr>
            <p:ph type="title"/>
          </p:nvPr>
        </p:nvSpPr>
        <p:spPr>
          <a:xfrm>
            <a:off x="657225" y="140631"/>
            <a:ext cx="10696575" cy="561975"/>
          </a:xfrm>
        </p:spPr>
        <p:txBody>
          <a:bodyPr>
            <a:normAutofit/>
          </a:bodyPr>
          <a:lstStyle/>
          <a:p>
            <a:r>
              <a:rPr lang="en-US" sz="3200" b="1" dirty="0"/>
              <a:t>CCCM Key asks for Tigray.</a:t>
            </a:r>
          </a:p>
        </p:txBody>
      </p:sp>
      <p:sp>
        <p:nvSpPr>
          <p:cNvPr id="3" name="Content Placeholder 2">
            <a:extLst>
              <a:ext uri="{FF2B5EF4-FFF2-40B4-BE49-F238E27FC236}">
                <a16:creationId xmlns:a16="http://schemas.microsoft.com/office/drawing/2014/main" id="{AEA386C1-32F6-3D9A-7BB5-62B2D5D0EE20}"/>
              </a:ext>
            </a:extLst>
          </p:cNvPr>
          <p:cNvSpPr>
            <a:spLocks noGrp="1"/>
          </p:cNvSpPr>
          <p:nvPr>
            <p:ph idx="1"/>
          </p:nvPr>
        </p:nvSpPr>
        <p:spPr>
          <a:xfrm>
            <a:off x="838200" y="1036742"/>
            <a:ext cx="10169577" cy="5118652"/>
          </a:xfrm>
        </p:spPr>
        <p:txBody>
          <a:bodyPr>
            <a:normAutofit fontScale="92500" lnSpcReduction="10000"/>
          </a:bodyPr>
          <a:lstStyle/>
          <a:p>
            <a:pPr marL="342900" marR="0" lvl="0" indent="-342900">
              <a:lnSpc>
                <a:spcPct val="107000"/>
              </a:lnSpc>
              <a:spcBef>
                <a:spcPts val="0"/>
              </a:spcBef>
              <a:spcAft>
                <a:spcPts val="0"/>
              </a:spcAft>
              <a:buFont typeface="+mj-lt"/>
              <a:buAutoNum type="alphaL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Decommissioning – With the expected resumption of learning, decommissioning activities  will be required in all schools. The activities  include repair of roofs, ceilings, fixing of doors, painting of classrooms, cleaning of compounds repair of perimeter fence and fixing of damaged gates among other CCCM decommissioning activities.  A total of 122 schools have provided shelter to IDPs. This schools will require a minimum of 15000 USD to repair hence a total of 1,830,000 USD is required. </a:t>
            </a:r>
          </a:p>
          <a:p>
            <a:pPr marL="0" marR="0" lvl="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AutoNum type="alphaLcParenR" startAt="2"/>
            </a:pPr>
            <a:r>
              <a:rPr lang="en-US" sz="1800" dirty="0">
                <a:effectLst/>
                <a:latin typeface="Calibri" panose="020F0502020204030204" pitchFamily="34" charset="0"/>
                <a:ea typeface="Calibri" panose="020F0502020204030204" pitchFamily="34" charset="0"/>
                <a:cs typeface="Times New Roman" panose="02020603050405020304" pitchFamily="18" charset="0"/>
              </a:rPr>
              <a:t>Relocations – Further with the resumption of learning, IDPs in schools will be expected to be relocated</a:t>
            </a:r>
          </a:p>
          <a:p>
            <a:pPr marL="0" marR="0" lvl="0" indent="0">
              <a:lnSpc>
                <a:spcPct val="107000"/>
              </a:lnSpc>
              <a:spcBef>
                <a:spcPts val="0"/>
              </a:spcBef>
              <a:spcAft>
                <a:spcPts val="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non learning institutions. This relocations will require planning, reprogramming and reallocation </a:t>
            </a:r>
          </a:p>
          <a:p>
            <a:pPr marL="0" marR="0" lvl="0" indent="0">
              <a:lnSpc>
                <a:spcPct val="107000"/>
              </a:lnSpc>
              <a:spcBef>
                <a:spcPts val="0"/>
              </a:spcBef>
              <a:spcAft>
                <a:spcPts val="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resources. </a:t>
            </a:r>
          </a:p>
          <a:p>
            <a:pPr marL="342900" marR="0" lvl="0" indent="-342900">
              <a:lnSpc>
                <a:spcPct val="107000"/>
              </a:lnSpc>
              <a:spcBef>
                <a:spcPts val="0"/>
              </a:spcBef>
              <a:spcAft>
                <a:spcPts val="0"/>
              </a:spcAft>
              <a:buAutoNum type="alphaLcParenR" startAt="3"/>
            </a:pPr>
            <a:r>
              <a:rPr lang="en-US" sz="1800" dirty="0">
                <a:effectLst/>
                <a:latin typeface="Calibri" panose="020F0502020204030204" pitchFamily="34" charset="0"/>
                <a:ea typeface="Calibri" panose="020F0502020204030204" pitchFamily="34" charset="0"/>
                <a:cs typeface="Times New Roman" panose="02020603050405020304" pitchFamily="18" charset="0"/>
              </a:rPr>
              <a:t>Care and maintenance – Given the fact that not all IDPs will immediately return to places of origin, those</a:t>
            </a:r>
          </a:p>
          <a:p>
            <a:pPr marL="0" marR="0" lvl="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still in collective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centres</a:t>
            </a:r>
            <a:r>
              <a:rPr lang="en-US" sz="1800" dirty="0">
                <a:effectLst/>
                <a:latin typeface="Calibri" panose="020F0502020204030204" pitchFamily="34" charset="0"/>
                <a:ea typeface="Calibri" panose="020F0502020204030204" pitchFamily="34" charset="0"/>
                <a:cs typeface="Times New Roman" panose="02020603050405020304" pitchFamily="18" charset="0"/>
              </a:rPr>
              <a:t> will require assistance, the sites will also need to maintained and all services    </a:t>
            </a:r>
          </a:p>
          <a:p>
            <a:pPr marL="0" marR="0" lvl="0" indent="0">
              <a:lnSpc>
                <a:spcPct val="107000"/>
              </a:lnSpc>
              <a:spcBef>
                <a:spcPts val="0"/>
              </a:spcBef>
              <a:spcAft>
                <a:spcPts val="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provided. </a:t>
            </a:r>
          </a:p>
          <a:p>
            <a:pPr marL="0" marR="0" lvl="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d</a:t>
            </a:r>
            <a:r>
              <a:rPr lang="en-US" sz="1800" dirty="0">
                <a:effectLst/>
                <a:latin typeface="Calibri" panose="020F0502020204030204" pitchFamily="34" charset="0"/>
                <a:ea typeface="Calibri" panose="020F0502020204030204" pitchFamily="34" charset="0"/>
                <a:cs typeface="Times New Roman" panose="02020603050405020304" pitchFamily="18" charset="0"/>
              </a:rPr>
              <a:t>) Governance – Continuous coordination and governance activities will continue in all site which will be hosting</a:t>
            </a:r>
          </a:p>
          <a:p>
            <a:pPr marL="0" marR="0" lvl="0" indent="0">
              <a:lnSpc>
                <a:spcPct val="107000"/>
              </a:lnSpc>
              <a:spcBef>
                <a:spcPts val="0"/>
              </a:spcBef>
              <a:spcAft>
                <a:spcPts val="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IDPs </a:t>
            </a:r>
          </a:p>
          <a:p>
            <a:pPr marL="0" marR="0" lvl="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e) </a:t>
            </a:r>
            <a:r>
              <a:rPr lang="en-US" sz="1800" dirty="0">
                <a:effectLst/>
                <a:latin typeface="Calibri" panose="020F0502020204030204" pitchFamily="34" charset="0"/>
                <a:ea typeface="Calibri" panose="020F0502020204030204" pitchFamily="34" charset="0"/>
                <a:cs typeface="Times New Roman" panose="02020603050405020304" pitchFamily="18" charset="0"/>
              </a:rPr>
              <a:t>Capacity building – In line with the localization strategy more local and national partners will need to be trained</a:t>
            </a:r>
          </a:p>
          <a:p>
            <a:pPr marL="0" marR="0" lvl="0" indent="0">
              <a:lnSpc>
                <a:spcPct val="107000"/>
              </a:lnSpc>
              <a:spcBef>
                <a:spcPts val="0"/>
              </a:spcBef>
              <a:spcAft>
                <a:spcPts val="80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mentored on CCCM activities. </a:t>
            </a:r>
          </a:p>
          <a:p>
            <a:pPr marL="0" marR="0" lvl="0" indent="0" algn="just">
              <a:spcBef>
                <a:spcPts val="0"/>
              </a:spcBef>
              <a:spcAft>
                <a:spcPts val="0"/>
              </a:spcAft>
              <a:buNone/>
            </a:pPr>
            <a:endParaRPr lang="en-US" sz="18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416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34A69-F8DE-3BFC-B6A1-25EA769F9DDC}"/>
              </a:ext>
            </a:extLst>
          </p:cNvPr>
          <p:cNvSpPr>
            <a:spLocks noGrp="1"/>
          </p:cNvSpPr>
          <p:nvPr>
            <p:ph type="title"/>
          </p:nvPr>
        </p:nvSpPr>
        <p:spPr>
          <a:xfrm>
            <a:off x="421915" y="44050"/>
            <a:ext cx="10515600" cy="658132"/>
          </a:xfrm>
          <a:solidFill>
            <a:schemeClr val="accent5">
              <a:lumMod val="75000"/>
            </a:schemeClr>
          </a:solidFill>
        </p:spPr>
        <p:txBody>
          <a:bodyPr>
            <a:normAutofit fontScale="90000"/>
          </a:bodyPr>
          <a:lstStyle/>
          <a:p>
            <a:r>
              <a:rPr lang="en-US" b="1" dirty="0">
                <a:solidFill>
                  <a:schemeClr val="bg1"/>
                </a:solidFill>
              </a:rPr>
              <a:t>Context update </a:t>
            </a:r>
          </a:p>
        </p:txBody>
      </p:sp>
      <p:sp>
        <p:nvSpPr>
          <p:cNvPr id="3" name="Text Placeholder 2">
            <a:extLst>
              <a:ext uri="{FF2B5EF4-FFF2-40B4-BE49-F238E27FC236}">
                <a16:creationId xmlns:a16="http://schemas.microsoft.com/office/drawing/2014/main" id="{C7837120-D924-4F50-7B69-596BBC392919}"/>
              </a:ext>
            </a:extLst>
          </p:cNvPr>
          <p:cNvSpPr>
            <a:spLocks noGrp="1"/>
          </p:cNvSpPr>
          <p:nvPr>
            <p:ph type="body" idx="1"/>
          </p:nvPr>
        </p:nvSpPr>
        <p:spPr>
          <a:xfrm>
            <a:off x="338207" y="977836"/>
            <a:ext cx="11515585" cy="5507048"/>
          </a:xfrm>
        </p:spPr>
        <p:txBody>
          <a:bodyPr>
            <a:noAutofit/>
          </a:bodyPr>
          <a:lstStyle/>
          <a:p>
            <a:pPr marL="342900" indent="-342900" algn="just">
              <a:lnSpc>
                <a:spcPct val="100000"/>
              </a:lnSpc>
              <a:spcBef>
                <a:spcPts val="600"/>
              </a:spcBef>
              <a:spcAft>
                <a:spcPts val="600"/>
              </a:spcAft>
              <a:buFont typeface="Wingdings" panose="05000000000000000000" pitchFamily="2" charset="2"/>
              <a:buChar char="§"/>
            </a:pPr>
            <a:r>
              <a:rPr lang="en-US" sz="1800" b="1" dirty="0">
                <a:solidFill>
                  <a:schemeClr val="tx1"/>
                </a:solidFill>
                <a:latin typeface="+mn-lt"/>
              </a:rPr>
              <a:t>Services (mobile, flights, banks, etc.) partially resumed in key towns, no commercial services.</a:t>
            </a:r>
          </a:p>
          <a:p>
            <a:pPr marL="342900" indent="-342900" algn="just">
              <a:lnSpc>
                <a:spcPct val="100000"/>
              </a:lnSpc>
              <a:spcBef>
                <a:spcPts val="600"/>
              </a:spcBef>
              <a:spcAft>
                <a:spcPts val="600"/>
              </a:spcAft>
              <a:buFont typeface="Wingdings" panose="05000000000000000000" pitchFamily="2" charset="2"/>
              <a:buChar char="§"/>
            </a:pPr>
            <a:r>
              <a:rPr lang="en-US" sz="1800" b="1" dirty="0">
                <a:solidFill>
                  <a:schemeClr val="tx1"/>
                </a:solidFill>
                <a:latin typeface="+mn-lt"/>
              </a:rPr>
              <a:t>Since the </a:t>
            </a:r>
            <a:r>
              <a:rPr lang="en-US" sz="1800" b="1" dirty="0" err="1">
                <a:solidFill>
                  <a:schemeClr val="tx1"/>
                </a:solidFill>
                <a:latin typeface="+mn-lt"/>
              </a:rPr>
              <a:t>CoHA</a:t>
            </a:r>
            <a:r>
              <a:rPr lang="en-US" sz="1800" b="1" dirty="0">
                <a:solidFill>
                  <a:schemeClr val="tx1"/>
                </a:solidFill>
                <a:latin typeface="+mn-lt"/>
              </a:rPr>
              <a:t> 147,878mt arrived, but 49% yet to be distributed.</a:t>
            </a:r>
          </a:p>
          <a:p>
            <a:pPr marL="342900" indent="-342900" algn="just">
              <a:lnSpc>
                <a:spcPct val="100000"/>
              </a:lnSpc>
              <a:spcBef>
                <a:spcPts val="600"/>
              </a:spcBef>
              <a:spcAft>
                <a:spcPts val="600"/>
              </a:spcAft>
              <a:buFont typeface="Wingdings" panose="05000000000000000000" pitchFamily="2" charset="2"/>
              <a:buChar char="§"/>
            </a:pPr>
            <a:r>
              <a:rPr lang="en-US" sz="1800" b="1" dirty="0">
                <a:solidFill>
                  <a:schemeClr val="tx1"/>
                </a:solidFill>
                <a:latin typeface="+mn-lt"/>
              </a:rPr>
              <a:t>Zonal HCFs activated, coordinating response, facilitating access, communications.</a:t>
            </a:r>
          </a:p>
          <a:p>
            <a:pPr marL="342900" algn="just">
              <a:lnSpc>
                <a:spcPct val="100000"/>
              </a:lnSpc>
              <a:spcBef>
                <a:spcPts val="600"/>
              </a:spcBef>
              <a:spcAft>
                <a:spcPts val="600"/>
              </a:spcAft>
              <a:buFont typeface="Wingdings" panose="05000000000000000000" pitchFamily="2" charset="2"/>
              <a:buChar char="§"/>
            </a:pPr>
            <a:r>
              <a:rPr lang="en-US" sz="1800" b="1" dirty="0">
                <a:solidFill>
                  <a:schemeClr val="tx1"/>
                </a:solidFill>
                <a:latin typeface="+mn-lt"/>
              </a:rPr>
              <a:t>Access and road security assessments conducted, improved access, administration restrictions in crossline movements remain. </a:t>
            </a:r>
          </a:p>
          <a:p>
            <a:pPr marL="342900" indent="-342900" algn="just">
              <a:lnSpc>
                <a:spcPct val="100000"/>
              </a:lnSpc>
              <a:spcBef>
                <a:spcPts val="600"/>
              </a:spcBef>
              <a:spcAft>
                <a:spcPts val="600"/>
              </a:spcAft>
              <a:buFont typeface="Wingdings" panose="05000000000000000000" pitchFamily="2" charset="2"/>
              <a:buChar char="§"/>
            </a:pPr>
            <a:r>
              <a:rPr lang="en-US" sz="1800" b="1" dirty="0">
                <a:solidFill>
                  <a:schemeClr val="tx1"/>
                </a:solidFill>
                <a:latin typeface="+mn-lt"/>
              </a:rPr>
              <a:t>There was no comprehensive multi-sectoral joint assessment since 2020.</a:t>
            </a:r>
          </a:p>
          <a:p>
            <a:pPr marL="342900" algn="just">
              <a:lnSpc>
                <a:spcPct val="100000"/>
              </a:lnSpc>
              <a:spcBef>
                <a:spcPts val="600"/>
              </a:spcBef>
              <a:spcAft>
                <a:spcPts val="600"/>
              </a:spcAft>
              <a:buFont typeface="Wingdings" panose="05000000000000000000" pitchFamily="2" charset="2"/>
              <a:buChar char="§"/>
            </a:pPr>
            <a:r>
              <a:rPr lang="en-US" sz="1800" b="1" dirty="0">
                <a:latin typeface="+mn-lt"/>
              </a:rPr>
              <a:t>About 20% of </a:t>
            </a:r>
            <a:r>
              <a:rPr lang="en-US" sz="1800" b="1" dirty="0">
                <a:solidFill>
                  <a:schemeClr val="tx1"/>
                </a:solidFill>
                <a:latin typeface="+mn-lt"/>
              </a:rPr>
              <a:t>health institutions partially functional, employees not paid salary for 20 months. </a:t>
            </a:r>
          </a:p>
          <a:p>
            <a:pPr marL="342900" algn="just">
              <a:lnSpc>
                <a:spcPct val="100000"/>
              </a:lnSpc>
              <a:spcBef>
                <a:spcPts val="600"/>
              </a:spcBef>
              <a:spcAft>
                <a:spcPts val="600"/>
              </a:spcAft>
              <a:buFont typeface="Wingdings" panose="05000000000000000000" pitchFamily="2" charset="2"/>
              <a:buChar char="§"/>
            </a:pPr>
            <a:r>
              <a:rPr lang="en-US" sz="1800" b="1" dirty="0">
                <a:solidFill>
                  <a:schemeClr val="tx1"/>
                </a:solidFill>
                <a:latin typeface="+mn-lt"/>
              </a:rPr>
              <a:t>According health cluster average monthly GAM rate for the past six month was above 30%.</a:t>
            </a:r>
          </a:p>
          <a:p>
            <a:pPr marL="342900" indent="-342900" algn="just">
              <a:lnSpc>
                <a:spcPct val="100000"/>
              </a:lnSpc>
              <a:spcBef>
                <a:spcPts val="600"/>
              </a:spcBef>
              <a:spcAft>
                <a:spcPts val="600"/>
              </a:spcAft>
              <a:buFont typeface="Wingdings" panose="05000000000000000000" pitchFamily="2" charset="2"/>
              <a:buChar char="§"/>
            </a:pPr>
            <a:r>
              <a:rPr lang="en-US" sz="1800" b="1" dirty="0">
                <a:solidFill>
                  <a:schemeClr val="tx1"/>
                </a:solidFill>
                <a:latin typeface="+mn-lt"/>
              </a:rPr>
              <a:t>According to regional estimates there are about 2.5 million IDPs.</a:t>
            </a:r>
          </a:p>
          <a:p>
            <a:pPr marL="342900" indent="-342900" algn="just">
              <a:lnSpc>
                <a:spcPct val="100000"/>
              </a:lnSpc>
              <a:spcBef>
                <a:spcPts val="600"/>
              </a:spcBef>
              <a:spcAft>
                <a:spcPts val="600"/>
              </a:spcAft>
              <a:buFont typeface="Wingdings" panose="05000000000000000000" pitchFamily="2" charset="2"/>
              <a:buChar char="§"/>
            </a:pPr>
            <a:r>
              <a:rPr kumimoji="0" lang="en-US" sz="1800" b="1" i="0" u="none" strike="noStrike" kern="0" cap="none" spc="0" normalizeH="0" baseline="0" noProof="0" dirty="0">
                <a:ln>
                  <a:noFill/>
                </a:ln>
                <a:solidFill>
                  <a:schemeClr val="tx1"/>
                </a:solidFill>
                <a:effectLst/>
                <a:uLnTx/>
                <a:uFillTx/>
                <a:latin typeface="+mn-lt"/>
                <a:cs typeface="Times New Roman" panose="02020603050405020304" pitchFamily="18" charset="0"/>
              </a:rPr>
              <a:t>According assessment in September 2021 more than 88% </a:t>
            </a:r>
            <a:r>
              <a:rPr kumimoji="0" lang="en-US" sz="1800" b="1" i="0" u="none" strike="noStrike" kern="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rPr>
              <a:t>of schools reported damaged</a:t>
            </a:r>
            <a:r>
              <a:rPr lang="en-US" sz="1800" b="1" noProof="0" dirty="0">
                <a:solidFill>
                  <a:schemeClr val="tx1"/>
                </a:solidFill>
                <a:latin typeface="+mn-lt"/>
                <a:ea typeface="Calibri" panose="020F0502020204030204" pitchFamily="34" charset="0"/>
                <a:cs typeface="Times New Roman" panose="02020603050405020304" pitchFamily="18" charset="0"/>
              </a:rPr>
              <a:t> </a:t>
            </a:r>
            <a:r>
              <a:rPr kumimoji="0" lang="en-US" sz="1800" b="1" i="0" u="none" strike="noStrike" kern="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rPr>
              <a:t>and about</a:t>
            </a:r>
            <a:r>
              <a:rPr kumimoji="0" lang="en-US" sz="1800" b="1" i="0" u="none" strike="noStrike" kern="0" cap="none" spc="0" normalizeH="0" noProof="0" dirty="0">
                <a:ln>
                  <a:noFill/>
                </a:ln>
                <a:solidFill>
                  <a:schemeClr val="tx1"/>
                </a:solidFill>
                <a:effectLst/>
                <a:uLnTx/>
                <a:uFillTx/>
                <a:latin typeface="+mn-lt"/>
                <a:ea typeface="Calibri" panose="020F0502020204030204" pitchFamily="34" charset="0"/>
                <a:cs typeface="Times New Roman" panose="02020603050405020304" pitchFamily="18" charset="0"/>
              </a:rPr>
              <a:t> </a:t>
            </a:r>
            <a:r>
              <a:rPr kumimoji="0" lang="en-US" sz="1800" b="1" i="0" u="none" strike="noStrike" kern="0" cap="none" spc="0" normalizeH="0" baseline="0" noProof="0" dirty="0">
                <a:ln>
                  <a:noFill/>
                </a:ln>
                <a:solidFill>
                  <a:schemeClr val="tx1"/>
                </a:solidFill>
                <a:effectLst/>
                <a:uLnTx/>
                <a:uFillTx/>
                <a:latin typeface="+mn-lt"/>
                <a:cs typeface="Times New Roman" panose="02020603050405020304" pitchFamily="18" charset="0"/>
              </a:rPr>
              <a:t>55,000</a:t>
            </a:r>
            <a:r>
              <a:rPr kumimoji="0" lang="en-US" sz="1800" b="1" i="0" u="none" strike="noStrike" kern="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rPr>
              <a:t> educational personnel</a:t>
            </a:r>
            <a:r>
              <a:rPr kumimoji="0" lang="en-US" sz="1800" b="1" i="0" u="none" strike="noStrike" kern="0" cap="none" spc="0" normalizeH="0" noProof="0" dirty="0">
                <a:ln>
                  <a:noFill/>
                </a:ln>
                <a:solidFill>
                  <a:schemeClr val="tx1"/>
                </a:solidFill>
                <a:effectLst/>
                <a:uLnTx/>
                <a:uFillTx/>
                <a:latin typeface="+mn-lt"/>
                <a:ea typeface="Calibri" panose="020F0502020204030204" pitchFamily="34" charset="0"/>
                <a:cs typeface="Times New Roman" panose="02020603050405020304" pitchFamily="18" charset="0"/>
              </a:rPr>
              <a:t> not paid salary for about two years.</a:t>
            </a:r>
          </a:p>
          <a:p>
            <a:pPr marL="342900" indent="-342900" algn="just">
              <a:lnSpc>
                <a:spcPct val="100000"/>
              </a:lnSpc>
              <a:spcBef>
                <a:spcPts val="600"/>
              </a:spcBef>
              <a:spcAft>
                <a:spcPts val="600"/>
              </a:spcAft>
              <a:buFont typeface="Wingdings" panose="05000000000000000000" pitchFamily="2" charset="2"/>
              <a:buChar char="§"/>
            </a:pPr>
            <a:r>
              <a:rPr lang="en-GB" sz="1800" b="1" dirty="0">
                <a:solidFill>
                  <a:schemeClr val="tx1"/>
                </a:solidFill>
                <a:latin typeface="+mn-lt"/>
              </a:rPr>
              <a:t>Annual fertilizer requirement 77,000 tons, response was 19,300 tons (25% of need) in 2022. </a:t>
            </a:r>
            <a:endParaRPr lang="en-US" sz="1800" b="1" dirty="0">
              <a:solidFill>
                <a:schemeClr val="tx1"/>
              </a:solidFill>
              <a:latin typeface="+mn-lt"/>
            </a:endParaRPr>
          </a:p>
        </p:txBody>
      </p:sp>
    </p:spTree>
    <p:extLst>
      <p:ext uri="{BB962C8B-B14F-4D97-AF65-F5344CB8AC3E}">
        <p14:creationId xmlns:p14="http://schemas.microsoft.com/office/powerpoint/2010/main" val="41026454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13" y="-11893"/>
            <a:ext cx="10120578" cy="6869894"/>
            <a:chOff x="61328" y="0"/>
            <a:chExt cx="7457157" cy="5342981"/>
          </a:xfrm>
        </p:grpSpPr>
        <p:sp>
          <p:nvSpPr>
            <p:cNvPr id="3" name="Freeform 3"/>
            <p:cNvSpPr/>
            <p:nvPr/>
          </p:nvSpPr>
          <p:spPr>
            <a:xfrm>
              <a:off x="61328" y="0"/>
              <a:ext cx="7457157" cy="5342981"/>
            </a:xfrm>
            <a:custGeom>
              <a:avLst/>
              <a:gdLst/>
              <a:ahLst/>
              <a:cxnLst/>
              <a:rect l="l" t="t" r="r" b="b"/>
              <a:pathLst>
                <a:path w="7457157" h="5342981">
                  <a:moveTo>
                    <a:pt x="0" y="0"/>
                  </a:moveTo>
                  <a:lnTo>
                    <a:pt x="7457157" y="0"/>
                  </a:lnTo>
                  <a:lnTo>
                    <a:pt x="7457157" y="5342981"/>
                  </a:lnTo>
                  <a:lnTo>
                    <a:pt x="0" y="5342981"/>
                  </a:lnTo>
                  <a:close/>
                </a:path>
              </a:pathLst>
            </a:custGeom>
            <a:solidFill>
              <a:srgbClr val="C0392B"/>
            </a:solidFill>
          </p:spPr>
        </p:sp>
      </p:grpSp>
      <p:sp>
        <p:nvSpPr>
          <p:cNvPr id="4" name="AutoShape 4"/>
          <p:cNvSpPr/>
          <p:nvPr/>
        </p:nvSpPr>
        <p:spPr>
          <a:xfrm rot="-5400000">
            <a:off x="10834468" y="4729885"/>
            <a:ext cx="6367" cy="1387635"/>
          </a:xfrm>
          <a:prstGeom prst="rect">
            <a:avLst/>
          </a:prstGeom>
          <a:solidFill>
            <a:srgbClr val="FFFFFF"/>
          </a:solidFill>
        </p:spPr>
      </p:sp>
      <p:pic>
        <p:nvPicPr>
          <p:cNvPr id="5"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42330" y="279400"/>
            <a:ext cx="1855561" cy="1038341"/>
          </a:xfrm>
          <a:prstGeom prst="rect">
            <a:avLst/>
          </a:prstGeom>
        </p:spPr>
      </p:pic>
      <p:sp>
        <p:nvSpPr>
          <p:cNvPr id="6" name="TextBox 6"/>
          <p:cNvSpPr txBox="1"/>
          <p:nvPr/>
        </p:nvSpPr>
        <p:spPr>
          <a:xfrm>
            <a:off x="10143834" y="4958865"/>
            <a:ext cx="1590966" cy="143309"/>
          </a:xfrm>
          <a:prstGeom prst="rect">
            <a:avLst/>
          </a:prstGeom>
        </p:spPr>
        <p:txBody>
          <a:bodyPr wrap="square" lIns="0" tIns="0" rIns="0" bIns="0" rtlCol="0" anchor="t">
            <a:spAutoFit/>
          </a:bodyPr>
          <a:lstStyle/>
          <a:p>
            <a:pPr marL="0" marR="0" lvl="0" indent="0" algn="l" defTabSz="609630" rtl="0" eaLnBrk="1" fontAlgn="auto" latinLnBrk="0" hangingPunct="1">
              <a:lnSpc>
                <a:spcPts val="1133"/>
              </a:lnSpc>
              <a:spcBef>
                <a:spcPts val="0"/>
              </a:spcBef>
              <a:spcAft>
                <a:spcPts val="0"/>
              </a:spcAft>
              <a:buClrTx/>
              <a:buSzTx/>
              <a:buFontTx/>
              <a:buNone/>
              <a:tabLst/>
              <a:defRPr/>
            </a:pPr>
            <a:r>
              <a:rPr kumimoji="0" lang="en-US" sz="1133" b="0" i="0" u="none" strike="noStrike" kern="1200" cap="none" spc="0" normalizeH="0" baseline="0" noProof="0">
                <a:ln>
                  <a:noFill/>
                </a:ln>
                <a:solidFill>
                  <a:srgbClr val="FFFFFF"/>
                </a:solidFill>
                <a:effectLst/>
                <a:uLnTx/>
                <a:uFillTx/>
                <a:latin typeface="Open Sans Light"/>
                <a:ea typeface="+mn-ea"/>
                <a:cs typeface="+mn-cs"/>
              </a:rPr>
              <a:t>Addis Ababa, Ethiopia</a:t>
            </a:r>
          </a:p>
        </p:txBody>
      </p:sp>
      <p:sp>
        <p:nvSpPr>
          <p:cNvPr id="7" name="TextBox 7"/>
          <p:cNvSpPr txBox="1"/>
          <p:nvPr/>
        </p:nvSpPr>
        <p:spPr>
          <a:xfrm>
            <a:off x="10118565" y="5880612"/>
            <a:ext cx="1387635" cy="191399"/>
          </a:xfrm>
          <a:prstGeom prst="rect">
            <a:avLst/>
          </a:prstGeom>
        </p:spPr>
        <p:txBody>
          <a:bodyPr lIns="0" tIns="0" rIns="0" bIns="0" rtlCol="0" anchor="t">
            <a:spAutoFit/>
          </a:bodyPr>
          <a:lstStyle/>
          <a:p>
            <a:pPr marL="0" marR="0" lvl="0" indent="0" algn="l" defTabSz="609630" rtl="0" eaLnBrk="1" fontAlgn="auto" latinLnBrk="0" hangingPunct="1">
              <a:lnSpc>
                <a:spcPts val="1587"/>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Open Sans Light"/>
                <a:ea typeface="+mn-ea"/>
                <a:cs typeface="+mn-cs"/>
              </a:rPr>
              <a:t>June  2022</a:t>
            </a:r>
            <a:endParaRPr kumimoji="0" lang="en-US" sz="1133" b="0" i="0" u="none" strike="noStrike" kern="1200" cap="none" spc="0" normalizeH="0" baseline="0" noProof="0">
              <a:ln>
                <a:noFill/>
              </a:ln>
              <a:solidFill>
                <a:srgbClr val="FFFFFF"/>
              </a:solidFill>
              <a:effectLst/>
              <a:uLnTx/>
              <a:uFillTx/>
              <a:latin typeface="Open Sans Light"/>
              <a:ea typeface="+mn-ea"/>
              <a:cs typeface="+mn-cs"/>
            </a:endParaRPr>
          </a:p>
        </p:txBody>
      </p:sp>
      <p:sp>
        <p:nvSpPr>
          <p:cNvPr id="8" name="TextBox 8"/>
          <p:cNvSpPr txBox="1"/>
          <p:nvPr/>
        </p:nvSpPr>
        <p:spPr>
          <a:xfrm>
            <a:off x="10143834" y="4589111"/>
            <a:ext cx="1834809" cy="144142"/>
          </a:xfrm>
          <a:prstGeom prst="rect">
            <a:avLst/>
          </a:prstGeom>
        </p:spPr>
        <p:txBody>
          <a:bodyPr lIns="0" tIns="0" rIns="0" bIns="0" rtlCol="0" anchor="t">
            <a:spAutoFit/>
          </a:bodyPr>
          <a:lstStyle/>
          <a:p>
            <a:pPr marL="0" marR="0" lvl="0" indent="0" algn="l" defTabSz="609630" rtl="0" eaLnBrk="1" fontAlgn="auto" latinLnBrk="0" hangingPunct="1">
              <a:lnSpc>
                <a:spcPts val="1133"/>
              </a:lnSpc>
              <a:spcBef>
                <a:spcPts val="0"/>
              </a:spcBef>
              <a:spcAft>
                <a:spcPts val="0"/>
              </a:spcAft>
              <a:buClrTx/>
              <a:buSzTx/>
              <a:buFontTx/>
              <a:buNone/>
              <a:tabLst/>
              <a:defRPr/>
            </a:pPr>
            <a:r>
              <a:rPr kumimoji="0" lang="en-US" sz="1133" b="0" i="0" u="none" strike="noStrike" kern="1200" cap="none" spc="0" normalizeH="0" baseline="0" noProof="0">
                <a:ln>
                  <a:noFill/>
                </a:ln>
                <a:solidFill>
                  <a:srgbClr val="FFFFFF"/>
                </a:solidFill>
                <a:effectLst/>
                <a:uLnTx/>
                <a:uFillTx/>
                <a:latin typeface="Open Sans Extra Bold Bold"/>
                <a:ea typeface="+mn-ea"/>
                <a:cs typeface="+mn-cs"/>
              </a:rPr>
              <a:t>EDRMC - Logistics Cluster</a:t>
            </a:r>
          </a:p>
        </p:txBody>
      </p:sp>
      <p:sp>
        <p:nvSpPr>
          <p:cNvPr id="9" name="TextBox 9"/>
          <p:cNvSpPr txBox="1"/>
          <p:nvPr/>
        </p:nvSpPr>
        <p:spPr>
          <a:xfrm>
            <a:off x="355601" y="4343400"/>
            <a:ext cx="9347199" cy="2355260"/>
          </a:xfrm>
          <a:prstGeom prst="rect">
            <a:avLst/>
          </a:prstGeom>
        </p:spPr>
        <p:txBody>
          <a:bodyPr wrap="square" lIns="0" tIns="0" rIns="0" bIns="0" rtlCol="0" anchor="t">
            <a:spAutoFit/>
          </a:bodyPr>
          <a:lstStyle/>
          <a:p>
            <a:pPr marL="0" marR="0" lvl="0" indent="0" algn="l" defTabSz="609630" rtl="0" eaLnBrk="1" fontAlgn="auto" latinLnBrk="0" hangingPunct="1">
              <a:lnSpc>
                <a:spcPts val="6424"/>
              </a:lnSpc>
              <a:spcBef>
                <a:spcPts val="0"/>
              </a:spcBef>
              <a:spcAft>
                <a:spcPts val="0"/>
              </a:spcAft>
              <a:buClrTx/>
              <a:buSzTx/>
              <a:buFontTx/>
              <a:buNone/>
              <a:tabLst/>
              <a:defRPr/>
            </a:pPr>
            <a:r>
              <a:rPr kumimoji="0" lang="en-US" sz="5300" b="0" i="0" u="none" strike="noStrike" kern="1200" cap="none" spc="0" normalizeH="0" baseline="0" noProof="0">
                <a:ln>
                  <a:noFill/>
                </a:ln>
                <a:solidFill>
                  <a:srgbClr val="FFFFFF"/>
                </a:solidFill>
                <a:effectLst/>
                <a:uLnTx/>
                <a:uFillTx/>
                <a:latin typeface="Open Sans Extra Bold Bold"/>
                <a:ea typeface="+mn-ea"/>
                <a:cs typeface="+mn-cs"/>
              </a:rPr>
              <a:t>Tigray</a:t>
            </a:r>
            <a:r>
              <a:rPr kumimoji="0" lang="en-US" sz="6400" b="0" i="0" u="none" strike="noStrike" kern="1200" cap="none" spc="0" normalizeH="0" baseline="0" noProof="0">
                <a:ln>
                  <a:noFill/>
                </a:ln>
                <a:solidFill>
                  <a:srgbClr val="FFFFFF"/>
                </a:solidFill>
                <a:effectLst/>
                <a:uLnTx/>
                <a:uFillTx/>
                <a:latin typeface="Open Sans Extra Bold Bold"/>
                <a:ea typeface="+mn-ea"/>
                <a:cs typeface="+mn-cs"/>
              </a:rPr>
              <a:t> </a:t>
            </a:r>
            <a:endParaRPr kumimoji="0" lang="en-US" sz="6424" b="0" i="0" u="none" strike="noStrike" kern="1200" cap="none" spc="0" normalizeH="0" baseline="0" noProof="0">
              <a:ln>
                <a:noFill/>
              </a:ln>
              <a:solidFill>
                <a:srgbClr val="FFFFFF"/>
              </a:solidFill>
              <a:effectLst/>
              <a:uLnTx/>
              <a:uFillTx/>
              <a:latin typeface="Open Sans Extra Bold Bold"/>
              <a:ea typeface="+mn-ea"/>
              <a:cs typeface="+mn-cs"/>
            </a:endParaRPr>
          </a:p>
          <a:p>
            <a:pPr marL="0" marR="0" lvl="0" indent="0" algn="l" defTabSz="609630" rtl="0" eaLnBrk="1" fontAlgn="auto" latinLnBrk="0" hangingPunct="1">
              <a:lnSpc>
                <a:spcPts val="6424"/>
              </a:lnSpc>
              <a:spcBef>
                <a:spcPts val="0"/>
              </a:spcBef>
              <a:spcAft>
                <a:spcPts val="0"/>
              </a:spcAft>
              <a:buClrTx/>
              <a:buSzTx/>
              <a:buFontTx/>
              <a:buNone/>
              <a:tabLst/>
              <a:defRPr/>
            </a:pPr>
            <a:r>
              <a:rPr kumimoji="0" lang="en-US" sz="2900" b="0" i="0" u="none" strike="noStrike" kern="1200" cap="none" spc="0" normalizeH="0" baseline="0" noProof="0">
                <a:ln>
                  <a:noFill/>
                </a:ln>
                <a:solidFill>
                  <a:srgbClr val="FFFFFF"/>
                </a:solidFill>
                <a:effectLst/>
                <a:uLnTx/>
                <a:uFillTx/>
                <a:latin typeface="Open Sans Extra Bold Bold"/>
                <a:ea typeface="+mn-ea"/>
                <a:cs typeface="+mn-cs"/>
              </a:rPr>
              <a:t>Resumption of Cargo Movement to Tigray via three corridors</a:t>
            </a:r>
          </a:p>
          <a:p>
            <a:pPr marL="0" marR="0" lvl="0" indent="0" algn="l" defTabSz="609630" rtl="0" eaLnBrk="1" fontAlgn="auto" latinLnBrk="0" hangingPunct="1">
              <a:lnSpc>
                <a:spcPts val="6424"/>
              </a:lnSpc>
              <a:spcBef>
                <a:spcPts val="0"/>
              </a:spcBef>
              <a:spcAft>
                <a:spcPts val="0"/>
              </a:spcAft>
              <a:buClrTx/>
              <a:buSzTx/>
              <a:buFontTx/>
              <a:buNone/>
              <a:tabLst/>
              <a:defRPr/>
            </a:pPr>
            <a:r>
              <a:rPr kumimoji="0" lang="en-US" sz="2900" b="0" i="0" u="none" strike="noStrike" kern="1200" cap="none" spc="0" normalizeH="0" baseline="0" noProof="0" err="1">
                <a:ln>
                  <a:noFill/>
                </a:ln>
                <a:solidFill>
                  <a:srgbClr val="FFFFFF"/>
                </a:solidFill>
                <a:effectLst/>
                <a:uLnTx/>
                <a:uFillTx/>
                <a:latin typeface="Open Sans Extra Bold Bold"/>
                <a:ea typeface="+mn-ea"/>
                <a:cs typeface="+mn-cs"/>
              </a:rPr>
              <a:t>Semera</a:t>
            </a:r>
            <a:r>
              <a:rPr kumimoji="0" lang="en-US" sz="2900" b="0" i="0" u="none" strike="noStrike" kern="1200" cap="none" spc="0" normalizeH="0" baseline="0" noProof="0">
                <a:ln>
                  <a:noFill/>
                </a:ln>
                <a:solidFill>
                  <a:srgbClr val="FFFFFF"/>
                </a:solidFill>
                <a:effectLst/>
                <a:uLnTx/>
                <a:uFillTx/>
                <a:latin typeface="Open Sans Extra Bold Bold"/>
                <a:ea typeface="+mn-ea"/>
                <a:cs typeface="+mn-cs"/>
              </a:rPr>
              <a:t> – Mekelle, </a:t>
            </a:r>
            <a:r>
              <a:rPr kumimoji="0" lang="en-US" sz="2900" b="0" i="0" u="none" strike="noStrike" kern="1200" cap="none" spc="0" normalizeH="0" baseline="0" noProof="0" err="1">
                <a:ln>
                  <a:noFill/>
                </a:ln>
                <a:solidFill>
                  <a:srgbClr val="FFFFFF"/>
                </a:solidFill>
                <a:effectLst/>
                <a:uLnTx/>
                <a:uFillTx/>
                <a:latin typeface="Open Sans Extra Bold Bold"/>
                <a:ea typeface="+mn-ea"/>
                <a:cs typeface="+mn-cs"/>
              </a:rPr>
              <a:t>Kombolcha</a:t>
            </a:r>
            <a:r>
              <a:rPr kumimoji="0" lang="en-US" sz="2900" b="0" i="0" u="none" strike="noStrike" kern="1200" cap="none" spc="0" normalizeH="0" baseline="0" noProof="0">
                <a:ln>
                  <a:noFill/>
                </a:ln>
                <a:solidFill>
                  <a:srgbClr val="FFFFFF"/>
                </a:solidFill>
                <a:effectLst/>
                <a:uLnTx/>
                <a:uFillTx/>
                <a:latin typeface="Open Sans Extra Bold Bold"/>
                <a:ea typeface="+mn-ea"/>
                <a:cs typeface="+mn-cs"/>
              </a:rPr>
              <a:t> – Mekelle, Gondar – Shire </a:t>
            </a:r>
          </a:p>
        </p:txBody>
      </p:sp>
      <p:sp>
        <p:nvSpPr>
          <p:cNvPr id="10" name="Rectangle 9">
            <a:extLst>
              <a:ext uri="{FF2B5EF4-FFF2-40B4-BE49-F238E27FC236}">
                <a16:creationId xmlns:a16="http://schemas.microsoft.com/office/drawing/2014/main" id="{0667332F-8BAB-4E3B-A7D0-867B379953B3}"/>
              </a:ext>
            </a:extLst>
          </p:cNvPr>
          <p:cNvSpPr/>
          <p:nvPr/>
        </p:nvSpPr>
        <p:spPr>
          <a:xfrm>
            <a:off x="9994109" y="0"/>
            <a:ext cx="2197891" cy="6858000"/>
          </a:xfrm>
          <a:prstGeom prst="rect">
            <a:avLst/>
          </a:prstGeom>
          <a:solidFill>
            <a:srgbClr val="690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highlight>
                <a:srgbClr val="800000"/>
              </a:highlight>
              <a:uLnTx/>
              <a:uFillTx/>
              <a:latin typeface="Calibri" panose="020F0502020204030204"/>
              <a:ea typeface="+mn-ea"/>
              <a:cs typeface="+mn-cs"/>
            </a:endParaRPr>
          </a:p>
        </p:txBody>
      </p:sp>
      <p:sp>
        <p:nvSpPr>
          <p:cNvPr id="11" name="AutoShape 4">
            <a:extLst>
              <a:ext uri="{FF2B5EF4-FFF2-40B4-BE49-F238E27FC236}">
                <a16:creationId xmlns:a16="http://schemas.microsoft.com/office/drawing/2014/main" id="{0785002F-12F1-4F15-B3D7-E5F263B01319}"/>
              </a:ext>
            </a:extLst>
          </p:cNvPr>
          <p:cNvSpPr/>
          <p:nvPr/>
        </p:nvSpPr>
        <p:spPr>
          <a:xfrm rot="-5400000">
            <a:off x="10986868" y="4882285"/>
            <a:ext cx="6367" cy="1387635"/>
          </a:xfrm>
          <a:prstGeom prst="rect">
            <a:avLst/>
          </a:prstGeom>
          <a:solidFill>
            <a:srgbClr val="FFFFFF"/>
          </a:solidFill>
        </p:spPr>
      </p:sp>
      <p:sp>
        <p:nvSpPr>
          <p:cNvPr id="12" name="TextBox 6">
            <a:extLst>
              <a:ext uri="{FF2B5EF4-FFF2-40B4-BE49-F238E27FC236}">
                <a16:creationId xmlns:a16="http://schemas.microsoft.com/office/drawing/2014/main" id="{8A4B07F4-337E-45A5-A1C2-024D550D62AE}"/>
              </a:ext>
            </a:extLst>
          </p:cNvPr>
          <p:cNvSpPr txBox="1"/>
          <p:nvPr/>
        </p:nvSpPr>
        <p:spPr>
          <a:xfrm>
            <a:off x="10296234" y="5111265"/>
            <a:ext cx="1590966" cy="143309"/>
          </a:xfrm>
          <a:prstGeom prst="rect">
            <a:avLst/>
          </a:prstGeom>
        </p:spPr>
        <p:txBody>
          <a:bodyPr wrap="square" lIns="0" tIns="0" rIns="0" bIns="0" rtlCol="0" anchor="t">
            <a:spAutoFit/>
          </a:bodyPr>
          <a:lstStyle/>
          <a:p>
            <a:pPr marL="0" marR="0" lvl="0" indent="0" algn="l" defTabSz="609630" rtl="0" eaLnBrk="1" fontAlgn="auto" latinLnBrk="0" hangingPunct="1">
              <a:lnSpc>
                <a:spcPts val="1133"/>
              </a:lnSpc>
              <a:spcBef>
                <a:spcPts val="0"/>
              </a:spcBef>
              <a:spcAft>
                <a:spcPts val="0"/>
              </a:spcAft>
              <a:buClrTx/>
              <a:buSzTx/>
              <a:buFontTx/>
              <a:buNone/>
              <a:tabLst/>
              <a:defRPr/>
            </a:pPr>
            <a:r>
              <a:rPr kumimoji="0" lang="en-US" sz="1133" b="0" i="0" u="none" strike="noStrike" kern="1200" cap="none" spc="0" normalizeH="0" baseline="0" noProof="0">
                <a:ln>
                  <a:noFill/>
                </a:ln>
                <a:solidFill>
                  <a:srgbClr val="FFFFFF"/>
                </a:solidFill>
                <a:effectLst/>
                <a:uLnTx/>
                <a:uFillTx/>
                <a:latin typeface="Open Sans Light"/>
                <a:ea typeface="+mn-ea"/>
                <a:cs typeface="+mn-cs"/>
              </a:rPr>
              <a:t>Addis Ababa, Ethiopia</a:t>
            </a:r>
          </a:p>
        </p:txBody>
      </p:sp>
      <p:sp>
        <p:nvSpPr>
          <p:cNvPr id="13" name="TextBox 7">
            <a:extLst>
              <a:ext uri="{FF2B5EF4-FFF2-40B4-BE49-F238E27FC236}">
                <a16:creationId xmlns:a16="http://schemas.microsoft.com/office/drawing/2014/main" id="{037DD6AE-5454-4EC1-8D9D-9C1879DF71A3}"/>
              </a:ext>
            </a:extLst>
          </p:cNvPr>
          <p:cNvSpPr txBox="1"/>
          <p:nvPr/>
        </p:nvSpPr>
        <p:spPr>
          <a:xfrm>
            <a:off x="10270965" y="6033012"/>
            <a:ext cx="1387635" cy="191399"/>
          </a:xfrm>
          <a:prstGeom prst="rect">
            <a:avLst/>
          </a:prstGeom>
        </p:spPr>
        <p:txBody>
          <a:bodyPr lIns="0" tIns="0" rIns="0" bIns="0" rtlCol="0" anchor="t">
            <a:spAutoFit/>
          </a:bodyPr>
          <a:lstStyle/>
          <a:p>
            <a:pPr marL="0" marR="0" lvl="0" indent="0" algn="l" defTabSz="609630" rtl="0" eaLnBrk="1" fontAlgn="auto" latinLnBrk="0" hangingPunct="1">
              <a:lnSpc>
                <a:spcPts val="1587"/>
              </a:lnSpc>
              <a:spcBef>
                <a:spcPts val="0"/>
              </a:spcBef>
              <a:spcAft>
                <a:spcPts val="0"/>
              </a:spcAft>
              <a:buClrTx/>
              <a:buSzTx/>
              <a:buFontTx/>
              <a:buNone/>
              <a:tabLst/>
              <a:defRPr/>
            </a:pPr>
            <a:r>
              <a:rPr kumimoji="0" lang="en-US" sz="1133" b="0" i="0" u="none" strike="noStrike" kern="1200" cap="none" spc="0" normalizeH="0" baseline="0" noProof="0" dirty="0">
                <a:ln>
                  <a:noFill/>
                </a:ln>
                <a:solidFill>
                  <a:srgbClr val="FFFFFF"/>
                </a:solidFill>
                <a:effectLst/>
                <a:uLnTx/>
                <a:uFillTx/>
                <a:latin typeface="Open Sans Light"/>
                <a:ea typeface="+mn-ea"/>
                <a:cs typeface="+mn-cs"/>
              </a:rPr>
              <a:t>January 2023</a:t>
            </a:r>
          </a:p>
        </p:txBody>
      </p:sp>
      <p:sp>
        <p:nvSpPr>
          <p:cNvPr id="14" name="TextBox 8">
            <a:extLst>
              <a:ext uri="{FF2B5EF4-FFF2-40B4-BE49-F238E27FC236}">
                <a16:creationId xmlns:a16="http://schemas.microsoft.com/office/drawing/2014/main" id="{10D99966-31C4-439B-988E-4D83A6A64134}"/>
              </a:ext>
            </a:extLst>
          </p:cNvPr>
          <p:cNvSpPr txBox="1"/>
          <p:nvPr/>
        </p:nvSpPr>
        <p:spPr>
          <a:xfrm>
            <a:off x="10296234" y="4741511"/>
            <a:ext cx="1834809" cy="285206"/>
          </a:xfrm>
          <a:prstGeom prst="rect">
            <a:avLst/>
          </a:prstGeom>
        </p:spPr>
        <p:txBody>
          <a:bodyPr lIns="0" tIns="0" rIns="0" bIns="0" rtlCol="0" anchor="t">
            <a:spAutoFit/>
          </a:bodyPr>
          <a:lstStyle/>
          <a:p>
            <a:pPr marL="0" marR="0" lvl="0" indent="0" algn="l" defTabSz="609630" rtl="0" eaLnBrk="1" fontAlgn="auto" latinLnBrk="0" hangingPunct="1">
              <a:lnSpc>
                <a:spcPts val="1133"/>
              </a:lnSpc>
              <a:spcBef>
                <a:spcPts val="0"/>
              </a:spcBef>
              <a:spcAft>
                <a:spcPts val="0"/>
              </a:spcAft>
              <a:buClrTx/>
              <a:buSzTx/>
              <a:buFontTx/>
              <a:buNone/>
              <a:tabLst/>
              <a:defRPr/>
            </a:pPr>
            <a:r>
              <a:rPr kumimoji="0" lang="en-US" sz="1133" b="0" i="0" u="none" strike="noStrike" kern="1200" cap="none" spc="0" normalizeH="0" baseline="0" noProof="0">
                <a:ln>
                  <a:noFill/>
                </a:ln>
                <a:solidFill>
                  <a:srgbClr val="FFFFFF"/>
                </a:solidFill>
                <a:effectLst/>
                <a:uLnTx/>
                <a:uFillTx/>
                <a:latin typeface="Open Sans Extra Bold Bold"/>
                <a:ea typeface="+mn-ea"/>
                <a:cs typeface="+mn-cs"/>
              </a:rPr>
              <a:t>Logistics Cluster</a:t>
            </a:r>
          </a:p>
          <a:p>
            <a:pPr marL="0" marR="0" lvl="0" indent="0" algn="l" defTabSz="609630" rtl="0" eaLnBrk="1" fontAlgn="auto" latinLnBrk="0" hangingPunct="1">
              <a:lnSpc>
                <a:spcPts val="1133"/>
              </a:lnSpc>
              <a:spcBef>
                <a:spcPts val="0"/>
              </a:spcBef>
              <a:spcAft>
                <a:spcPts val="0"/>
              </a:spcAft>
              <a:buClrTx/>
              <a:buSzTx/>
              <a:buFontTx/>
              <a:buNone/>
              <a:tabLst/>
              <a:defRPr/>
            </a:pPr>
            <a:r>
              <a:rPr kumimoji="0" lang="en-US" sz="1133" b="0" i="0" u="none" strike="noStrike" kern="1200" cap="none" spc="0" normalizeH="0" baseline="0" noProof="0">
                <a:ln>
                  <a:noFill/>
                </a:ln>
                <a:solidFill>
                  <a:srgbClr val="FFFFFF"/>
                </a:solidFill>
                <a:effectLst/>
                <a:uLnTx/>
                <a:uFillTx/>
                <a:latin typeface="Open Sans Extra Bold Bold"/>
                <a:ea typeface="+mn-ea"/>
                <a:cs typeface="+mn-cs"/>
              </a:rPr>
              <a:t>EDRMC</a:t>
            </a:r>
          </a:p>
        </p:txBody>
      </p:sp>
    </p:spTree>
    <p:extLst>
      <p:ext uri="{BB962C8B-B14F-4D97-AF65-F5344CB8AC3E}">
        <p14:creationId xmlns:p14="http://schemas.microsoft.com/office/powerpoint/2010/main" val="24096176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4213" y="123289"/>
            <a:ext cx="10515600" cy="483174"/>
          </a:xfrm>
        </p:spPr>
        <p:txBody>
          <a:bodyPr>
            <a:noAutofit/>
          </a:bodyPr>
          <a:lstStyle/>
          <a:p>
            <a:r>
              <a:rPr lang="en-US" sz="3600" b="1" dirty="0"/>
              <a:t>Logistics Cluster Updates</a:t>
            </a:r>
            <a:endParaRPr lang="en-US" sz="3600" b="1" dirty="0">
              <a:solidFill>
                <a:srgbClr val="00B0F0"/>
              </a:solidFill>
            </a:endParaRPr>
          </a:p>
        </p:txBody>
      </p:sp>
      <p:sp>
        <p:nvSpPr>
          <p:cNvPr id="4" name="Content Placeholder 3"/>
          <p:cNvSpPr>
            <a:spLocks noGrp="1"/>
          </p:cNvSpPr>
          <p:nvPr>
            <p:ph idx="1"/>
          </p:nvPr>
        </p:nvSpPr>
        <p:spPr>
          <a:xfrm>
            <a:off x="147263" y="606463"/>
            <a:ext cx="12044737" cy="6251537"/>
          </a:xfrm>
        </p:spPr>
        <p:txBody>
          <a:bodyPr vert="horz" lIns="91440" tIns="45720" rIns="91440" bIns="45720" rtlCol="0" anchor="t">
            <a:normAutofit/>
          </a:bodyPr>
          <a:lstStyle/>
          <a:p>
            <a:pPr algn="just"/>
            <a:r>
              <a:rPr lang="en-US" dirty="0"/>
              <a:t>Since 15 November, the Logistics Cluster continues to support partners in securing the EDRMC Support Letter enabling cargo to move to Tigray. </a:t>
            </a:r>
          </a:p>
          <a:p>
            <a:pPr algn="just"/>
            <a:r>
              <a:rPr lang="en-US" dirty="0"/>
              <a:t>Since the resumption of cargo movement, the Logistics Cluster has submitted </a:t>
            </a:r>
            <a:r>
              <a:rPr lang="en-US" b="1" dirty="0"/>
              <a:t>4,136 trucks </a:t>
            </a:r>
            <a:r>
              <a:rPr lang="en-US" dirty="0"/>
              <a:t>for EDRMC Support Letter on behalf of </a:t>
            </a:r>
            <a:r>
              <a:rPr lang="en-US" b="1" dirty="0"/>
              <a:t>39 Partners</a:t>
            </a:r>
            <a:r>
              <a:rPr lang="en-US" dirty="0"/>
              <a:t>.</a:t>
            </a:r>
          </a:p>
          <a:p>
            <a:pPr lvl="1" algn="just">
              <a:buFont typeface="Courier New" panose="02070309020205020404" pitchFamily="49" charset="0"/>
              <a:buChar char="o"/>
            </a:pPr>
            <a:r>
              <a:rPr lang="en-US" dirty="0"/>
              <a:t>As per partners’ report of arrivals, a total of </a:t>
            </a:r>
            <a:r>
              <a:rPr lang="en-US" b="1" dirty="0"/>
              <a:t>3,731 trucks </a:t>
            </a:r>
            <a:r>
              <a:rPr lang="en-US" dirty="0"/>
              <a:t>carrying </a:t>
            </a:r>
            <a:r>
              <a:rPr lang="en-US" b="1" dirty="0"/>
              <a:t>150,398 MT of humanitarian supplies </a:t>
            </a:r>
            <a:r>
              <a:rPr lang="en-US" dirty="0"/>
              <a:t>and </a:t>
            </a:r>
            <a:r>
              <a:rPr lang="en-US" b="1" dirty="0"/>
              <a:t>1,116,088</a:t>
            </a:r>
            <a:r>
              <a:rPr lang="en-US" dirty="0"/>
              <a:t> liters of fuel have entered Tigray via the three corridors.</a:t>
            </a:r>
          </a:p>
          <a:p>
            <a:pPr algn="just"/>
            <a:r>
              <a:rPr lang="en-US" dirty="0"/>
              <a:t>Additionally, the Logistics cluster is facilitating </a:t>
            </a:r>
            <a:r>
              <a:rPr lang="en-US" b="1" dirty="0"/>
              <a:t>free-to-user</a:t>
            </a:r>
            <a:r>
              <a:rPr lang="en-US" dirty="0"/>
              <a:t> cargo flights for partners on the Boeing 737 and DHC-800 to Mekelle and Shire.</a:t>
            </a:r>
          </a:p>
          <a:p>
            <a:pPr lvl="1" algn="just">
              <a:buFont typeface="Courier New" panose="02070309020205020404" pitchFamily="49" charset="0"/>
              <a:buChar char="o"/>
            </a:pPr>
            <a:r>
              <a:rPr lang="en-GB" b="1" dirty="0"/>
              <a:t>43 MT </a:t>
            </a:r>
            <a:r>
              <a:rPr lang="en-GB" dirty="0"/>
              <a:t>of Health and Nutrition items on behalf of </a:t>
            </a:r>
            <a:r>
              <a:rPr lang="en-GB" b="1" dirty="0"/>
              <a:t>8 partners </a:t>
            </a:r>
            <a:r>
              <a:rPr lang="en-GB" dirty="0"/>
              <a:t>have been airlifted, in eight rotations</a:t>
            </a:r>
          </a:p>
          <a:p>
            <a:pPr algn="just"/>
            <a:r>
              <a:rPr lang="en-US" dirty="0"/>
              <a:t>Moreover, the Logistics Cluster supports partners with </a:t>
            </a:r>
            <a:r>
              <a:rPr lang="en-US" b="1" dirty="0"/>
              <a:t>transport and  warehousing services</a:t>
            </a:r>
            <a:r>
              <a:rPr lang="en-US" dirty="0"/>
              <a:t> from its two warehouses at both hubs -  </a:t>
            </a:r>
            <a:r>
              <a:rPr lang="en-US" b="1" dirty="0"/>
              <a:t>Mekelle</a:t>
            </a:r>
            <a:r>
              <a:rPr lang="en-US" dirty="0"/>
              <a:t> and </a:t>
            </a:r>
            <a:r>
              <a:rPr lang="en-US" b="1" dirty="0"/>
              <a:t>Shire</a:t>
            </a:r>
            <a:r>
              <a:rPr lang="en-US" dirty="0"/>
              <a:t>.</a:t>
            </a:r>
            <a:endParaRPr lang="en-GB" dirty="0"/>
          </a:p>
          <a:p>
            <a:pPr marL="0" indent="0">
              <a:buNone/>
            </a:pPr>
            <a:endParaRPr lang="en-GB" sz="1600" dirty="0">
              <a:cs typeface="Calibri"/>
            </a:endParaRPr>
          </a:p>
          <a:p>
            <a:pPr lvl="1">
              <a:buFont typeface="Wingdings" panose="05000000000000000000" pitchFamily="2" charset="2"/>
              <a:buChar char="Ø"/>
            </a:pPr>
            <a:endParaRPr lang="en-GB" sz="1050" dirty="0">
              <a:cs typeface="Calibri"/>
            </a:endParaRPr>
          </a:p>
          <a:p>
            <a:pPr lvl="1"/>
            <a:endParaRPr lang="en-GB" sz="1600" dirty="0">
              <a:cs typeface="Calibri"/>
            </a:endParaRPr>
          </a:p>
          <a:p>
            <a:pPr>
              <a:buFont typeface="Wingdings" panose="05000000000000000000" pitchFamily="2" charset="2"/>
              <a:buChar char="Ø"/>
            </a:pPr>
            <a:endParaRPr lang="en-GB" sz="1600" dirty="0">
              <a:cs typeface="Calibri"/>
            </a:endParaRPr>
          </a:p>
          <a:p>
            <a:pPr lvl="1"/>
            <a:endParaRPr lang="en-GB" sz="1600" dirty="0">
              <a:cs typeface="Calibri"/>
            </a:endParaRPr>
          </a:p>
          <a:p>
            <a:pPr marL="457200" lvl="1" indent="0">
              <a:buNone/>
            </a:pPr>
            <a:endParaRPr lang="en-GB" sz="2000" dirty="0"/>
          </a:p>
          <a:p>
            <a:pPr lvl="1"/>
            <a:endParaRPr lang="en-GB" sz="2800" dirty="0"/>
          </a:p>
          <a:p>
            <a:pPr lvl="1"/>
            <a:endParaRPr lang="en-GB" sz="2800" dirty="0"/>
          </a:p>
          <a:p>
            <a:pPr marL="228600" lvl="1" algn="just" defTabSz="609630">
              <a:lnSpc>
                <a:spcPct val="140000"/>
              </a:lnSpc>
              <a:spcBef>
                <a:spcPts val="1000"/>
              </a:spcBef>
              <a:buFont typeface="Wingdings" panose="05000000000000000000" pitchFamily="2" charset="2"/>
              <a:buChar char="Ø"/>
              <a:tabLst>
                <a:tab pos="228600" algn="l"/>
                <a:tab pos="457200" algn="l"/>
              </a:tabLst>
              <a:defRPr/>
            </a:pPr>
            <a:endParaRPr lang="en-GB" sz="2800" dirty="0"/>
          </a:p>
          <a:p>
            <a:pPr marL="228600" lvl="1" algn="just" defTabSz="609630">
              <a:lnSpc>
                <a:spcPct val="140000"/>
              </a:lnSpc>
              <a:spcBef>
                <a:spcPts val="1000"/>
              </a:spcBef>
              <a:buFont typeface="Wingdings" panose="05000000000000000000" pitchFamily="2" charset="2"/>
              <a:buChar char="Ø"/>
              <a:tabLst>
                <a:tab pos="228600" algn="l"/>
                <a:tab pos="457200" algn="l"/>
              </a:tabLst>
              <a:defRPr/>
            </a:pPr>
            <a:endParaRPr lang="en-GB" sz="2800" dirty="0"/>
          </a:p>
          <a:p>
            <a:pPr marL="228600" lvl="1" algn="just" defTabSz="609630">
              <a:lnSpc>
                <a:spcPct val="140000"/>
              </a:lnSpc>
              <a:spcBef>
                <a:spcPts val="1000"/>
              </a:spcBef>
              <a:buFont typeface="Wingdings" panose="05000000000000000000" pitchFamily="2" charset="2"/>
              <a:buChar char="Ø"/>
              <a:tabLst>
                <a:tab pos="228600" algn="l"/>
                <a:tab pos="457200" algn="l"/>
              </a:tabLst>
              <a:defRPr/>
            </a:pPr>
            <a:endParaRPr lang="en-GB" sz="2800" dirty="0"/>
          </a:p>
          <a:p>
            <a:pPr marL="228600" lvl="1" algn="just" defTabSz="609630">
              <a:lnSpc>
                <a:spcPct val="140000"/>
              </a:lnSpc>
              <a:spcBef>
                <a:spcPts val="1000"/>
              </a:spcBef>
              <a:buFont typeface="Wingdings" panose="05000000000000000000" pitchFamily="2" charset="2"/>
              <a:buChar char="Ø"/>
              <a:tabLst>
                <a:tab pos="228600" algn="l"/>
                <a:tab pos="457200" algn="l"/>
              </a:tabLst>
              <a:defRPr/>
            </a:pPr>
            <a:endParaRPr lang="en-GB" dirty="0"/>
          </a:p>
          <a:p>
            <a:pPr marL="0" indent="0" algn="just">
              <a:lnSpc>
                <a:spcPct val="100000"/>
              </a:lnSpc>
              <a:buNone/>
              <a:tabLst>
                <a:tab pos="228600" algn="l"/>
                <a:tab pos="457200" algn="l"/>
              </a:tabLst>
              <a:defRPr/>
            </a:pPr>
            <a:endParaRPr lang="en-GB" sz="2400" dirty="0">
              <a:solidFill>
                <a:schemeClr val="dk1"/>
              </a:solidFill>
            </a:endParaRPr>
          </a:p>
          <a:p>
            <a:pPr marL="0" lvl="1" indent="0" defTabSz="609630">
              <a:lnSpc>
                <a:spcPct val="140000"/>
              </a:lnSpc>
              <a:spcBef>
                <a:spcPts val="1000"/>
              </a:spcBef>
              <a:buNone/>
              <a:tabLst>
                <a:tab pos="228600" algn="l"/>
                <a:tab pos="457200" algn="l"/>
              </a:tabLst>
            </a:pPr>
            <a:endParaRPr lang="en-GB" sz="4300" dirty="0">
              <a:solidFill>
                <a:schemeClr val="dk1"/>
              </a:solidFill>
            </a:endParaRPr>
          </a:p>
          <a:p>
            <a:pPr marL="228600" lvl="1" defTabSz="609630">
              <a:lnSpc>
                <a:spcPct val="140000"/>
              </a:lnSpc>
              <a:spcBef>
                <a:spcPts val="1000"/>
              </a:spcBef>
              <a:buFont typeface="Wingdings" panose="05000000000000000000" pitchFamily="2" charset="2"/>
              <a:buChar char="Ø"/>
              <a:tabLst>
                <a:tab pos="228600" algn="l"/>
                <a:tab pos="457200" algn="l"/>
              </a:tabLst>
            </a:pPr>
            <a:endParaRPr lang="en-GB" sz="2500" dirty="0">
              <a:solidFill>
                <a:schemeClr val="dk1"/>
              </a:solidFill>
            </a:endParaRPr>
          </a:p>
          <a:p>
            <a:pPr marL="0" indent="0" defTabSz="609630">
              <a:lnSpc>
                <a:spcPct val="130000"/>
              </a:lnSpc>
              <a:buNone/>
            </a:pPr>
            <a:endParaRPr lang="en-GB" sz="2000" dirty="0">
              <a:cs typeface="Calibri"/>
            </a:endParaRPr>
          </a:p>
          <a:p>
            <a:pPr marL="457200" lvl="1" indent="0" defTabSz="609630">
              <a:lnSpc>
                <a:spcPct val="130000"/>
              </a:lnSpc>
              <a:buNone/>
            </a:pPr>
            <a:endParaRPr lang="en-GB" sz="2800" dirty="0">
              <a:cs typeface="Calibri"/>
            </a:endParaRPr>
          </a:p>
          <a:p>
            <a:pPr marL="0" indent="0">
              <a:buNone/>
            </a:pPr>
            <a:endParaRPr lang="en-US" dirty="0"/>
          </a:p>
        </p:txBody>
      </p:sp>
    </p:spTree>
    <p:extLst>
      <p:ext uri="{BB962C8B-B14F-4D97-AF65-F5344CB8AC3E}">
        <p14:creationId xmlns:p14="http://schemas.microsoft.com/office/powerpoint/2010/main" val="9447390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10;&#10;Description automatically generated">
            <a:extLst>
              <a:ext uri="{FF2B5EF4-FFF2-40B4-BE49-F238E27FC236}">
                <a16:creationId xmlns:a16="http://schemas.microsoft.com/office/drawing/2014/main" id="{6A1D209F-A9DC-BF96-BAAA-FBC408A334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660" y="647272"/>
            <a:ext cx="11691991" cy="5414481"/>
          </a:xfrm>
          <a:prstGeom prst="rect">
            <a:avLst/>
          </a:prstGeom>
        </p:spPr>
      </p:pic>
    </p:spTree>
    <p:extLst>
      <p:ext uri="{BB962C8B-B14F-4D97-AF65-F5344CB8AC3E}">
        <p14:creationId xmlns:p14="http://schemas.microsoft.com/office/powerpoint/2010/main" val="17258455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41856" y="303231"/>
            <a:ext cx="11666365" cy="6251537"/>
          </a:xfrm>
        </p:spPr>
        <p:txBody>
          <a:bodyPr vert="horz" lIns="91440" tIns="45720" rIns="91440" bIns="45720" rtlCol="0" anchor="t">
            <a:normAutofit/>
          </a:bodyPr>
          <a:lstStyle/>
          <a:p>
            <a:pPr marL="0" indent="0" algn="just">
              <a:buNone/>
            </a:pPr>
            <a:endParaRPr lang="en-GB" dirty="0"/>
          </a:p>
          <a:p>
            <a:pPr algn="just"/>
            <a:r>
              <a:rPr lang="en-GB" b="1" dirty="0"/>
              <a:t>Challenges:</a:t>
            </a:r>
          </a:p>
          <a:p>
            <a:pPr lvl="1" algn="just">
              <a:buFont typeface="Courier New" panose="02070309020205020404" pitchFamily="49" charset="0"/>
              <a:buChar char="o"/>
            </a:pPr>
            <a:r>
              <a:rPr lang="en-GB" b="1" dirty="0"/>
              <a:t>Inadequate fuel supply </a:t>
            </a:r>
            <a:r>
              <a:rPr lang="en-GB" dirty="0"/>
              <a:t>in the region which can hamper the speed of dispatch of items from Logs Cluster warehouses, and can congest the warehouses</a:t>
            </a:r>
            <a:endParaRPr lang="en-US" dirty="0"/>
          </a:p>
          <a:p>
            <a:pPr lvl="1" algn="just">
              <a:buFont typeface="Courier New" panose="02070309020205020404" pitchFamily="49" charset="0"/>
              <a:buChar char="o"/>
            </a:pPr>
            <a:r>
              <a:rPr lang="en-GB" b="1" dirty="0"/>
              <a:t>Limited visibility </a:t>
            </a:r>
            <a:r>
              <a:rPr lang="en-GB" dirty="0"/>
              <a:t>of partner pipeline which hampers Logs Cluster to prepare adequately</a:t>
            </a:r>
          </a:p>
          <a:p>
            <a:pPr lvl="1">
              <a:buFont typeface="Wingdings" panose="05000000000000000000" pitchFamily="2" charset="2"/>
              <a:buChar char="Ø"/>
            </a:pPr>
            <a:endParaRPr lang="en-GB" sz="1050" dirty="0">
              <a:cs typeface="Calibri"/>
            </a:endParaRPr>
          </a:p>
          <a:p>
            <a:pPr lvl="1"/>
            <a:endParaRPr lang="en-GB" sz="1600" dirty="0">
              <a:cs typeface="Calibri"/>
            </a:endParaRPr>
          </a:p>
          <a:p>
            <a:pPr>
              <a:buFont typeface="Wingdings" panose="05000000000000000000" pitchFamily="2" charset="2"/>
              <a:buChar char="Ø"/>
            </a:pPr>
            <a:endParaRPr lang="en-GB" sz="1600" dirty="0">
              <a:cs typeface="Calibri"/>
            </a:endParaRPr>
          </a:p>
          <a:p>
            <a:pPr lvl="1"/>
            <a:endParaRPr lang="en-GB" sz="1600" dirty="0">
              <a:cs typeface="Calibri"/>
            </a:endParaRPr>
          </a:p>
          <a:p>
            <a:pPr marL="457200" lvl="1" indent="0">
              <a:buNone/>
            </a:pPr>
            <a:endParaRPr lang="en-GB" sz="2000" dirty="0"/>
          </a:p>
          <a:p>
            <a:pPr lvl="1"/>
            <a:endParaRPr lang="en-GB" sz="2800" dirty="0"/>
          </a:p>
          <a:p>
            <a:pPr lvl="1"/>
            <a:endParaRPr lang="en-GB" sz="2800" dirty="0"/>
          </a:p>
          <a:p>
            <a:pPr marL="228600" lvl="1" algn="just" defTabSz="609630">
              <a:lnSpc>
                <a:spcPct val="140000"/>
              </a:lnSpc>
              <a:spcBef>
                <a:spcPts val="1000"/>
              </a:spcBef>
              <a:buFont typeface="Wingdings" panose="05000000000000000000" pitchFamily="2" charset="2"/>
              <a:buChar char="Ø"/>
              <a:tabLst>
                <a:tab pos="228600" algn="l"/>
                <a:tab pos="457200" algn="l"/>
              </a:tabLst>
              <a:defRPr/>
            </a:pPr>
            <a:endParaRPr lang="en-GB" sz="2800" dirty="0"/>
          </a:p>
          <a:p>
            <a:pPr marL="228600" lvl="1" algn="just" defTabSz="609630">
              <a:lnSpc>
                <a:spcPct val="140000"/>
              </a:lnSpc>
              <a:spcBef>
                <a:spcPts val="1000"/>
              </a:spcBef>
              <a:buFont typeface="Wingdings" panose="05000000000000000000" pitchFamily="2" charset="2"/>
              <a:buChar char="Ø"/>
              <a:tabLst>
                <a:tab pos="228600" algn="l"/>
                <a:tab pos="457200" algn="l"/>
              </a:tabLst>
              <a:defRPr/>
            </a:pPr>
            <a:endParaRPr lang="en-GB" sz="2800" dirty="0"/>
          </a:p>
          <a:p>
            <a:pPr marL="228600" lvl="1" algn="just" defTabSz="609630">
              <a:lnSpc>
                <a:spcPct val="140000"/>
              </a:lnSpc>
              <a:spcBef>
                <a:spcPts val="1000"/>
              </a:spcBef>
              <a:buFont typeface="Wingdings" panose="05000000000000000000" pitchFamily="2" charset="2"/>
              <a:buChar char="Ø"/>
              <a:tabLst>
                <a:tab pos="228600" algn="l"/>
                <a:tab pos="457200" algn="l"/>
              </a:tabLst>
              <a:defRPr/>
            </a:pPr>
            <a:endParaRPr lang="en-GB" sz="2800" dirty="0"/>
          </a:p>
          <a:p>
            <a:pPr marL="228600" lvl="1" algn="just" defTabSz="609630">
              <a:lnSpc>
                <a:spcPct val="140000"/>
              </a:lnSpc>
              <a:spcBef>
                <a:spcPts val="1000"/>
              </a:spcBef>
              <a:buFont typeface="Wingdings" panose="05000000000000000000" pitchFamily="2" charset="2"/>
              <a:buChar char="Ø"/>
              <a:tabLst>
                <a:tab pos="228600" algn="l"/>
                <a:tab pos="457200" algn="l"/>
              </a:tabLst>
              <a:defRPr/>
            </a:pPr>
            <a:endParaRPr lang="en-GB" dirty="0"/>
          </a:p>
          <a:p>
            <a:pPr marL="0" indent="0" algn="just">
              <a:lnSpc>
                <a:spcPct val="100000"/>
              </a:lnSpc>
              <a:buNone/>
              <a:tabLst>
                <a:tab pos="228600" algn="l"/>
                <a:tab pos="457200" algn="l"/>
              </a:tabLst>
              <a:defRPr/>
            </a:pPr>
            <a:endParaRPr lang="en-GB" sz="2400" dirty="0">
              <a:solidFill>
                <a:schemeClr val="dk1"/>
              </a:solidFill>
            </a:endParaRPr>
          </a:p>
          <a:p>
            <a:pPr marL="0" lvl="1" indent="0" defTabSz="609630">
              <a:lnSpc>
                <a:spcPct val="140000"/>
              </a:lnSpc>
              <a:spcBef>
                <a:spcPts val="1000"/>
              </a:spcBef>
              <a:buNone/>
              <a:tabLst>
                <a:tab pos="228600" algn="l"/>
                <a:tab pos="457200" algn="l"/>
              </a:tabLst>
            </a:pPr>
            <a:endParaRPr lang="en-GB" sz="4300" dirty="0">
              <a:solidFill>
                <a:schemeClr val="dk1"/>
              </a:solidFill>
            </a:endParaRPr>
          </a:p>
          <a:p>
            <a:pPr marL="228600" lvl="1" defTabSz="609630">
              <a:lnSpc>
                <a:spcPct val="140000"/>
              </a:lnSpc>
              <a:spcBef>
                <a:spcPts val="1000"/>
              </a:spcBef>
              <a:buFont typeface="Wingdings" panose="05000000000000000000" pitchFamily="2" charset="2"/>
              <a:buChar char="Ø"/>
              <a:tabLst>
                <a:tab pos="228600" algn="l"/>
                <a:tab pos="457200" algn="l"/>
              </a:tabLst>
            </a:pPr>
            <a:endParaRPr lang="en-GB" sz="2500" dirty="0">
              <a:solidFill>
                <a:schemeClr val="dk1"/>
              </a:solidFill>
            </a:endParaRPr>
          </a:p>
          <a:p>
            <a:pPr marL="0" indent="0" defTabSz="609630">
              <a:lnSpc>
                <a:spcPct val="130000"/>
              </a:lnSpc>
              <a:buNone/>
            </a:pPr>
            <a:endParaRPr lang="en-GB" sz="2000" dirty="0">
              <a:cs typeface="Calibri"/>
            </a:endParaRPr>
          </a:p>
          <a:p>
            <a:pPr marL="457200" lvl="1" indent="0" defTabSz="609630">
              <a:lnSpc>
                <a:spcPct val="130000"/>
              </a:lnSpc>
              <a:buNone/>
            </a:pPr>
            <a:endParaRPr lang="en-GB" sz="2800" dirty="0">
              <a:cs typeface="Calibri"/>
            </a:endParaRPr>
          </a:p>
          <a:p>
            <a:pPr marL="0" indent="0">
              <a:buNone/>
            </a:pPr>
            <a:endParaRPr lang="en-US" dirty="0"/>
          </a:p>
        </p:txBody>
      </p:sp>
    </p:spTree>
    <p:extLst>
      <p:ext uri="{BB962C8B-B14F-4D97-AF65-F5344CB8AC3E}">
        <p14:creationId xmlns:p14="http://schemas.microsoft.com/office/powerpoint/2010/main" val="2763716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7" imgH="378" progId="TCLayout.ActiveDocument.1">
                  <p:embed/>
                </p:oleObj>
              </mc:Choice>
              <mc:Fallback>
                <p:oleObj name="think-cell Slide" r:id="rId3" imgW="377" imgH="378"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B77B659-C5A4-46B3-A193-39EDA6C10BA8}"/>
              </a:ext>
            </a:extLst>
          </p:cNvPr>
          <p:cNvSpPr>
            <a:spLocks noGrp="1"/>
          </p:cNvSpPr>
          <p:nvPr>
            <p:ph type="ctrTitle"/>
          </p:nvPr>
        </p:nvSpPr>
        <p:spPr>
          <a:xfrm>
            <a:off x="1526381" y="1041400"/>
            <a:ext cx="9139237" cy="2387600"/>
          </a:xfrm>
        </p:spPr>
        <p:txBody>
          <a:bodyPr vert="horz">
            <a:noAutofit/>
          </a:bodyPr>
          <a:lstStyle/>
          <a:p>
            <a:r>
              <a:rPr lang="en-US" sz="8000" b="1" dirty="0">
                <a:solidFill>
                  <a:schemeClr val="bg1">
                    <a:lumMod val="50000"/>
                  </a:schemeClr>
                </a:solidFill>
                <a:latin typeface="Arial" panose="020B0604020202020204" pitchFamily="34" charset="0"/>
                <a:ea typeface="Roboto" panose="02000000000000000000" pitchFamily="2" charset="0"/>
                <a:cs typeface="Arial" panose="020B0604020202020204" pitchFamily="34" charset="0"/>
              </a:rPr>
              <a:t>Food Cluster Update</a:t>
            </a:r>
            <a:endParaRPr lang="en-US" sz="7200" b="1" dirty="0">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4248442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6</a:t>
            </a:fld>
            <a:endParaRPr sz="1200" b="0" i="0" u="none" strike="noStrike" cap="none">
              <a:solidFill>
                <a:srgbClr val="888888"/>
              </a:solidFill>
              <a:latin typeface="Calibri"/>
              <a:ea typeface="Calibri"/>
              <a:cs typeface="Calibri"/>
              <a:sym typeface="Calibri"/>
            </a:endParaRPr>
          </a:p>
        </p:txBody>
      </p:sp>
      <p:sp>
        <p:nvSpPr>
          <p:cNvPr id="549" name="Google Shape;549;p6"/>
          <p:cNvSpPr txBox="1"/>
          <p:nvPr/>
        </p:nvSpPr>
        <p:spPr>
          <a:xfrm>
            <a:off x="420413" y="91086"/>
            <a:ext cx="11624441" cy="780312"/>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D7D31"/>
              </a:buClr>
              <a:buSzPts val="2800"/>
              <a:buFont typeface="Calibri"/>
              <a:buNone/>
            </a:pPr>
            <a:r>
              <a:rPr lang="en-US" sz="2800" b="1" i="0" u="none" strike="noStrike" cap="none" dirty="0">
                <a:solidFill>
                  <a:srgbClr val="ED7D31"/>
                </a:solidFill>
                <a:latin typeface="Calibri"/>
                <a:ea typeface="Calibri"/>
                <a:cs typeface="Calibri"/>
                <a:sym typeface="Calibri"/>
              </a:rPr>
              <a:t>Food Cluster – Key updates (as of 02 </a:t>
            </a:r>
            <a:r>
              <a:rPr lang="en-US" sz="2800" b="1" dirty="0">
                <a:solidFill>
                  <a:srgbClr val="ED7D31"/>
                </a:solidFill>
                <a:latin typeface="Calibri"/>
                <a:ea typeface="Calibri"/>
                <a:cs typeface="Calibri"/>
                <a:sym typeface="Calibri"/>
              </a:rPr>
              <a:t>February</a:t>
            </a:r>
            <a:r>
              <a:rPr lang="en-US" sz="2800" b="1" i="0" u="none" strike="noStrike" cap="none" dirty="0">
                <a:solidFill>
                  <a:srgbClr val="ED7D31"/>
                </a:solidFill>
                <a:latin typeface="Calibri"/>
                <a:ea typeface="Calibri"/>
                <a:cs typeface="Calibri"/>
                <a:sym typeface="Calibri"/>
              </a:rPr>
              <a:t> 2023)</a:t>
            </a:r>
            <a:endParaRPr sz="3600" b="1" i="0" u="none" strike="noStrike" cap="none" dirty="0">
              <a:solidFill>
                <a:srgbClr val="ED7D31"/>
              </a:solidFill>
              <a:latin typeface="Arial"/>
              <a:ea typeface="Arial"/>
              <a:cs typeface="Arial"/>
              <a:sym typeface="Arial"/>
            </a:endParaRPr>
          </a:p>
        </p:txBody>
      </p:sp>
      <p:sp>
        <p:nvSpPr>
          <p:cNvPr id="550" name="Google Shape;550;p6"/>
          <p:cNvSpPr/>
          <p:nvPr/>
        </p:nvSpPr>
        <p:spPr>
          <a:xfrm>
            <a:off x="533074" y="2300727"/>
            <a:ext cx="9430706" cy="707886"/>
          </a:xfrm>
          <a:prstGeom prst="rect">
            <a:avLst/>
          </a:prstGeom>
          <a:noFill/>
          <a:ln>
            <a:noFill/>
          </a:ln>
        </p:spPr>
        <p:txBody>
          <a:bodyPr spcFirstLastPara="1" wrap="square" lIns="121900" tIns="60950" rIns="121900" bIns="60950" anchor="ctr" anchorCtr="0">
            <a:spAutoFit/>
          </a:bodyPr>
          <a:lstStyle/>
          <a:p>
            <a:pPr marL="457200" marR="0" lvl="1"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2000"/>
              <a:buFont typeface="Calibri"/>
              <a:buNone/>
            </a:pPr>
            <a:endParaRPr sz="2000" b="1" i="0" u="none" strike="noStrike" cap="none">
              <a:solidFill>
                <a:srgbClr val="000000"/>
              </a:solidFill>
              <a:latin typeface="Calibri"/>
              <a:ea typeface="Calibri"/>
              <a:cs typeface="Calibri"/>
              <a:sym typeface="Calibri"/>
            </a:endParaRPr>
          </a:p>
        </p:txBody>
      </p:sp>
      <p:sp>
        <p:nvSpPr>
          <p:cNvPr id="551" name="Google Shape;551;p6"/>
          <p:cNvSpPr txBox="1"/>
          <p:nvPr/>
        </p:nvSpPr>
        <p:spPr>
          <a:xfrm>
            <a:off x="420413" y="745274"/>
            <a:ext cx="11624440" cy="6504304"/>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400050" indent="-342900">
              <a:spcBef>
                <a:spcPts val="800"/>
              </a:spcBef>
              <a:buClr>
                <a:schemeClr val="dk1"/>
              </a:buClr>
              <a:buSzPts val="2000"/>
              <a:buFont typeface="Wingdings" panose="05000000000000000000" pitchFamily="2" charset="2"/>
              <a:buChar char="v"/>
            </a:pPr>
            <a:r>
              <a:rPr lang="en-GB" sz="2000" b="1" dirty="0">
                <a:solidFill>
                  <a:srgbClr val="000000"/>
                </a:solidFill>
                <a:latin typeface="Calibri"/>
                <a:cs typeface="Calibri"/>
              </a:rPr>
              <a:t>More than 128,700 MT of food has been brought into the region with more than 4 million people assisted since mid-Nov. 2022 (as of 03 February). </a:t>
            </a:r>
          </a:p>
          <a:p>
            <a:pPr marL="400050" indent="-342900">
              <a:spcBef>
                <a:spcPts val="800"/>
              </a:spcBef>
              <a:buClr>
                <a:schemeClr val="dk1"/>
              </a:buClr>
              <a:buSzPts val="2000"/>
              <a:buFont typeface="Wingdings" panose="05000000000000000000" pitchFamily="2" charset="2"/>
              <a:buChar char="v"/>
            </a:pPr>
            <a:r>
              <a:rPr lang="en-GB"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Food distributed to more than 262,000 recent IDPs (displaced since late August) </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in Abi Adi town, Adwa town,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Adigrat</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town, Axum town,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Hawzen</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town,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Maichew</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town,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Mekhoni</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town and Mekelle. </a:t>
            </a:r>
            <a:r>
              <a:rPr lang="en-GB" sz="2000" b="1" dirty="0">
                <a:latin typeface="Calibri" panose="020F0502020204030204" pitchFamily="34" charset="0"/>
                <a:ea typeface="Calibri" panose="020F0502020204030204" pitchFamily="34" charset="0"/>
                <a:cs typeface="Times New Roman" panose="02020603050405020304" pitchFamily="18" charset="0"/>
              </a:rPr>
              <a:t>Ongoing IDP verification is challenging and requires govt. support at all levels.  </a:t>
            </a:r>
          </a:p>
          <a:p>
            <a:pPr marL="342900" indent="-342900" algn="just">
              <a:spcAft>
                <a:spcPts val="800"/>
              </a:spcAft>
              <a:buFont typeface="Wingdings" pitchFamily="2" charset="2"/>
              <a:buChar char="v"/>
            </a:pPr>
            <a:endParaRPr lang="en-GB" sz="1000" b="1" dirty="0">
              <a:solidFill>
                <a:prstClr val="black"/>
              </a:solidFill>
              <a:cs typeface="Calibri" panose="020F0502020204030204" pitchFamily="34" charset="0"/>
            </a:endParaRPr>
          </a:p>
          <a:p>
            <a:pPr marL="342900" indent="-342900" algn="just">
              <a:spcAft>
                <a:spcPts val="800"/>
              </a:spcAft>
              <a:buFont typeface="Wingdings" pitchFamily="2" charset="2"/>
              <a:buChar char="v"/>
            </a:pPr>
            <a:r>
              <a:rPr lang="en-GB" sz="2000" b="1" dirty="0">
                <a:solidFill>
                  <a:prstClr val="black"/>
                </a:solidFill>
                <a:cs typeface="Calibri" panose="020F0502020204030204" pitchFamily="34" charset="0"/>
              </a:rPr>
              <a:t>R2 of 2022: </a:t>
            </a:r>
            <a:r>
              <a:rPr lang="en-GB" sz="2000" dirty="0">
                <a:solidFill>
                  <a:prstClr val="black"/>
                </a:solidFill>
                <a:cs typeface="Calibri" panose="020F0502020204030204" pitchFamily="34" charset="0"/>
              </a:rPr>
              <a:t>5,098,711 people assisted with 85,428 MT of food in 82 woredas.</a:t>
            </a:r>
          </a:p>
          <a:p>
            <a:pPr marL="342900" indent="-342900" algn="just">
              <a:spcAft>
                <a:spcPts val="800"/>
              </a:spcAft>
              <a:buFont typeface="Wingdings" pitchFamily="2" charset="2"/>
              <a:buChar char="v"/>
            </a:pPr>
            <a:r>
              <a:rPr lang="en-GB" sz="2000" b="1" dirty="0">
                <a:solidFill>
                  <a:prstClr val="black"/>
                </a:solidFill>
                <a:cs typeface="Calibri" panose="020F0502020204030204" pitchFamily="34" charset="0"/>
              </a:rPr>
              <a:t>R3 of 2022: </a:t>
            </a:r>
            <a:r>
              <a:rPr lang="en-GB" sz="2000" dirty="0">
                <a:solidFill>
                  <a:prstClr val="black"/>
                </a:solidFill>
                <a:cs typeface="Calibri" panose="020F0502020204030204" pitchFamily="34" charset="0"/>
              </a:rPr>
              <a:t>starting with Mekelle food distribution - 532,568  (118,197 IDP and 414,371 host community) assisted. Food dispatched to various woredas ongoing and distribution will follow accordingly. </a:t>
            </a:r>
          </a:p>
          <a:p>
            <a:pPr marL="342900" indent="-342900" algn="just">
              <a:spcAft>
                <a:spcPts val="800"/>
              </a:spcAft>
              <a:buFont typeface="Wingdings" pitchFamily="2" charset="2"/>
              <a:buChar char="v"/>
            </a:pPr>
            <a:endParaRPr lang="en-GB" sz="2000" dirty="0">
              <a:solidFill>
                <a:prstClr val="black"/>
              </a:solidFill>
              <a:cs typeface="Calibri" panose="020F0502020204030204" pitchFamily="34" charset="0"/>
            </a:endParaRPr>
          </a:p>
          <a:p>
            <a:pPr marL="342900" indent="-342900" algn="just">
              <a:spcAft>
                <a:spcPts val="800"/>
              </a:spcAft>
              <a:buFont typeface="Wingdings" pitchFamily="2" charset="2"/>
              <a:buChar char="v"/>
            </a:pPr>
            <a:r>
              <a:rPr lang="en-US" sz="2000" dirty="0">
                <a:solidFill>
                  <a:prstClr val="black"/>
                </a:solidFill>
              </a:rPr>
              <a:t>According to Seasonal multisectoral </a:t>
            </a:r>
            <a:r>
              <a:rPr lang="en-US" sz="2000" dirty="0" err="1">
                <a:solidFill>
                  <a:prstClr val="black"/>
                </a:solidFill>
              </a:rPr>
              <a:t>Meher</a:t>
            </a:r>
            <a:r>
              <a:rPr lang="en-US" sz="2000" dirty="0">
                <a:solidFill>
                  <a:prstClr val="black"/>
                </a:solidFill>
              </a:rPr>
              <a:t> assessment total</a:t>
            </a:r>
            <a:r>
              <a:rPr lang="en-US" sz="2000" dirty="0">
                <a:solidFill>
                  <a:srgbClr val="000000"/>
                </a:solidFill>
              </a:rPr>
              <a:t> Population that Needs Humanitarian Assistance in 2022 is 6.5 Million</a:t>
            </a:r>
          </a:p>
          <a:p>
            <a:pPr marL="800100" lvl="1" indent="-342900">
              <a:buFont typeface="Wingdings" panose="05000000000000000000" pitchFamily="2" charset="2"/>
              <a:buChar char="§"/>
            </a:pPr>
            <a:r>
              <a:rPr lang="en-GB" sz="2000" dirty="0">
                <a:solidFill>
                  <a:srgbClr val="000000"/>
                </a:solidFill>
              </a:rPr>
              <a:t>For Rounds of 2022, resources secured by the main food actors </a:t>
            </a:r>
            <a:r>
              <a:rPr lang="en-US" sz="2000" dirty="0">
                <a:solidFill>
                  <a:srgbClr val="000000"/>
                </a:solidFill>
              </a:rPr>
              <a:t>(WFP = 2.1 Million and JEOP=3.1 Million) = 5.2 Million (80% of the demand) .</a:t>
            </a:r>
          </a:p>
          <a:p>
            <a:pPr marL="800100" lvl="1" indent="-342900">
              <a:buFont typeface="Wingdings" panose="05000000000000000000" pitchFamily="2" charset="2"/>
              <a:buChar char="§"/>
            </a:pPr>
            <a:r>
              <a:rPr lang="en-US" sz="2000" dirty="0">
                <a:solidFill>
                  <a:srgbClr val="000000"/>
                </a:solidFill>
              </a:rPr>
              <a:t>Gap = 1.3 Million People (20% of the demand) </a:t>
            </a:r>
          </a:p>
          <a:p>
            <a:pPr marL="342900" indent="-342900" algn="just">
              <a:buFont typeface="Wingdings" pitchFamily="2" charset="2"/>
              <a:buChar char="v"/>
              <a:tabLst>
                <a:tab pos="571500" algn="l"/>
              </a:tabLst>
            </a:pPr>
            <a:endParaRPr lang="en-GB" sz="1000" b="1" dirty="0">
              <a:solidFill>
                <a:srgbClr val="000000"/>
              </a:solidFill>
            </a:endParaRPr>
          </a:p>
          <a:p>
            <a:pPr marL="342900" indent="-342900" algn="just">
              <a:buFont typeface="Wingdings" pitchFamily="2" charset="2"/>
              <a:buChar char="v"/>
              <a:tabLst>
                <a:tab pos="571500" algn="l"/>
              </a:tabLst>
            </a:pPr>
            <a:r>
              <a:rPr lang="en-GB" sz="2000" b="1" dirty="0">
                <a:solidFill>
                  <a:srgbClr val="000000"/>
                </a:solidFill>
              </a:rPr>
              <a:t>Data collection for the WFP-led Emergency Food Security Assessment (EFSA) is ongoing since late January. </a:t>
            </a:r>
            <a:endParaRPr lang="en-US" sz="2000" b="1" dirty="0">
              <a:solidFill>
                <a:srgbClr val="000000"/>
              </a:solidFill>
            </a:endParaRPr>
          </a:p>
          <a:p>
            <a:pPr marL="342900" indent="-342900" algn="just">
              <a:buFont typeface="Wingdings" pitchFamily="2" charset="2"/>
              <a:buChar char="v"/>
              <a:tabLst>
                <a:tab pos="571500" algn="l"/>
              </a:tabLst>
            </a:pPr>
            <a:endParaRPr lang="en-GB" sz="2000" b="1" dirty="0">
              <a:solidFill>
                <a:srgbClr val="FF0000"/>
              </a:solidFill>
              <a:cs typeface="Times New Roman"/>
            </a:endParaRPr>
          </a:p>
          <a:p>
            <a:pPr marL="0" marR="0" lvl="0" indent="0" algn="l" rtl="0">
              <a:lnSpc>
                <a:spcPct val="100000"/>
              </a:lnSpc>
              <a:spcBef>
                <a:spcPts val="0"/>
              </a:spcBef>
              <a:spcAft>
                <a:spcPts val="0"/>
              </a:spcAft>
              <a:buClr>
                <a:schemeClr val="dk1"/>
              </a:buClr>
              <a:buSzPts val="1000"/>
              <a:buFont typeface="Calibri"/>
              <a:buNone/>
            </a:pPr>
            <a:endParaRPr lang="en-US" sz="10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599890298"/>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7</a:t>
            </a:fld>
            <a:endParaRPr sz="1200" b="0" i="0" u="none" strike="noStrike" cap="none">
              <a:solidFill>
                <a:srgbClr val="888888"/>
              </a:solidFill>
              <a:latin typeface="Calibri"/>
              <a:ea typeface="Calibri"/>
              <a:cs typeface="Calibri"/>
              <a:sym typeface="Calibri"/>
            </a:endParaRPr>
          </a:p>
        </p:txBody>
      </p:sp>
      <p:sp>
        <p:nvSpPr>
          <p:cNvPr id="549" name="Google Shape;549;p6"/>
          <p:cNvSpPr txBox="1"/>
          <p:nvPr/>
        </p:nvSpPr>
        <p:spPr>
          <a:xfrm>
            <a:off x="346841" y="136525"/>
            <a:ext cx="11006960" cy="780312"/>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D7D31"/>
              </a:buClr>
              <a:buSzPts val="2800"/>
              <a:buFont typeface="Calibri"/>
              <a:buNone/>
            </a:pPr>
            <a:r>
              <a:rPr lang="en-US" sz="2800" b="1" i="0" u="none" strike="noStrike" cap="none" dirty="0">
                <a:solidFill>
                  <a:srgbClr val="ED7D31"/>
                </a:solidFill>
                <a:latin typeface="Calibri"/>
                <a:ea typeface="Calibri"/>
                <a:cs typeface="Calibri"/>
                <a:sym typeface="Calibri"/>
              </a:rPr>
              <a:t>Food Cluster – Key challenges and asks (as of  </a:t>
            </a:r>
            <a:r>
              <a:rPr lang="en-US" sz="2800" b="1" dirty="0">
                <a:solidFill>
                  <a:srgbClr val="ED7D31"/>
                </a:solidFill>
                <a:latin typeface="Calibri"/>
                <a:ea typeface="Calibri"/>
                <a:cs typeface="Calibri"/>
                <a:sym typeface="Calibri"/>
              </a:rPr>
              <a:t>02 February</a:t>
            </a:r>
            <a:r>
              <a:rPr lang="en-US" sz="2800" b="1" i="0" u="none" strike="noStrike" cap="none" dirty="0">
                <a:solidFill>
                  <a:srgbClr val="ED7D31"/>
                </a:solidFill>
                <a:latin typeface="Calibri"/>
                <a:ea typeface="Calibri"/>
                <a:cs typeface="Calibri"/>
                <a:sym typeface="Calibri"/>
              </a:rPr>
              <a:t> 2023)</a:t>
            </a:r>
            <a:endParaRPr sz="3600" b="1" i="0" u="none" strike="noStrike" cap="none" dirty="0">
              <a:solidFill>
                <a:srgbClr val="ED7D31"/>
              </a:solidFill>
              <a:latin typeface="Arial"/>
              <a:ea typeface="Arial"/>
              <a:cs typeface="Arial"/>
              <a:sym typeface="Arial"/>
            </a:endParaRPr>
          </a:p>
        </p:txBody>
      </p:sp>
      <p:sp>
        <p:nvSpPr>
          <p:cNvPr id="550" name="Google Shape;550;p6"/>
          <p:cNvSpPr/>
          <p:nvPr/>
        </p:nvSpPr>
        <p:spPr>
          <a:xfrm>
            <a:off x="533074" y="2300727"/>
            <a:ext cx="9430706" cy="707886"/>
          </a:xfrm>
          <a:prstGeom prst="rect">
            <a:avLst/>
          </a:prstGeom>
          <a:noFill/>
          <a:ln>
            <a:noFill/>
          </a:ln>
        </p:spPr>
        <p:txBody>
          <a:bodyPr spcFirstLastPara="1" wrap="square" lIns="121900" tIns="60950" rIns="121900" bIns="60950" anchor="ctr" anchorCtr="0">
            <a:spAutoFit/>
          </a:bodyPr>
          <a:lstStyle/>
          <a:p>
            <a:pPr marL="457200" marR="0" lvl="1"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2000"/>
              <a:buFont typeface="Calibri"/>
              <a:buNone/>
            </a:pPr>
            <a:endParaRPr sz="2000" b="1" i="0" u="none" strike="noStrike" cap="none">
              <a:solidFill>
                <a:srgbClr val="000000"/>
              </a:solidFill>
              <a:latin typeface="Calibri"/>
              <a:ea typeface="Calibri"/>
              <a:cs typeface="Calibri"/>
              <a:sym typeface="Calibri"/>
            </a:endParaRPr>
          </a:p>
        </p:txBody>
      </p:sp>
      <p:sp>
        <p:nvSpPr>
          <p:cNvPr id="551" name="Google Shape;551;p6"/>
          <p:cNvSpPr txBox="1"/>
          <p:nvPr/>
        </p:nvSpPr>
        <p:spPr>
          <a:xfrm>
            <a:off x="346840" y="765936"/>
            <a:ext cx="11006960" cy="5960053"/>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lvl="0" algn="just">
              <a:buClr>
                <a:srgbClr val="000000"/>
              </a:buClr>
              <a:buSzPts val="2000"/>
            </a:pPr>
            <a:endParaRPr lang="en-GB" sz="800" b="1" dirty="0">
              <a:solidFill>
                <a:srgbClr val="FF0000"/>
              </a:solidFill>
              <a:latin typeface="Calibri" panose="020F0502020204030204" pitchFamily="34" charset="0"/>
              <a:cs typeface="Calibri" panose="020F0502020204030204" pitchFamily="34" charset="0"/>
            </a:endParaRPr>
          </a:p>
          <a:p>
            <a:pPr marL="342900" indent="-342900" algn="just">
              <a:buFont typeface="+mj-lt"/>
              <a:buAutoNum type="arabicPeriod"/>
              <a:tabLst>
                <a:tab pos="571500" algn="l"/>
              </a:tabLst>
            </a:pPr>
            <a:r>
              <a:rPr lang="en-GB" sz="2000" b="1" dirty="0">
                <a:solidFill>
                  <a:srgbClr val="FF0000"/>
                </a:solidFill>
                <a:cs typeface="Times New Roman"/>
              </a:rPr>
              <a:t>Food insecure people, particularly IDPs, require monthly food assistance instead of round based approach.</a:t>
            </a:r>
          </a:p>
          <a:p>
            <a:pPr marL="342900" indent="-342900" algn="just">
              <a:buFont typeface="+mj-lt"/>
              <a:buAutoNum type="arabicPeriod"/>
              <a:tabLst>
                <a:tab pos="571500" algn="l"/>
              </a:tabLst>
            </a:pPr>
            <a:endParaRPr lang="en-GB" sz="1000" b="1" dirty="0">
              <a:solidFill>
                <a:srgbClr val="FF0000"/>
              </a:solidFill>
              <a:cs typeface="Times New Roman"/>
              <a:sym typeface="Calibri"/>
            </a:endParaRPr>
          </a:p>
          <a:p>
            <a:pPr marL="342900" indent="-342900" algn="just">
              <a:buFont typeface="+mj-lt"/>
              <a:buAutoNum type="arabicPeriod"/>
              <a:tabLst>
                <a:tab pos="571500" algn="l"/>
              </a:tabLst>
            </a:pPr>
            <a:r>
              <a:rPr lang="en-GB" sz="2000" b="1" dirty="0">
                <a:solidFill>
                  <a:srgbClr val="FF0000"/>
                </a:solidFill>
                <a:cs typeface="Calibri" panose="020F0502020204030204" pitchFamily="34" charset="0"/>
                <a:sym typeface="Calibri"/>
              </a:rPr>
              <a:t>Sustaining the ongoing food assistance through the most appropriate modalities throughout the lean season, complementing it with support in agriculture and livelihood, market integration and early recovery </a:t>
            </a:r>
            <a:r>
              <a:rPr lang="en-GB" sz="2000" dirty="0">
                <a:cs typeface="Calibri" panose="020F0502020204030204" pitchFamily="34" charset="0"/>
                <a:sym typeface="Calibri"/>
              </a:rPr>
              <a:t>in collaboration with other clusters is critical to improve food security in the region.</a:t>
            </a:r>
            <a:endParaRPr lang="en-GB" sz="2000" b="1" dirty="0">
              <a:cs typeface="Calibri" panose="020F0502020204030204" pitchFamily="34" charset="0"/>
              <a:sym typeface="Calibri"/>
            </a:endParaRPr>
          </a:p>
          <a:p>
            <a:pPr marL="342900" indent="-342900" algn="just">
              <a:buFont typeface="+mj-lt"/>
              <a:buAutoNum type="arabicPeriod"/>
              <a:tabLst>
                <a:tab pos="571500" algn="l"/>
              </a:tabLst>
            </a:pPr>
            <a:endParaRPr lang="en-GB" sz="1000" b="1" dirty="0">
              <a:solidFill>
                <a:srgbClr val="FF0000"/>
              </a:solidFill>
              <a:effectLst/>
              <a:ea typeface="Calibri" panose="020F0502020204030204" pitchFamily="34" charset="0"/>
              <a:cs typeface="Calibri" panose="020F0502020204030204" pitchFamily="34" charset="0"/>
              <a:sym typeface="Calibri"/>
            </a:endParaRPr>
          </a:p>
          <a:p>
            <a:pPr marL="342900" indent="-342900" algn="just">
              <a:buFont typeface="+mj-lt"/>
              <a:buAutoNum type="arabicPeriod"/>
              <a:tabLst>
                <a:tab pos="571500" algn="l"/>
              </a:tabLst>
            </a:pPr>
            <a:r>
              <a:rPr lang="en-GB" sz="2000" b="1" dirty="0">
                <a:solidFill>
                  <a:srgbClr val="FF0000"/>
                </a:solidFill>
                <a:effectLst/>
                <a:ea typeface="Calibri" panose="020F0502020204030204" pitchFamily="34" charset="0"/>
                <a:cs typeface="Calibri" panose="020F0502020204030204" pitchFamily="34" charset="0"/>
              </a:rPr>
              <a:t>Humanitarian access to some remote areas off the main roads and/or in the extreme northern part of the region as well as locations that require crossline movements</a:t>
            </a:r>
            <a:r>
              <a:rPr lang="en-GB" sz="2000" b="1" dirty="0">
                <a:effectLst/>
                <a:ea typeface="Calibri" panose="020F0502020204030204" pitchFamily="34" charset="0"/>
                <a:cs typeface="Calibri" panose="020F0502020204030204" pitchFamily="34" charset="0"/>
              </a:rPr>
              <a:t> </a:t>
            </a:r>
            <a:r>
              <a:rPr lang="en-GB" sz="2000" b="1" i="1" dirty="0">
                <a:effectLst/>
                <a:ea typeface="Calibri" panose="020F0502020204030204" pitchFamily="34" charset="0"/>
                <a:cs typeface="Calibri" panose="020F0502020204030204" pitchFamily="34" charset="0"/>
              </a:rPr>
              <a:t>- for instance, distribution points in </a:t>
            </a:r>
            <a:r>
              <a:rPr lang="en-GB" sz="2000" b="1" i="1" dirty="0" err="1">
                <a:effectLst/>
                <a:ea typeface="Calibri" panose="020F0502020204030204" pitchFamily="34" charset="0"/>
                <a:cs typeface="Calibri" panose="020F0502020204030204" pitchFamily="34" charset="0"/>
              </a:rPr>
              <a:t>Adet</a:t>
            </a:r>
            <a:r>
              <a:rPr lang="en-GB" sz="2000" b="1" i="1" dirty="0">
                <a:effectLst/>
                <a:ea typeface="Calibri" panose="020F0502020204030204" pitchFamily="34" charset="0"/>
                <a:cs typeface="Calibri" panose="020F0502020204030204" pitchFamily="34" charset="0"/>
              </a:rPr>
              <a:t>, Egela and </a:t>
            </a:r>
            <a:r>
              <a:rPr lang="en-GB" sz="2000" b="1" i="1" dirty="0" err="1">
                <a:effectLst/>
                <a:ea typeface="Calibri" panose="020F0502020204030204" pitchFamily="34" charset="0"/>
                <a:cs typeface="Calibri" panose="020F0502020204030204" pitchFamily="34" charset="0"/>
              </a:rPr>
              <a:t>Naeder</a:t>
            </a:r>
            <a:r>
              <a:rPr lang="en-GB" sz="2000" b="1" i="1" dirty="0">
                <a:effectLst/>
                <a:ea typeface="Calibri" panose="020F0502020204030204" pitchFamily="34" charset="0"/>
                <a:cs typeface="Calibri" panose="020F0502020204030204" pitchFamily="34" charset="0"/>
              </a:rPr>
              <a:t> (Central); Erob and Gulo </a:t>
            </a:r>
            <a:r>
              <a:rPr lang="en-GB" sz="2000" b="1" i="1" dirty="0" err="1">
                <a:effectLst/>
                <a:ea typeface="Calibri" panose="020F0502020204030204" pitchFamily="34" charset="0"/>
                <a:cs typeface="Calibri" panose="020F0502020204030204" pitchFamily="34" charset="0"/>
              </a:rPr>
              <a:t>Mekeda</a:t>
            </a:r>
            <a:r>
              <a:rPr lang="en-GB" sz="2000" b="1" i="1" dirty="0">
                <a:effectLst/>
                <a:ea typeface="Calibri" panose="020F0502020204030204" pitchFamily="34" charset="0"/>
                <a:cs typeface="Calibri" panose="020F0502020204030204" pitchFamily="34" charset="0"/>
              </a:rPr>
              <a:t> (Eastern); and Dima (North Western)</a:t>
            </a:r>
            <a:r>
              <a:rPr lang="en-US" sz="2000" dirty="0">
                <a:effectLst/>
                <a:ea typeface="Calibri" panose="020F0502020204030204" pitchFamily="34" charset="0"/>
                <a:cs typeface="Calibri" panose="020F0502020204030204" pitchFamily="34" charset="0"/>
              </a:rPr>
              <a:t>. </a:t>
            </a:r>
            <a:endParaRPr lang="en-GB" sz="2000" dirty="0">
              <a:ea typeface="Calibri" panose="020F0502020204030204" pitchFamily="34" charset="0"/>
              <a:cs typeface="Times New Roman" panose="02020603050405020304" pitchFamily="18" charset="0"/>
            </a:endParaRPr>
          </a:p>
          <a:p>
            <a:pPr marL="342900" indent="-342900" algn="just">
              <a:buFont typeface="+mj-lt"/>
              <a:buAutoNum type="arabicPeriod"/>
              <a:tabLst>
                <a:tab pos="571500" algn="l"/>
              </a:tabLst>
            </a:pPr>
            <a:endParaRPr lang="en-GB" sz="1000" b="1" dirty="0">
              <a:effectLst/>
              <a:ea typeface="Calibri" panose="020F0502020204030204" pitchFamily="34" charset="0"/>
              <a:cs typeface="Times New Roman" panose="02020603050405020304" pitchFamily="18" charset="0"/>
            </a:endParaRPr>
          </a:p>
          <a:p>
            <a:pPr marL="342900" indent="-342900" algn="just">
              <a:buFont typeface="+mj-lt"/>
              <a:buAutoNum type="arabicPeriod"/>
              <a:tabLst>
                <a:tab pos="571500" algn="l"/>
              </a:tabLst>
            </a:pPr>
            <a:r>
              <a:rPr lang="en-GB" sz="2000" b="1" dirty="0">
                <a:effectLst/>
                <a:ea typeface="Calibri" panose="020F0502020204030204" pitchFamily="34" charset="0"/>
                <a:cs typeface="Calibri" panose="020F0502020204030204" pitchFamily="34" charset="0"/>
              </a:rPr>
              <a:t>Western Zone remains inaccessible for most partners, and information about the situation on the ground remains limited.</a:t>
            </a:r>
          </a:p>
          <a:p>
            <a:pPr marL="342900" indent="-342900" algn="just">
              <a:buFont typeface="+mj-lt"/>
              <a:buAutoNum type="arabicPeriod"/>
              <a:tabLst>
                <a:tab pos="571500" algn="l"/>
              </a:tabLst>
            </a:pPr>
            <a:endParaRPr lang="en-GB" sz="1000" b="1" dirty="0">
              <a:effectLst/>
              <a:ea typeface="Calibri" panose="020F0502020204030204" pitchFamily="34" charset="0"/>
              <a:cs typeface="Calibri" panose="020F0502020204030204" pitchFamily="34" charset="0"/>
            </a:endParaRPr>
          </a:p>
          <a:p>
            <a:pPr marL="342900" indent="-342900" algn="just">
              <a:buFont typeface="+mj-lt"/>
              <a:buAutoNum type="arabicPeriod"/>
              <a:tabLst>
                <a:tab pos="571500" algn="l"/>
              </a:tabLst>
            </a:pPr>
            <a:r>
              <a:rPr lang="en-GB" sz="2000" b="1" dirty="0">
                <a:effectLst/>
                <a:latin typeface="Calibri" panose="020F0502020204030204" pitchFamily="34" charset="0"/>
                <a:ea typeface="Calibri" panose="020F0502020204030204" pitchFamily="34" charset="0"/>
                <a:cs typeface="Calibri" panose="020F0502020204030204" pitchFamily="34" charset="0"/>
              </a:rPr>
              <a:t>The cluster calls for continuous assurance from all parties in facilitating movement of humanitarian supplies and personnel through all corridors into Tigray as well as crossline movements within the region and allowing free and unimpeded access to affected populations.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mj-lt"/>
              <a:buAutoNum type="arabicPeriod"/>
              <a:tabLst>
                <a:tab pos="571500" algn="l"/>
              </a:tabLst>
            </a:pPr>
            <a:endParaRPr lang="en-GB" sz="2000" dirty="0">
              <a:ea typeface="Calibri" panose="020F0502020204030204" pitchFamily="34" charset="0"/>
              <a:cs typeface="Times New Roman" panose="02020603050405020304" pitchFamily="18" charset="0"/>
            </a:endParaRPr>
          </a:p>
          <a:p>
            <a:pPr marL="342900" indent="-342900" algn="just">
              <a:buFont typeface="+mj-lt"/>
              <a:buAutoNum type="arabicPeriod"/>
              <a:tabLst>
                <a:tab pos="571500" algn="l"/>
              </a:tabLst>
            </a:pP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mj-lt"/>
              <a:buAutoNum type="arabicPeriod"/>
              <a:tabLst>
                <a:tab pos="571500" algn="l"/>
              </a:tabLst>
            </a:pPr>
            <a:endParaRPr lang="en-GB"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endParaRPr lang="en-GB" sz="5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9318937"/>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8</a:t>
            </a:fld>
            <a:endParaRPr sz="1200" b="0" i="0" u="none" strike="noStrike" cap="none">
              <a:solidFill>
                <a:srgbClr val="888888"/>
              </a:solidFill>
              <a:latin typeface="Calibri"/>
              <a:ea typeface="Calibri"/>
              <a:cs typeface="Calibri"/>
              <a:sym typeface="Calibri"/>
            </a:endParaRPr>
          </a:p>
        </p:txBody>
      </p:sp>
      <p:sp>
        <p:nvSpPr>
          <p:cNvPr id="549" name="Google Shape;549;p6"/>
          <p:cNvSpPr txBox="1"/>
          <p:nvPr/>
        </p:nvSpPr>
        <p:spPr>
          <a:xfrm>
            <a:off x="346842" y="94484"/>
            <a:ext cx="11006958" cy="780312"/>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D7D31"/>
              </a:buClr>
              <a:buSzPts val="2800"/>
              <a:buFont typeface="Calibri"/>
              <a:buNone/>
            </a:pPr>
            <a:r>
              <a:rPr lang="en-US" sz="2800" b="1" i="0" u="none" strike="noStrike" cap="none" dirty="0">
                <a:solidFill>
                  <a:srgbClr val="ED7D31"/>
                </a:solidFill>
                <a:latin typeface="Calibri"/>
                <a:ea typeface="Calibri"/>
                <a:cs typeface="Calibri"/>
                <a:sym typeface="Calibri"/>
              </a:rPr>
              <a:t>Food Cluster – Key challenges and asks (as of  </a:t>
            </a:r>
            <a:r>
              <a:rPr lang="en-US" sz="2800" b="1" dirty="0">
                <a:solidFill>
                  <a:srgbClr val="ED7D31"/>
                </a:solidFill>
                <a:latin typeface="Calibri"/>
                <a:ea typeface="Calibri"/>
                <a:cs typeface="Calibri"/>
                <a:sym typeface="Calibri"/>
              </a:rPr>
              <a:t>02 February</a:t>
            </a:r>
            <a:r>
              <a:rPr lang="en-US" sz="2800" b="1" i="0" u="none" strike="noStrike" cap="none" dirty="0">
                <a:solidFill>
                  <a:srgbClr val="ED7D31"/>
                </a:solidFill>
                <a:latin typeface="Calibri"/>
                <a:ea typeface="Calibri"/>
                <a:cs typeface="Calibri"/>
                <a:sym typeface="Calibri"/>
              </a:rPr>
              <a:t> 2023)</a:t>
            </a:r>
            <a:endParaRPr sz="3600" b="1" i="0" u="none" strike="noStrike" cap="none" dirty="0">
              <a:solidFill>
                <a:srgbClr val="ED7D31"/>
              </a:solidFill>
              <a:latin typeface="Arial"/>
              <a:ea typeface="Arial"/>
              <a:cs typeface="Arial"/>
              <a:sym typeface="Arial"/>
            </a:endParaRPr>
          </a:p>
        </p:txBody>
      </p:sp>
      <p:sp>
        <p:nvSpPr>
          <p:cNvPr id="550" name="Google Shape;550;p6"/>
          <p:cNvSpPr/>
          <p:nvPr/>
        </p:nvSpPr>
        <p:spPr>
          <a:xfrm>
            <a:off x="533074" y="2300727"/>
            <a:ext cx="9430706" cy="707886"/>
          </a:xfrm>
          <a:prstGeom prst="rect">
            <a:avLst/>
          </a:prstGeom>
          <a:noFill/>
          <a:ln>
            <a:noFill/>
          </a:ln>
        </p:spPr>
        <p:txBody>
          <a:bodyPr spcFirstLastPara="1" wrap="square" lIns="121900" tIns="60950" rIns="121900" bIns="60950" anchor="ctr" anchorCtr="0">
            <a:spAutoFit/>
          </a:bodyPr>
          <a:lstStyle/>
          <a:p>
            <a:pPr marL="457200" marR="0" lvl="1"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2000"/>
              <a:buFont typeface="Calibri"/>
              <a:buNone/>
            </a:pPr>
            <a:endParaRPr sz="2000" b="1" i="0" u="none" strike="noStrike" cap="none">
              <a:solidFill>
                <a:srgbClr val="000000"/>
              </a:solidFill>
              <a:latin typeface="Calibri"/>
              <a:ea typeface="Calibri"/>
              <a:cs typeface="Calibri"/>
              <a:sym typeface="Calibri"/>
            </a:endParaRPr>
          </a:p>
        </p:txBody>
      </p:sp>
      <p:sp>
        <p:nvSpPr>
          <p:cNvPr id="551" name="Google Shape;551;p6"/>
          <p:cNvSpPr txBox="1"/>
          <p:nvPr/>
        </p:nvSpPr>
        <p:spPr>
          <a:xfrm>
            <a:off x="346840" y="765936"/>
            <a:ext cx="11006960" cy="4913612"/>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algn="just">
              <a:tabLst>
                <a:tab pos="571500" algn="l"/>
              </a:tabLst>
            </a:pPr>
            <a:endParaRPr lang="en-GB"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457200" indent="-457200" algn="just">
              <a:buFont typeface="+mj-lt"/>
              <a:buAutoNum type="arabicPeriod" startAt="6"/>
              <a:tabLst>
                <a:tab pos="571500" algn="l"/>
              </a:tabLst>
            </a:pPr>
            <a:r>
              <a:rPr lang="en-GB"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Timely verification and inclusion of vulnerable caseloads in food assistance has been one of the main challenges, particularly for urban displacement. </a:t>
            </a:r>
          </a:p>
          <a:p>
            <a:pPr marL="342900" indent="-342900" algn="just">
              <a:buFont typeface="+mj-lt"/>
              <a:buAutoNum type="arabicPeriod" startAt="6"/>
              <a:tabLst>
                <a:tab pos="571500" algn="l"/>
              </a:tabLst>
            </a:pPr>
            <a:endParaRPr lang="en-GB" sz="20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mj-lt"/>
              <a:buAutoNum type="arabicPeriod" startAt="6"/>
              <a:tabLst>
                <a:tab pos="571500" algn="l"/>
              </a:tabLst>
            </a:pPr>
            <a:r>
              <a:rPr lang="en-GB" sz="2000" b="1" dirty="0">
                <a:effectLst/>
                <a:latin typeface="Calibri" panose="020F0502020204030204" pitchFamily="34" charset="0"/>
                <a:ea typeface="Calibri" panose="020F0502020204030204" pitchFamily="34" charset="0"/>
                <a:cs typeface="Calibri" panose="020F0502020204030204" pitchFamily="34" charset="0"/>
              </a:rPr>
              <a:t>To support partners in providing timely and adequate assistance to the most affected populations with limited resources, the following is crucial in addition to full resumption of essential services (including banking, communication and other enablers) in all parts of the region.</a:t>
            </a:r>
          </a:p>
          <a:p>
            <a:pPr marL="914400" lvl="1" indent="-457200" algn="just">
              <a:buAutoNum type="arabicParenR"/>
              <a:tabLst>
                <a:tab pos="571500" algn="l"/>
              </a:tabLst>
            </a:pPr>
            <a:r>
              <a:rPr lang="en-GB" sz="2000" b="1" dirty="0">
                <a:solidFill>
                  <a:srgbClr val="FF0000"/>
                </a:solidFill>
                <a:latin typeface="Calibri" panose="020F0502020204030204" pitchFamily="34" charset="0"/>
                <a:ea typeface="Calibri" panose="020F0502020204030204" pitchFamily="34" charset="0"/>
                <a:cs typeface="Calibri" panose="020F0502020204030204" pitchFamily="34" charset="0"/>
              </a:rPr>
              <a:t>S</a:t>
            </a:r>
            <a:r>
              <a:rPr lang="en-GB"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trengthening/re-establishing local government structures &amp; the linkages between authorities at all levels, </a:t>
            </a:r>
          </a:p>
          <a:p>
            <a:pPr marL="914400" lvl="1" indent="-457200" algn="just">
              <a:buAutoNum type="arabicParenR"/>
              <a:tabLst>
                <a:tab pos="571500" algn="l"/>
              </a:tabLst>
            </a:pPr>
            <a:r>
              <a:rPr lang="en-GB" sz="2000" b="1" dirty="0">
                <a:solidFill>
                  <a:srgbClr val="FF0000"/>
                </a:solidFill>
                <a:latin typeface="Calibri" panose="020F0502020204030204" pitchFamily="34" charset="0"/>
                <a:ea typeface="Calibri" panose="020F0502020204030204" pitchFamily="34" charset="0"/>
                <a:cs typeface="Calibri" panose="020F0502020204030204" pitchFamily="34" charset="0"/>
              </a:rPr>
              <a:t>E</a:t>
            </a:r>
            <a:r>
              <a:rPr lang="en-GB"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nsuring that civil servants, having not been paid for more than 18 months, receive their salaries, and </a:t>
            </a:r>
          </a:p>
          <a:p>
            <a:pPr marL="914400" lvl="1" indent="-457200" algn="just">
              <a:buAutoNum type="arabicParenR"/>
              <a:tabLst>
                <a:tab pos="571500" algn="l"/>
              </a:tabLst>
            </a:pPr>
            <a:r>
              <a:rPr lang="en-GB" sz="2000" b="1" dirty="0">
                <a:solidFill>
                  <a:srgbClr val="FF0000"/>
                </a:solidFill>
                <a:latin typeface="Calibri" panose="020F0502020204030204" pitchFamily="34" charset="0"/>
                <a:ea typeface="Calibri" panose="020F0502020204030204" pitchFamily="34" charset="0"/>
                <a:cs typeface="Calibri" panose="020F0502020204030204" pitchFamily="34" charset="0"/>
              </a:rPr>
              <a:t>R</a:t>
            </a:r>
            <a:r>
              <a:rPr lang="en-GB"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esuming unrestricted flow of commercial supplies into Tigray</a:t>
            </a:r>
            <a:endParaRPr lang="en-GB"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mj-lt"/>
              <a:buAutoNum type="arabicPeriod" startAt="6"/>
              <a:tabLst>
                <a:tab pos="571500" algn="l"/>
              </a:tabLst>
            </a:pPr>
            <a:endParaRPr lang="en-GB"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mj-lt"/>
              <a:buAutoNum type="arabicPeriod" startAt="6"/>
              <a:tabLst>
                <a:tab pos="571500" algn="l"/>
              </a:tabLst>
            </a:pPr>
            <a:r>
              <a:rPr lang="en-GB"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All food partners have to continue relying on humanitarian flights to bring cash into the region while banking services, gradually resuming in the main towns, is yet fully functional.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endParaRPr lang="en-GB" sz="5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6748303"/>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7B659-C5A4-46B3-A193-39EDA6C10BA8}"/>
              </a:ext>
            </a:extLst>
          </p:cNvPr>
          <p:cNvSpPr>
            <a:spLocks noGrp="1"/>
          </p:cNvSpPr>
          <p:nvPr>
            <p:ph type="ctrTitle"/>
          </p:nvPr>
        </p:nvSpPr>
        <p:spPr>
          <a:xfrm>
            <a:off x="445188" y="1963190"/>
            <a:ext cx="10355943" cy="4175352"/>
          </a:xfrm>
        </p:spPr>
        <p:txBody>
          <a:bodyPr>
            <a:normAutofit/>
          </a:bodyPr>
          <a:lstStyle/>
          <a:p>
            <a:r>
              <a:rPr lang="en-US" sz="7200" b="1" dirty="0">
                <a:solidFill>
                  <a:schemeClr val="bg1">
                    <a:lumMod val="50000"/>
                  </a:schemeClr>
                </a:solidFill>
                <a:latin typeface="Arial" panose="020B0604020202020204" pitchFamily="34" charset="0"/>
                <a:ea typeface="Roboto" panose="02000000000000000000" pitchFamily="2" charset="0"/>
                <a:cs typeface="Arial" panose="020B0604020202020204" pitchFamily="34" charset="0"/>
              </a:rPr>
              <a:t>Agriculture Cluster Update</a:t>
            </a:r>
            <a:br>
              <a:rPr lang="en-US" dirty="0">
                <a:latin typeface="Arial" panose="020B0604020202020204" pitchFamily="34" charset="0"/>
                <a:ea typeface="Roboto" panose="02000000000000000000" pitchFamily="2" charset="0"/>
                <a:cs typeface="Arial" panose="020B0604020202020204" pitchFamily="34" charset="0"/>
              </a:rPr>
            </a:br>
            <a:br>
              <a:rPr lang="en-US" sz="4400" dirty="0">
                <a:latin typeface="Arial" panose="020B0604020202020204" pitchFamily="34" charset="0"/>
                <a:ea typeface="Roboto" panose="02000000000000000000" pitchFamily="2" charset="0"/>
                <a:cs typeface="Arial" panose="020B0604020202020204" pitchFamily="34" charset="0"/>
              </a:rPr>
            </a:br>
            <a:br>
              <a:rPr lang="en-US" sz="4400" dirty="0">
                <a:latin typeface="Arial" panose="020B0604020202020204" pitchFamily="34" charset="0"/>
                <a:ea typeface="Roboto" panose="02000000000000000000" pitchFamily="2" charset="0"/>
                <a:cs typeface="Arial" panose="020B0604020202020204" pitchFamily="34" charset="0"/>
              </a:rPr>
            </a:br>
            <a:endParaRPr lang="en-US" sz="3200" dirty="0">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8234897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OM 2018 PPT">
  <a:themeElements>
    <a:clrScheme name="IOM Colors">
      <a:dk1>
        <a:sysClr val="windowText" lastClr="000000"/>
      </a:dk1>
      <a:lt1>
        <a:sysClr val="window" lastClr="FFFFFF"/>
      </a:lt1>
      <a:dk2>
        <a:srgbClr val="44546A"/>
      </a:dk2>
      <a:lt2>
        <a:srgbClr val="E7E6E6"/>
      </a:lt2>
      <a:accent1>
        <a:srgbClr val="0039A6"/>
      </a:accent1>
      <a:accent2>
        <a:srgbClr val="ED7D31"/>
      </a:accent2>
      <a:accent3>
        <a:srgbClr val="A5A5A5"/>
      </a:accent3>
      <a:accent4>
        <a:srgbClr val="FFB819"/>
      </a:accent4>
      <a:accent5>
        <a:srgbClr val="6E99D4"/>
      </a:accent5>
      <a:accent6>
        <a:srgbClr val="70AD47"/>
      </a:accent6>
      <a:hlink>
        <a:srgbClr val="0563C1"/>
      </a:hlink>
      <a:folHlink>
        <a:srgbClr val="954F72"/>
      </a:folHlink>
    </a:clrScheme>
    <a:fontScheme name="IOM Fonts">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OM 2018 PPT" id="{42E4B5D7-9245-4BAD-AFC9-8DA807B66629}" vid="{C1FA137D-DFC1-4C1F-AC62-5C9699DEDDFF}"/>
    </a:ext>
  </a:extLst>
</a:theme>
</file>

<file path=ppt/theme/theme4.xml><?xml version="1.0" encoding="utf-8"?>
<a:theme xmlns:a="http://schemas.openxmlformats.org/drawingml/2006/main" name="8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IOM 2018 PPT">
  <a:themeElements>
    <a:clrScheme name="IOM Colors">
      <a:dk1>
        <a:sysClr val="windowText" lastClr="000000"/>
      </a:dk1>
      <a:lt1>
        <a:sysClr val="window" lastClr="FFFFFF"/>
      </a:lt1>
      <a:dk2>
        <a:srgbClr val="44546A"/>
      </a:dk2>
      <a:lt2>
        <a:srgbClr val="E7E6E6"/>
      </a:lt2>
      <a:accent1>
        <a:srgbClr val="0039A6"/>
      </a:accent1>
      <a:accent2>
        <a:srgbClr val="ED7D31"/>
      </a:accent2>
      <a:accent3>
        <a:srgbClr val="A5A5A5"/>
      </a:accent3>
      <a:accent4>
        <a:srgbClr val="FFB819"/>
      </a:accent4>
      <a:accent5>
        <a:srgbClr val="6E99D4"/>
      </a:accent5>
      <a:accent6>
        <a:srgbClr val="70AD47"/>
      </a:accent6>
      <a:hlink>
        <a:srgbClr val="0563C1"/>
      </a:hlink>
      <a:folHlink>
        <a:srgbClr val="954F72"/>
      </a:folHlink>
    </a:clrScheme>
    <a:fontScheme name="IOM Fonts">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OM 2018 PPT" id="{42E4B5D7-9245-4BAD-AFC9-8DA807B66629}" vid="{C1FA137D-DFC1-4C1F-AC62-5C9699DEDDFF}"/>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3E33BB0DF1434390D5F0561A82522E" ma:contentTypeVersion="13" ma:contentTypeDescription="Create a new document." ma:contentTypeScope="" ma:versionID="5f539a8091236a979d90cdd0398f9a8b">
  <xsd:schema xmlns:xsd="http://www.w3.org/2001/XMLSchema" xmlns:xs="http://www.w3.org/2001/XMLSchema" xmlns:p="http://schemas.microsoft.com/office/2006/metadata/properties" xmlns:ns3="99c26e9c-eb97-48e7-b2a2-2596a9cb4e40" xmlns:ns4="623578fe-514b-4195-8ad3-d3b35c08c126" targetNamespace="http://schemas.microsoft.com/office/2006/metadata/properties" ma:root="true" ma:fieldsID="95bc9ef8b294308092a6d6057f186cab" ns3:_="" ns4:_="">
    <xsd:import namespace="99c26e9c-eb97-48e7-b2a2-2596a9cb4e40"/>
    <xsd:import namespace="623578fe-514b-4195-8ad3-d3b35c08c12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c26e9c-eb97-48e7-b2a2-2596a9cb4e4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3578fe-514b-4195-8ad3-d3b35c08c12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B67322-32DB-4EC8-A794-37DDD18183EC}">
  <ds:schemaRefs>
    <ds:schemaRef ds:uri="http://schemas.microsoft.com/sharepoint/v3/contenttype/forms"/>
  </ds:schemaRefs>
</ds:datastoreItem>
</file>

<file path=customXml/itemProps2.xml><?xml version="1.0" encoding="utf-8"?>
<ds:datastoreItem xmlns:ds="http://schemas.openxmlformats.org/officeDocument/2006/customXml" ds:itemID="{A4C2BA04-269B-4198-BF90-9D3912F584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c26e9c-eb97-48e7-b2a2-2596a9cb4e40"/>
    <ds:schemaRef ds:uri="623578fe-514b-4195-8ad3-d3b35c08c1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340CA7-B3B4-43E5-8995-39634537661A}">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99c26e9c-eb97-48e7-b2a2-2596a9cb4e40"/>
    <ds:schemaRef ds:uri="http://purl.org/dc/dcmitype/"/>
    <ds:schemaRef ds:uri="623578fe-514b-4195-8ad3-d3b35c08c12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17023</TotalTime>
  <Words>3690</Words>
  <Application>Microsoft Office PowerPoint</Application>
  <PresentationFormat>Widescreen</PresentationFormat>
  <Paragraphs>396</Paragraphs>
  <Slides>43</Slides>
  <Notes>14</Notes>
  <HiddenSlides>0</HiddenSlides>
  <MMClips>0</MMClips>
  <ScaleCrop>false</ScaleCrop>
  <HeadingPairs>
    <vt:vector size="8" baseType="variant">
      <vt:variant>
        <vt:lpstr>Fonts Used</vt:lpstr>
      </vt:variant>
      <vt:variant>
        <vt:i4>15</vt:i4>
      </vt:variant>
      <vt:variant>
        <vt:lpstr>Theme</vt:lpstr>
      </vt:variant>
      <vt:variant>
        <vt:i4>7</vt:i4>
      </vt:variant>
      <vt:variant>
        <vt:lpstr>Embedded OLE Servers</vt:lpstr>
      </vt:variant>
      <vt:variant>
        <vt:i4>2</vt:i4>
      </vt:variant>
      <vt:variant>
        <vt:lpstr>Slide Titles</vt:lpstr>
      </vt:variant>
      <vt:variant>
        <vt:i4>43</vt:i4>
      </vt:variant>
    </vt:vector>
  </HeadingPairs>
  <TitlesOfParts>
    <vt:vector size="67" baseType="lpstr">
      <vt:lpstr>72 Condensed</vt:lpstr>
      <vt:lpstr>Arial</vt:lpstr>
      <vt:lpstr>Arial Nova</vt:lpstr>
      <vt:lpstr>Bahnschrift</vt:lpstr>
      <vt:lpstr>Calibri</vt:lpstr>
      <vt:lpstr>Calibri Light</vt:lpstr>
      <vt:lpstr>Courier New</vt:lpstr>
      <vt:lpstr>Gill Sans Nova</vt:lpstr>
      <vt:lpstr>Open Sans Extra Bold Bold</vt:lpstr>
      <vt:lpstr>Open Sans Light</vt:lpstr>
      <vt:lpstr>Roboto</vt:lpstr>
      <vt:lpstr>Symbol</vt:lpstr>
      <vt:lpstr>Times New Roman</vt:lpstr>
      <vt:lpstr>Trebuchet MS</vt:lpstr>
      <vt:lpstr>Wingdings</vt:lpstr>
      <vt:lpstr>Office Theme</vt:lpstr>
      <vt:lpstr>1_Office Theme</vt:lpstr>
      <vt:lpstr>IOM 2018 PPT</vt:lpstr>
      <vt:lpstr>8_Office Theme</vt:lpstr>
      <vt:lpstr>1_IOM 2018 PPT</vt:lpstr>
      <vt:lpstr>4_Office Theme</vt:lpstr>
      <vt:lpstr>2_Office Theme</vt:lpstr>
      <vt:lpstr>think-cell Slide</vt:lpstr>
      <vt:lpstr>Chart</vt:lpstr>
      <vt:lpstr>  TIGRAY   EMERGENCY COORDINATION CENTER  OPERATIONAL UPDATE  07 February 2023 </vt:lpstr>
      <vt:lpstr>TIGRAY Region: ECC meeting 07 February 2023</vt:lpstr>
      <vt:lpstr>Previous Action Points</vt:lpstr>
      <vt:lpstr>Context update </vt:lpstr>
      <vt:lpstr>Food Cluster Update</vt:lpstr>
      <vt:lpstr>PowerPoint Presentation</vt:lpstr>
      <vt:lpstr>PowerPoint Presentation</vt:lpstr>
      <vt:lpstr>PowerPoint Presentation</vt:lpstr>
      <vt:lpstr>Agriculture Cluster Update   </vt:lpstr>
      <vt:lpstr>Contextual update</vt:lpstr>
      <vt:lpstr>Needs and Responses</vt:lpstr>
      <vt:lpstr>Needs and Responses Cont.</vt:lpstr>
      <vt:lpstr>Challenges encountered</vt:lpstr>
      <vt:lpstr> Emergency Shelter &amp; NFI Cluster Update   </vt:lpstr>
      <vt:lpstr>PowerPoint Presentation</vt:lpstr>
      <vt:lpstr>PowerPoint Presentation</vt:lpstr>
      <vt:lpstr>PowerPoint Presentation</vt:lpstr>
      <vt:lpstr>Health Cluster Update</vt:lpstr>
      <vt:lpstr>Health Situational Update</vt:lpstr>
      <vt:lpstr>PowerPoint Presentation</vt:lpstr>
      <vt:lpstr>Nutrition Cluster Update </vt:lpstr>
      <vt:lpstr>Nutrition weekly update</vt:lpstr>
      <vt:lpstr>Challenges</vt:lpstr>
      <vt:lpstr>WASH Cluster Update </vt:lpstr>
      <vt:lpstr>PowerPoint Presentation</vt:lpstr>
      <vt:lpstr>PowerPoint Presentation</vt:lpstr>
      <vt:lpstr>Tigray  Education  Bureau </vt:lpstr>
      <vt:lpstr>Situation of education in Tigray before crisis </vt:lpstr>
      <vt:lpstr>PowerPoint Presentation</vt:lpstr>
      <vt:lpstr>What it Takes to Re-open Schools in Tigray?</vt:lpstr>
      <vt:lpstr>Cont’d</vt:lpstr>
      <vt:lpstr>What Minimum Conditions to be Fulfilled?</vt:lpstr>
      <vt:lpstr>Protection Cluster Update   </vt:lpstr>
      <vt:lpstr>Protection: Situational Updates, Tigray </vt:lpstr>
      <vt:lpstr>Demands  </vt:lpstr>
      <vt:lpstr>CCCM Cluster Update </vt:lpstr>
      <vt:lpstr>Focus on Abi Adi IDPs</vt:lpstr>
      <vt:lpstr>PowerPoint Presentation</vt:lpstr>
      <vt:lpstr>CCCM Key asks for Tigray.</vt:lpstr>
      <vt:lpstr>PowerPoint Presentation</vt:lpstr>
      <vt:lpstr>Logistics Cluster Updates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Yewondwossen Assefa</dc:creator>
  <cp:lastModifiedBy>Elias Buzayene</cp:lastModifiedBy>
  <cp:revision>925</cp:revision>
  <dcterms:created xsi:type="dcterms:W3CDTF">2021-01-21T12:09:33Z</dcterms:created>
  <dcterms:modified xsi:type="dcterms:W3CDTF">2023-02-07T14:28:20Z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0x010100BB3E33BB0DF1434390D5F0561A82522E</vt:lpwstr>
  </property>
</Properties>
</file>