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customXml/item1.xml" ContentType="application/xml"/>
  <Override PartName="/customXml/itemProps1.xml" ContentType="application/vnd.openxmlformats-officedocument.customXmlProperties+xml"/>
  <Override PartName="/customXml/item2.xml" ContentType="application/xml"/>
  <Override PartName="/customXml/_rels/item3.xml.rels" ContentType="application/vnd.openxmlformats-package.relationships+xml"/>
  <Override PartName="/customXml/_rels/item2.xml.rels" ContentType="application/vnd.openxmlformats-package.relationships+xml"/>
  <Override PartName="/customXml/_rels/item1.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theme/theme13.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_rels/notesSlide21.xml.rels" ContentType="application/vnd.openxmlformats-package.relationships+xml"/>
  <Override PartName="/ppt/notesSlides/_rels/notesSlide106.xml.rels" ContentType="application/vnd.openxmlformats-package.relationships+xml"/>
  <Override PartName="/ppt/notesSlides/_rels/notesSlide24.xml.rels" ContentType="application/vnd.openxmlformats-package.relationships+xml"/>
  <Override PartName="/ppt/notesSlides/_rels/notesSlide94.xml.rels" ContentType="application/vnd.openxmlformats-package.relationships+xml"/>
  <Override PartName="/ppt/notesSlides/_rels/notesSlide15.xml.rels" ContentType="application/vnd.openxmlformats-package.relationships+xml"/>
  <Override PartName="/ppt/notesSlides/_rels/notesSlide18.xml.rels" ContentType="application/vnd.openxmlformats-package.relationships+xml"/>
  <Override PartName="/ppt/notesSlides/_rels/notesSlide14.xml.rels" ContentType="application/vnd.openxmlformats-package.relationships+xml"/>
  <Override PartName="/ppt/notesSlides/_rels/notesSlide108.xml.rels" ContentType="application/vnd.openxmlformats-package.relationships+xml"/>
  <Override PartName="/ppt/notesSlides/_rels/notesSlide20.xml.rels" ContentType="application/vnd.openxmlformats-package.relationships+xml"/>
  <Override PartName="/ppt/notesSlides/_rels/notesSlide128.xml.rels" ContentType="application/vnd.openxmlformats-package.relationships+xml"/>
  <Override PartName="/ppt/notesSlides/_rels/notesSlide16.xml.rels" ContentType="application/vnd.openxmlformats-package.relationships+xml"/>
  <Override PartName="/ppt/notesSlides/_rels/notesSlide107.xml.rels" ContentType="application/vnd.openxmlformats-package.relationships+xml"/>
  <Override PartName="/ppt/notesSlides/_rels/notesSlide17.xml.rels" ContentType="application/vnd.openxmlformats-package.relationships+xml"/>
  <Override PartName="/ppt/notesSlides/_rels/notesSlide129.xml.rels" ContentType="application/vnd.openxmlformats-package.relationships+xml"/>
  <Override PartName="/ppt/notesSlides/_rels/notesSlide109.xml.rels" ContentType="application/vnd.openxmlformats-package.relationships+xml"/>
  <Override PartName="/ppt/notesSlides/_rels/notesSlide110.xml.rels" ContentType="application/vnd.openxmlformats-package.relationships+xml"/>
  <Override PartName="/ppt/notesSlides/_rels/notesSlide130.xml.rels" ContentType="application/vnd.openxmlformats-package.relationships+xml"/>
  <Override PartName="/ppt/notesSlides/_rels/notesSlide23.xml.rels" ContentType="application/vnd.openxmlformats-package.relationships+xml"/>
  <Override PartName="/ppt/notesSlides/_rels/notesSlide121.xml.rels" ContentType="application/vnd.openxmlformats-package.relationships+xml"/>
  <Override PartName="/ppt/notesSlides/_rels/notesSlide117.xml.rels" ContentType="application/vnd.openxmlformats-package.relationships+xml"/>
  <Override PartName="/ppt/notesSlides/notesSlide108.xml" ContentType="application/vnd.openxmlformats-officedocument.presentationml.notesSlide+xml"/>
  <Override PartName="/ppt/notesSlides/notesSlide17.xml" ContentType="application/vnd.openxmlformats-officedocument.presentationml.notesSlide+xml"/>
  <Override PartName="/ppt/notesSlides/notesSlide110.xml" ContentType="application/vnd.openxmlformats-officedocument.presentationml.notesSlide+xml"/>
  <Override PartName="/ppt/notesSlides/notesSlide94.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29.xml" ContentType="application/vnd.openxmlformats-officedocument.presentationml.notesSlide+xml"/>
  <Override PartName="/ppt/notesSlides/notesSlide117.xml" ContentType="application/vnd.openxmlformats-officedocument.presentationml.notesSlide+xml"/>
  <Override PartName="/ppt/notesSlides/notesSlide21.xml" ContentType="application/vnd.openxmlformats-officedocument.presentationml.notesSlide+xml"/>
  <Override PartName="/ppt/notesSlides/notesSlide130.xml" ContentType="application/vnd.openxmlformats-officedocument.presentationml.notesSlide+xml"/>
  <Override PartName="/ppt/notesSlides/notesSlide128.xml" ContentType="application/vnd.openxmlformats-officedocument.presentationml.notesSlide+xml"/>
  <Override PartName="/ppt/notesSlides/notesSlide121.xml" ContentType="application/vnd.openxmlformats-officedocument.presentationml.notesSlide+xml"/>
  <Override PartName="/ppt/notesSlides/notesSlide14.xml" ContentType="application/vnd.openxmlformats-officedocument.presentationml.notesSlide+xml"/>
  <Override PartName="/ppt/notesSlides/notesSlide10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06.xml" ContentType="application/vnd.openxmlformats-officedocument.presentationml.notesSlide+xml"/>
  <Override PartName="/ppt/notesSlides/notesSlide15.xml" ContentType="application/vnd.openxmlformats-officedocument.presentationml.notesSlide+xml"/>
  <Override PartName="/ppt/notesSlides/notesSlide107.xml" ContentType="application/vnd.openxmlformats-officedocument.presentationml.notesSlide+xml"/>
  <Override PartName="/ppt/notesSlides/notesSlide16.xml" ContentType="application/vnd.openxmlformats-officedocument.presentationml.notesSlide+xml"/>
  <Override PartName="/ppt/_rels/presentation.xml.rels" ContentType="application/vnd.openxmlformats-package.relationships+xml"/>
  <Override PartName="/ppt/media/image59.png" ContentType="image/png"/>
  <Override PartName="/ppt/media/image56.png" ContentType="image/png"/>
  <Override PartName="/ppt/media/image40.jpeg" ContentType="image/jpeg"/>
  <Override PartName="/ppt/media/image55.png" ContentType="image/png"/>
  <Override PartName="/ppt/media/image20.jpeg" ContentType="image/jpeg"/>
  <Override PartName="/ppt/media/image53.jpeg" ContentType="image/jpeg"/>
  <Override PartName="/ppt/media/image52.jpeg" ContentType="image/jpeg"/>
  <Override PartName="/ppt/media/image13.png" ContentType="image/png"/>
  <Override PartName="/ppt/media/image1.png" ContentType="image/png"/>
  <Override PartName="/ppt/media/image46.png" ContentType="image/png"/>
  <Override PartName="/ppt/media/image45.png" ContentType="image/png"/>
  <Override PartName="/ppt/media/image44.jpeg" ContentType="image/jpeg"/>
  <Override PartName="/ppt/media/image57.jpeg" ContentType="image/jpeg"/>
  <Override PartName="/ppt/media/image63.png" ContentType="image/png"/>
  <Override PartName="/ppt/media/image43.png" ContentType="image/png"/>
  <Override PartName="/ppt/media/image54.png" ContentType="image/png"/>
  <Override PartName="/ppt/media/image41.jpeg" ContentType="image/jpeg"/>
  <Override PartName="/ppt/media/image66.png" ContentType="image/png"/>
  <Override PartName="/ppt/media/image38.jpeg" ContentType="image/jpeg"/>
  <Override PartName="/ppt/media/image72.png" ContentType="image/png"/>
  <Override PartName="/ppt/media/image33.jpeg" ContentType="image/jpeg"/>
  <Override PartName="/ppt/media/image30.png" ContentType="image/png"/>
  <Override PartName="/ppt/media/image39.jpeg" ContentType="image/jpeg"/>
  <Override PartName="/ppt/media/image5.png" ContentType="image/png"/>
  <Override PartName="/ppt/media/image82.png" ContentType="image/png"/>
  <Override PartName="/ppt/media/image8.png" ContentType="image/png"/>
  <Override PartName="/ppt/media/image23.jpeg" ContentType="image/jpeg"/>
  <Override PartName="/ppt/media/image85.png" ContentType="image/png"/>
  <Override PartName="/ppt/media/image37.png" ContentType="image/png"/>
  <Override PartName="/ppt/media/image31.png" ContentType="image/png"/>
  <Override PartName="/ppt/media/image21.png" ContentType="image/png"/>
  <Override PartName="/ppt/media/image58.png" ContentType="image/png"/>
  <Override PartName="/ppt/media/image12.png" ContentType="image/png"/>
  <Override PartName="/ppt/media/image51.jpeg" ContentType="image/jpeg"/>
  <Override PartName="/ppt/media/image28.jpeg" ContentType="image/jpeg"/>
  <Override PartName="/ppt/media/image62.png" ContentType="image/png"/>
  <Override PartName="/ppt/media/image49.jpeg" ContentType="image/jpeg"/>
  <Override PartName="/ppt/media/image88.png" ContentType="image/png"/>
  <Override PartName="/ppt/media/image67.png" ContentType="image/png"/>
  <Override PartName="/ppt/media/image60.jpeg" ContentType="image/jpeg"/>
  <Override PartName="/ppt/media/image64.png" ContentType="image/png"/>
  <Override PartName="/ppt/media/image68.png" ContentType="image/png"/>
  <Override PartName="/ppt/media/image25.wmf" ContentType="image/x-wmf"/>
  <Override PartName="/ppt/media/image87.png" ContentType="image/png"/>
  <Override PartName="/ppt/media/image79.png" ContentType="image/png"/>
  <Override PartName="/ppt/media/image65.png" ContentType="image/png"/>
  <Override PartName="/ppt/media/image78.png" ContentType="image/png"/>
  <Override PartName="/ppt/media/image77.png" ContentType="image/png"/>
  <Override PartName="/ppt/media/image76.png" ContentType="image/png"/>
  <Override PartName="/ppt/media/image74.png" ContentType="image/png"/>
  <Override PartName="/ppt/media/image18.jpeg" ContentType="image/jpeg"/>
  <Override PartName="/ppt/media/image73.png" ContentType="image/png"/>
  <Override PartName="/ppt/media/image24.png" ContentType="image/png"/>
  <Override PartName="/ppt/media/image61.png" ContentType="image/png"/>
  <Override PartName="/ppt/media/image26.wmf" ContentType="image/x-wmf"/>
  <Override PartName="/ppt/media/image69.png" ContentType="image/png"/>
  <Override PartName="/ppt/media/image32.png" ContentType="image/png"/>
  <Override PartName="/ppt/media/image71.png" ContentType="image/png"/>
  <Override PartName="/ppt/media/image29.png" ContentType="image/png"/>
  <Override PartName="/ppt/media/image70.png" ContentType="image/png"/>
  <Override PartName="/ppt/media/image2.png" ContentType="image/png"/>
  <Override PartName="/ppt/media/image14.png" ContentType="image/png"/>
  <Override PartName="/ppt/media/image17.jpeg" ContentType="image/jpeg"/>
  <Override PartName="/ppt/media/image15.png" ContentType="image/png"/>
  <Override PartName="/ppt/media/image80.png" ContentType="image/png"/>
  <Override PartName="/ppt/media/image3.png" ContentType="image/png"/>
  <Override PartName="/ppt/media/image16.png" ContentType="image/png"/>
  <Override PartName="/ppt/media/image81.png" ContentType="image/png"/>
  <Override PartName="/ppt/media/image4.png" ContentType="image/png"/>
  <Override PartName="/ppt/media/image34.png" ContentType="image/png"/>
  <Override PartName="/ppt/media/image35.png" ContentType="image/png"/>
  <Override PartName="/ppt/media/image27.jpeg" ContentType="image/jpeg"/>
  <Override PartName="/ppt/media/image50.jpeg" ContentType="image/jpeg"/>
  <Override PartName="/ppt/media/image10.png" ContentType="image/png"/>
  <Override PartName="/ppt/media/image47.png" ContentType="image/png"/>
  <Override PartName="/ppt/media/image36.png" ContentType="image/png"/>
  <Override PartName="/ppt/media/image19.jpeg" ContentType="image/jpeg"/>
  <Override PartName="/ppt/media/image6.png" ContentType="image/png"/>
  <Override PartName="/ppt/media/image42.jpeg" ContentType="image/jpeg"/>
  <Override PartName="/ppt/media/image83.png" ContentType="image/png"/>
  <Override PartName="/ppt/media/image11.png" ContentType="image/png"/>
  <Override PartName="/ppt/media/image48.png" ContentType="image/png"/>
  <Override PartName="/ppt/media/image22.jpeg" ContentType="image/jpeg"/>
  <Override PartName="/ppt/media/image75.png" ContentType="image/png"/>
  <Override PartName="/ppt/media/image9.png" ContentType="image/png"/>
  <Override PartName="/ppt/media/image86.png" ContentType="image/png"/>
  <Override PartName="/ppt/media/image84.png" ContentType="image/png"/>
  <Override PartName="/ppt/media/image7.png" ContentType="image/png"/>
  <Override PartName="/ppt/slideLayouts/_rels/slideLayout102.xml.rels" ContentType="application/vnd.openxmlformats-package.relationships+xml"/>
  <Override PartName="/ppt/slideLayouts/_rels/slideLayout101.xml.rels" ContentType="application/vnd.openxmlformats-package.relationships+xml"/>
  <Override PartName="/ppt/slideLayouts/_rels/slideLayout100.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8.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27.xml.rels" ContentType="application/vnd.openxmlformats-package.relationships+xml"/>
  <Override PartName="/ppt/slideLayouts/_rels/slideLayout88.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140.xml.rels" ContentType="application/vnd.openxmlformats-package.relationships+xml"/>
  <Override PartName="/ppt/slideLayouts/_rels/slideLayout29.xml.rels" ContentType="application/vnd.openxmlformats-package.relationships+xml"/>
  <Override PartName="/ppt/slideLayouts/_rels/slideLayout144.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39.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11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7.xml.rels" ContentType="application/vnd.openxmlformats-package.relationships+xml"/>
  <Override PartName="/ppt/slideLayouts/_rels/slideLayout132.xml.rels" ContentType="application/vnd.openxmlformats-package.relationships+xml"/>
  <Override PartName="/ppt/slideLayouts/_rels/slideLayout141.xml.rels" ContentType="application/vnd.openxmlformats-package.relationships+xml"/>
  <Override PartName="/ppt/slideLayouts/_rels/slideLayout33.xml.rels" ContentType="application/vnd.openxmlformats-package.relationships+xml"/>
  <Override PartName="/ppt/slideLayouts/_rels/slideLayout137.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136.xml.rels" ContentType="application/vnd.openxmlformats-package.relationships+xml"/>
  <Override PartName="/ppt/slideLayouts/_rels/slideLayout32.xml.rels" ContentType="application/vnd.openxmlformats-package.relationships+xml"/>
  <Override PartName="/ppt/slideLayouts/_rels/slideLayout85.xml.rels" ContentType="application/vnd.openxmlformats-package.relationships+xml"/>
  <Override PartName="/ppt/slideLayouts/_rels/slideLayout59.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1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143.xml.rels" ContentType="application/vnd.openxmlformats-package.relationships+xml"/>
  <Override PartName="/ppt/slideLayouts/_rels/slideLayout47.xml.rels" ContentType="application/vnd.openxmlformats-package.relationships+xml"/>
  <Override PartName="/ppt/slideLayouts/_rels/slideLayout91.xml.rels" ContentType="application/vnd.openxmlformats-package.relationships+xml"/>
  <Override PartName="/ppt/slideLayouts/_rels/slideLayout96.xml.rels" ContentType="application/vnd.openxmlformats-package.relationships+xml"/>
  <Override PartName="/ppt/slideLayouts/_rels/slideLayout43.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0.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110.xml.rels" ContentType="application/vnd.openxmlformats-package.relationships+xml"/>
  <Override PartName="/ppt/slideLayouts/_rels/slideLayout103.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123.xml.rels" ContentType="application/vnd.openxmlformats-package.relationships+xml"/>
  <Override PartName="/ppt/slideLayouts/_rels/slideLayout121.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9.xml.rels" ContentType="application/vnd.openxmlformats-package.relationships+xml"/>
  <Override PartName="/ppt/slideLayouts/_rels/slideLayout65.xml.rels" ContentType="application/vnd.openxmlformats-package.relationships+xml"/>
  <Override PartName="/ppt/slideLayouts/_rels/slideLayout84.xml.rels" ContentType="application/vnd.openxmlformats-package.relationships+xml"/>
  <Override PartName="/ppt/slideLayouts/_rels/slideLayout48.xml.rels" ContentType="application/vnd.openxmlformats-package.relationships+xml"/>
  <Override PartName="/ppt/slideLayouts/_rels/slideLayout92.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131.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90.xml.rels" ContentType="application/vnd.openxmlformats-package.relationships+xml"/>
  <Override PartName="/ppt/slideLayouts/_rels/slideLayout46.xml.rels" ContentType="application/vnd.openxmlformats-package.relationships+xml"/>
  <Override PartName="/ppt/slideLayouts/_rels/slideLayout130.xml.rels" ContentType="application/vnd.openxmlformats-package.relationships+xml"/>
  <Override PartName="/ppt/slideLayouts/_rels/slideLayout77.xml.rels" ContentType="application/vnd.openxmlformats-package.relationships+xml"/>
  <Override PartName="/ppt/slideLayouts/_rels/slideLayout44.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8.xml.rels" ContentType="application/vnd.openxmlformats-package.relationships+xml"/>
  <Override PartName="/ppt/slideLayouts/_rels/slideLayout19.xml.rels" ContentType="application/vnd.openxmlformats-package.relationships+xml"/>
  <Override PartName="/ppt/slideLayouts/_rels/slideLayout134.xml.rels" ContentType="application/vnd.openxmlformats-package.relationships+xml"/>
  <Override PartName="/ppt/slideLayouts/_rels/slideLayout30.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45.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8.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95.xml.rels" ContentType="application/vnd.openxmlformats-package.relationships+xml"/>
  <Override PartName="/ppt/slideLayouts/_rels/slideLayout58.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14.xml.rels" ContentType="application/vnd.openxmlformats-package.relationships+xml"/>
  <Override PartName="/ppt/slideLayouts/_rels/slideLayout89.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80.xml.rels" ContentType="application/vnd.openxmlformats-package.relationships+xml"/>
  <Override PartName="/ppt/slideLayouts/_rels/slideLayout3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81.xml.rels" ContentType="application/vnd.openxmlformats-package.relationships+xml"/>
  <Override PartName="/ppt/slideLayouts/_rels/slideLayout3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135.xml" ContentType="application/vnd.openxmlformats-officedocument.presentationml.slideLayout+xml"/>
  <Override PartName="/ppt/slideLayouts/slideLayout31.xml" ContentType="application/vnd.openxmlformats-officedocument.presentationml.slideLayout+xml"/>
  <Override PartName="/ppt/slideLayouts/slideLayout136.xml" ContentType="application/vnd.openxmlformats-officedocument.presentationml.slideLayout+xml"/>
  <Override PartName="/ppt/slideLayouts/slideLayout32.xml" ContentType="application/vnd.openxmlformats-officedocument.presentationml.slideLayout+xml"/>
  <Override PartName="/ppt/slideLayouts/slideLayout137.xml" ContentType="application/vnd.openxmlformats-officedocument.presentationml.slideLayout+xml"/>
  <Override PartName="/ppt/slideLayouts/slideLayout33.xml" ContentType="application/vnd.openxmlformats-officedocument.presentationml.slideLayout+xml"/>
  <Override PartName="/ppt/slideLayouts/slideLayout138.xml" ContentType="application/vnd.openxmlformats-officedocument.presentationml.slideLayout+xml"/>
  <Override PartName="/ppt/slideLayouts/slideLayout34.xml" ContentType="application/vnd.openxmlformats-officedocument.presentationml.slideLayout+xml"/>
  <Override PartName="/ppt/slideLayouts/slideLayout139.xml" ContentType="application/vnd.openxmlformats-officedocument.presentationml.slideLayout+xml"/>
  <Override PartName="/ppt/slideLayouts/slideLayout35.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118.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41.xml" ContentType="application/vnd.openxmlformats-officedocument.presentationml.slideLayout+xml"/>
  <Override PartName="/ppt/slideLayouts/slideLayout133.xml" ContentType="application/vnd.openxmlformats-officedocument.presentationml.slideLayout+xml"/>
  <Override PartName="/ppt/slideLayouts/slideLayout55.xml" ContentType="application/vnd.openxmlformats-officedocument.presentationml.slideLayout+xml"/>
  <Override PartName="/ppt/slideLayouts/slideLayout42.xml" ContentType="application/vnd.openxmlformats-officedocument.presentationml.slideLayout+xml"/>
  <Override PartName="/ppt/slideLayouts/slideLayout134.xml" ContentType="application/vnd.openxmlformats-officedocument.presentationml.slideLayout+xml"/>
  <Override PartName="/ppt/slideLayouts/slideLayout56.xml" ContentType="application/vnd.openxmlformats-officedocument.presentationml.slideLayout+xml"/>
  <Override PartName="/ppt/slideLayouts/slideLayout43.xml" ContentType="application/vnd.openxmlformats-officedocument.presentationml.slideLayout+xml"/>
  <Override PartName="/ppt/slideLayouts/slideLayout140.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141.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40.xml" ContentType="application/vnd.openxmlformats-officedocument.presentationml.slideLayout+xml"/>
  <Override PartName="/ppt/slideLayouts/slideLayout132.xml" ContentType="application/vnd.openxmlformats-officedocument.presentationml.slideLayout+xml"/>
  <Override PartName="/ppt/slideLayouts/slideLayout54.xml" ContentType="application/vnd.openxmlformats-officedocument.presentationml.slideLayout+xml"/>
  <Override PartName="/ppt/slideLayouts/slideLayout131.xml" ContentType="application/vnd.openxmlformats-officedocument.presentationml.slideLayout+xml"/>
  <Override PartName="/ppt/slideLayouts/slideLayout37.xml" ContentType="application/vnd.openxmlformats-officedocument.presentationml.slideLayout+xml"/>
  <Override PartName="/ppt/slideLayouts/slideLayout53.xml" ContentType="application/vnd.openxmlformats-officedocument.presentationml.slideLayout+xml"/>
  <Override PartName="/ppt/slideLayouts/slideLayout130.xml" ContentType="application/vnd.openxmlformats-officedocument.presentationml.slideLayout+xml"/>
  <Override PartName="/ppt/slideLayouts/slideLayout36.xml" ContentType="application/vnd.openxmlformats-officedocument.presentationml.slideLayout+xml"/>
  <Override PartName="/ppt/slideLayouts/slideLayout144.xml" ContentType="application/vnd.openxmlformats-officedocument.presentationml.slideLayout+xml"/>
  <Override PartName="/ppt/slideLayouts/slideLayout52.xml" ContentType="application/vnd.openxmlformats-officedocument.presentationml.slideLayout+xml"/>
  <Override PartName="/ppt/slideLayouts/slideLayout143.xml" ContentType="application/vnd.openxmlformats-officedocument.presentationml.slideLayout+xml"/>
  <Override PartName="/ppt/slideLayouts/slideLayout51.xml" ContentType="application/vnd.openxmlformats-officedocument.presentationml.slideLayout+xml"/>
  <Override PartName="/ppt/slideLayouts/slideLayout142.xml" ContentType="application/vnd.openxmlformats-officedocument.presentationml.slideLayout+xml"/>
  <Override PartName="/ppt/slideLayouts/slideLayout50.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27.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8.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119.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28.xml.rels" ContentType="application/vnd.openxmlformats-package.relationships+xml"/>
  <Override PartName="/ppt/slides/_rels/slide87.xml.rels" ContentType="application/vnd.openxmlformats-package.relationships+xml"/>
  <Override PartName="/ppt/slides/_rels/slide3.xml.rels" ContentType="application/vnd.openxmlformats-package.relationships+xml"/>
  <Override PartName="/ppt/slides/_rels/slide44.xml.rels" ContentType="application/vnd.openxmlformats-package.relationships+xml"/>
  <Override PartName="/ppt/slides/_rels/slide97.xml.rels" ContentType="application/vnd.openxmlformats-package.relationships+xml"/>
  <Override PartName="/ppt/slides/_rels/slide31.xml.rels" ContentType="application/vnd.openxmlformats-package.relationships+xml"/>
  <Override PartName="/ppt/slides/_rels/slide117.xml.rels" ContentType="application/vnd.openxmlformats-package.relationships+xml"/>
  <Override PartName="/ppt/slides/_rels/slide84.xml.rels" ContentType="application/vnd.openxmlformats-package.relationships+xml"/>
  <Override PartName="/ppt/slides/_rels/slide15.xml.rels" ContentType="application/vnd.openxmlformats-package.relationships+xml"/>
  <Override PartName="/ppt/slides/_rels/slide29.xml.rels" ContentType="application/vnd.openxmlformats-package.relationships+xml"/>
  <Override PartName="/ppt/slides/_rels/slide55.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130.xml.rels" ContentType="application/vnd.openxmlformats-package.relationships+xml"/>
  <Override PartName="/ppt/slides/_rels/slide33.xml.rels" ContentType="application/vnd.openxmlformats-package.relationships+xml"/>
  <Override PartName="/ppt/slides/_rels/slide110.xml.rels" ContentType="application/vnd.openxmlformats-package.relationships+xml"/>
  <Override PartName="/ppt/slides/_rels/slide43.xml.rels" ContentType="application/vnd.openxmlformats-package.relationships+xml"/>
  <Override PartName="/ppt/slides/_rels/slide96.xml.rels" ContentType="application/vnd.openxmlformats-package.relationships+xml"/>
  <Override PartName="/ppt/slides/_rels/slide129.xml.rels" ContentType="application/vnd.openxmlformats-package.relationships+xml"/>
  <Override PartName="/ppt/slides/_rels/slide77.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2.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45.xml.rels" ContentType="application/vnd.openxmlformats-package.relationships+xml"/>
  <Override PartName="/ppt/slides/_rels/slide98.xml.rels" ContentType="application/vnd.openxmlformats-package.relationships+xml"/>
  <Override PartName="/ppt/slides/_rels/slide14.xml.rels" ContentType="application/vnd.openxmlformats-package.relationships+xml"/>
  <Override PartName="/ppt/slides/_rels/slide89.xml.rels" ContentType="application/vnd.openxmlformats-package.relationships+xml"/>
  <Override PartName="/ppt/slides/_rels/slide86.xml.rels" ContentType="application/vnd.openxmlformats-package.relationships+xml"/>
  <Override PartName="/ppt/slides/_rels/slide119.xml.rels" ContentType="application/vnd.openxmlformats-package.relationships+xml"/>
  <Override PartName="/ppt/slides/_rels/slide30.xml.rels" ContentType="application/vnd.openxmlformats-package.relationships+xml"/>
  <Override PartName="/ppt/slides/_rels/slide79.xml.rels" ContentType="application/vnd.openxmlformats-package.relationships+xml"/>
  <Override PartName="/ppt/slides/_rels/slide99.xml.rels" ContentType="application/vnd.openxmlformats-package.relationships+xml"/>
  <Override PartName="/ppt/slides/_rels/slide50.xml.rels" ContentType="application/vnd.openxmlformats-package.relationships+xml"/>
  <Override PartName="/ppt/slides/_rels/slide12.xml.rels" ContentType="application/vnd.openxmlformats-package.relationships+xml"/>
  <Override PartName="/ppt/slides/_rels/slide59.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60.xml.rels" ContentType="application/vnd.openxmlformats-package.relationships+xml"/>
  <Override PartName="/ppt/slides/_rels/slide56.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111.xml.rels" ContentType="application/vnd.openxmlformats-package.relationships+xml"/>
  <Override PartName="/ppt/slides/_rels/slide53.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51.xml.rels" ContentType="application/vnd.openxmlformats-package.relationships+xml"/>
  <Override PartName="/ppt/slides/_rels/slide52.xml.rels" ContentType="application/vnd.openxmlformats-package.relationships+xml"/>
  <Override PartName="/ppt/slides/_rels/slide35.xml.rels" ContentType="application/vnd.openxmlformats-package.relationships+xml"/>
  <Override PartName="/ppt/slides/_rels/slide112.xml.rels" ContentType="application/vnd.openxmlformats-package.relationships+xml"/>
  <Override PartName="/ppt/slides/_rels/slide13.xml.rels" ContentType="application/vnd.openxmlformats-package.relationships+xml"/>
  <Override PartName="/ppt/slides/_rels/slide58.xml.rels" ContentType="application/vnd.openxmlformats-package.relationships+xml"/>
  <Override PartName="/ppt/slides/_rels/slide22.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121.xml.rels" ContentType="application/vnd.openxmlformats-package.relationships+xml"/>
  <Override PartName="/ppt/slides/_rels/slide66.xml.rels" ContentType="application/vnd.openxmlformats-package.relationships+xml"/>
  <Override PartName="/ppt/slides/_rels/slide122.xml.rels" ContentType="application/vnd.openxmlformats-package.relationships+xml"/>
  <Override PartName="/ppt/slides/_rels/slide67.xml.rels" ContentType="application/vnd.openxmlformats-package.relationships+xml"/>
  <Override PartName="/ppt/slides/_rels/slide120.xml.rels" ContentType="application/vnd.openxmlformats-package.relationships+xml"/>
  <Override PartName="/ppt/slides/_rels/slide83.xml.rels" ContentType="application/vnd.openxmlformats-package.relationships+xml"/>
  <Override PartName="/ppt/slides/_rels/slide116.xml.rels" ContentType="application/vnd.openxmlformats-package.relationships+xml"/>
  <Override PartName="/ppt/slides/_rels/slide39.xml.rels" ContentType="application/vnd.openxmlformats-package.relationships+xml"/>
  <Override PartName="/ppt/slides/_rels/slide68.xml.rels" ContentType="application/vnd.openxmlformats-package.relationships+xml"/>
  <Override PartName="/ppt/slides/_rels/slide126.xml.rels" ContentType="application/vnd.openxmlformats-package.relationships+xml"/>
  <Override PartName="/ppt/slides/_rels/slide49.xml.rels" ContentType="application/vnd.openxmlformats-package.relationships+xml"/>
  <Override PartName="/ppt/slides/_rels/slide93.xml.rels" ContentType="application/vnd.openxmlformats-package.relationships+xml"/>
  <Override PartName="/ppt/slides/_rels/slide123.xml.rels" ContentType="application/vnd.openxmlformats-package.relationships+xml"/>
  <Override PartName="/ppt/slides/_rels/slide46.xml.rels" ContentType="application/vnd.openxmlformats-package.relationships+xml"/>
  <Override PartName="/ppt/slides/_rels/slide90.xml.rels" ContentType="application/vnd.openxmlformats-package.relationships+xml"/>
  <Override PartName="/ppt/slides/_rels/slide69.xml.rels" ContentType="application/vnd.openxmlformats-package.relationships+xml"/>
  <Override PartName="/ppt/slides/_rels/slide127.xml.rels" ContentType="application/vnd.openxmlformats-package.relationships+xml"/>
  <Override PartName="/ppt/slides/_rels/slide94.xml.rels" ContentType="application/vnd.openxmlformats-package.relationships+xml"/>
  <Override PartName="/ppt/slides/_rels/slide124.xml.rels" ContentType="application/vnd.openxmlformats-package.relationships+xml"/>
  <Override PartName="/ppt/slides/_rels/slide47.xml.rels" ContentType="application/vnd.openxmlformats-package.relationships+xml"/>
  <Override PartName="/ppt/slides/_rels/slide91.xml.rels" ContentType="application/vnd.openxmlformats-package.relationships+xml"/>
  <Override PartName="/ppt/slides/_rels/slide23.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102.xml.rels" ContentType="application/vnd.openxmlformats-package.relationships+xml"/>
  <Override PartName="/ppt/slides/_rels/slide71.xml.rels" ContentType="application/vnd.openxmlformats-package.relationships+xml"/>
  <Override PartName="/ppt/slides/_rels/slide104.xml.rels" ContentType="application/vnd.openxmlformats-package.relationships+xml"/>
  <Override PartName="/ppt/slides/_rels/slide74.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75.xml.rels" ContentType="application/vnd.openxmlformats-package.relationships+xml"/>
  <Override PartName="/ppt/slides/_rels/slide72.xml.rels" ContentType="application/vnd.openxmlformats-package.relationships+xml"/>
  <Override PartName="/ppt/slides/_rels/slide105.xml.rels" ContentType="application/vnd.openxmlformats-package.relationships+xml"/>
  <Override PartName="/ppt/slides/_rels/slide70.xml.rels" ContentType="application/vnd.openxmlformats-package.relationships+xml"/>
  <Override PartName="/ppt/slides/_rels/slide26.xml.rels" ContentType="application/vnd.openxmlformats-package.relationships+xml"/>
  <Override PartName="/ppt/slides/_rels/slide103.xml.rels" ContentType="application/vnd.openxmlformats-package.relationships+xml"/>
  <Override PartName="/ppt/slides/_rels/slide109.xml.rels" ContentType="application/vnd.openxmlformats-package.relationships+xml"/>
  <Override PartName="/ppt/slides/_rels/slide76.xml.rels" ContentType="application/vnd.openxmlformats-package.relationships+xml"/>
  <Override PartName="/ppt/slides/_rels/slide73.xml.rels" ContentType="application/vnd.openxmlformats-package.relationships+xml"/>
  <Override PartName="/ppt/slides/_rels/slide106.xml.rels" ContentType="application/vnd.openxmlformats-package.relationships+xml"/>
  <Override PartName="/ppt/slides/_rels/slide78.xml.rels" ContentType="application/vnd.openxmlformats-package.relationships+xml"/>
  <Override PartName="/ppt/slides/_rels/slide80.xml.rels" ContentType="application/vnd.openxmlformats-package.relationships+xml"/>
  <Override PartName="/ppt/slides/_rels/slide36.xml.rels" ContentType="application/vnd.openxmlformats-package.relationships+xml"/>
  <Override PartName="/ppt/slides/_rels/slide113.xml.rels" ContentType="application/vnd.openxmlformats-package.relationships+xml"/>
  <Override PartName="/ppt/slides/_rels/slide81.xml.rels" ContentType="application/vnd.openxmlformats-package.relationships+xml"/>
  <Override PartName="/ppt/slides/_rels/slide37.xml.rels" ContentType="application/vnd.openxmlformats-package.relationships+xml"/>
  <Override PartName="/ppt/slides/_rels/slide114.xml.rels" ContentType="application/vnd.openxmlformats-package.relationships+xml"/>
  <Override PartName="/ppt/slides/_rels/slide82.xml.rels" ContentType="application/vnd.openxmlformats-package.relationships+xml"/>
  <Override PartName="/ppt/slides/_rels/slide38.xml.rels" ContentType="application/vnd.openxmlformats-package.relationships+xml"/>
  <Override PartName="/ppt/slides/_rels/slide115.xml.rels" ContentType="application/vnd.openxmlformats-package.relationships+xml"/>
  <Override PartName="/ppt/slides/_rels/slide88.xml.rels" ContentType="application/vnd.openxmlformats-package.relationships+xml"/>
  <Override PartName="/ppt/slides/_rels/slide85.xml.rels" ContentType="application/vnd.openxmlformats-package.relationships+xml"/>
  <Override PartName="/ppt/slides/_rels/slide118.xml.rels" ContentType="application/vnd.openxmlformats-package.relationships+xml"/>
  <Override PartName="/ppt/slides/_rels/slide27.xml.rels" ContentType="application/vnd.openxmlformats-package.relationships+xml"/>
  <Override PartName="/ppt/slides/_rels/slide128.xml.rels" ContentType="application/vnd.openxmlformats-package.relationships+xml"/>
  <Override PartName="/ppt/slides/_rels/slide95.xml.rels" ContentType="application/vnd.openxmlformats-package.relationships+xml"/>
  <Override PartName="/ppt/slides/_rels/slide125.xml.rels" ContentType="application/vnd.openxmlformats-package.relationships+xml"/>
  <Override PartName="/ppt/slides/_rels/slide92.xml.rels" ContentType="application/vnd.openxmlformats-package.relationships+xml"/>
  <Override PartName="/ppt/slides/_rels/slide48.xml.rels" ContentType="application/vnd.openxmlformats-package.relationships+xml"/>
  <Override PartName="/ppt/slides/slide127.xml" ContentType="application/vnd.openxmlformats-officedocument.presentationml.slide+xml"/>
  <Override PartName="/ppt/slides/slide99.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57.xml" ContentType="application/vnd.openxmlformats-officedocument.presentationml.slide+xml"/>
  <Override PartName="/ppt/slides/slide110.xml" ContentType="application/vnd.openxmlformats-officedocument.presentationml.slide+xml"/>
  <Override PartName="/ppt/slides/slide82.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119.xml" ContentType="application/vnd.openxmlformats-officedocument.presentationml.slide+xml"/>
  <Override PartName="/ppt/slides/slide1.xml" ContentType="application/vnd.openxmlformats-officedocument.presentationml.slide+xml"/>
  <Override PartName="/ppt/slides/slide108.xml" ContentType="application/vnd.openxmlformats-officedocument.presentationml.slide+xml"/>
  <Override PartName="/ppt/slides/slide2.xml" ContentType="application/vnd.openxmlformats-officedocument.presentationml.slide+xml"/>
  <Override PartName="/ppt/slides/slide42.xml" ContentType="application/vnd.openxmlformats-officedocument.presentationml.slide+xml"/>
  <Override PartName="/ppt/slides/slide109.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80.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9.xml" ContentType="application/vnd.openxmlformats-officedocument.presentationml.slide+xml"/>
  <Override PartName="/ppt/slides/slide111.xml" ContentType="application/vnd.openxmlformats-officedocument.presentationml.slide+xml"/>
  <Override PartName="/ppt/slides/slide15.xml" ContentType="application/vnd.openxmlformats-officedocument.presentationml.slide+xml"/>
  <Override PartName="/ppt/slides/slide83.xml" ContentType="application/vnd.openxmlformats-officedocument.presentationml.slide+xml"/>
  <Override PartName="/ppt/slides/slide128.xml" ContentType="application/vnd.openxmlformats-officedocument.presentationml.slide+xml"/>
  <Override PartName="/ppt/slides/slide43.xml" ContentType="application/vnd.openxmlformats-officedocument.presentationml.slide+xml"/>
  <Override PartName="/ppt/slides/slide33.xml" ContentType="application/vnd.openxmlformats-officedocument.presentationml.slide+xml"/>
  <Override PartName="/ppt/slides/slide52.xml" ContentType="application/vnd.openxmlformats-officedocument.presentationml.slide+xml"/>
  <Override PartName="/ppt/slides/slide129.xml" ContentType="application/vnd.openxmlformats-officedocument.presentationml.slide+xml"/>
  <Override PartName="/ppt/slides/slide30.xml" ContentType="application/vnd.openxmlformats-officedocument.presentationml.slide+xml"/>
  <Override PartName="/ppt/slides/slide130.xml" ContentType="application/vnd.openxmlformats-officedocument.presentationml.slide+xml"/>
  <Override PartName="/ppt/slides/slide3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13.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112.xml" ContentType="application/vnd.openxmlformats-officedocument.presentationml.slide+xml"/>
  <Override PartName="/ppt/slides/slide16.xml" ContentType="application/vnd.openxmlformats-officedocument.presentationml.slide+xml"/>
  <Override PartName="/ppt/slides/slide84.xml" ContentType="application/vnd.openxmlformats-officedocument.presentationml.slide+xml"/>
  <Override PartName="/ppt/slides/slide22.xml" ContentType="application/vnd.openxmlformats-officedocument.presentationml.slide+xml"/>
  <Override PartName="/ppt/slides/slide90.xml" ContentType="application/vnd.openxmlformats-officedocument.presentationml.slide+xml"/>
  <Override PartName="/ppt/slides/slide23.xml" ContentType="application/vnd.openxmlformats-officedocument.presentationml.slide+xml"/>
  <Override PartName="/ppt/slides/slide9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20.xml" ContentType="application/vnd.openxmlformats-officedocument.presentationml.slide+xml"/>
  <Override PartName="/ppt/slides/slide24.xml" ContentType="application/vnd.openxmlformats-officedocument.presentationml.slide+xml"/>
  <Override PartName="/ppt/slides/slide92.xml" ContentType="application/vnd.openxmlformats-officedocument.presentationml.slide+xml"/>
  <Override PartName="/ppt/slides/slide68.xml" ContentType="application/vnd.openxmlformats-officedocument.presentationml.slide+xml"/>
  <Override PartName="/ppt/slides/slide25.xml" ContentType="application/vnd.openxmlformats-officedocument.presentationml.slide+xml"/>
  <Override PartName="/ppt/slides/slide121.xml" ContentType="application/vnd.openxmlformats-officedocument.presentationml.slide+xml"/>
  <Override PartName="/ppt/slides/slide93.xml" ContentType="application/vnd.openxmlformats-officedocument.presentationml.slide+xml"/>
  <Override PartName="/ppt/slides/slide69.xml" ContentType="application/vnd.openxmlformats-officedocument.presentationml.slide+xml"/>
  <Override PartName="/ppt/slides/slide26.xml" ContentType="application/vnd.openxmlformats-officedocument.presentationml.slide+xml"/>
  <Override PartName="/ppt/slides/slide122.xml" ContentType="application/vnd.openxmlformats-officedocument.presentationml.slide+xml"/>
  <Override PartName="/ppt/slides/slide9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100.xml" ContentType="application/vnd.openxmlformats-officedocument.presentationml.slide+xml"/>
  <Override PartName="/ppt/slides/slide72.xml" ContentType="application/vnd.openxmlformats-officedocument.presentationml.slide+xml"/>
  <Override PartName="/ppt/slides/slide101.xml" ContentType="application/vnd.openxmlformats-officedocument.presentationml.slide+xml"/>
  <Override PartName="/ppt/slides/slide73.xml" ContentType="application/vnd.openxmlformats-officedocument.presentationml.slide+xml"/>
  <Override PartName="/ppt/slides/slide102.xml" ContentType="application/vnd.openxmlformats-officedocument.presentationml.slide+xml"/>
  <Override PartName="/ppt/slides/slide74.xml" ContentType="application/vnd.openxmlformats-officedocument.presentationml.slide+xml"/>
  <Override PartName="/ppt/slides/slide107.xml" ContentType="application/vnd.openxmlformats-officedocument.presentationml.slide+xml"/>
  <Override PartName="/ppt/slides/slide79.xml" ContentType="application/vnd.openxmlformats-officedocument.presentationml.slide+xml"/>
  <Override PartName="/ppt/slides/slide75.xml" ContentType="application/vnd.openxmlformats-officedocument.presentationml.slide+xml"/>
  <Override PartName="/ppt/slides/slide103.xml" ContentType="application/vnd.openxmlformats-officedocument.presentationml.slide+xml"/>
  <Override PartName="/ppt/slides/slide76.xml" ContentType="application/vnd.openxmlformats-officedocument.presentationml.slide+xml"/>
  <Override PartName="/ppt/slides/slide104.xml" ContentType="application/vnd.openxmlformats-officedocument.presentationml.slide+xml"/>
  <Override PartName="/ppt/slides/slide77.xml" ContentType="application/vnd.openxmlformats-officedocument.presentationml.slide+xml"/>
  <Override PartName="/ppt/slides/slide105.xml" ContentType="application/vnd.openxmlformats-officedocument.presentationml.slide+xml"/>
  <Override PartName="/ppt/slides/slide78.xml" ContentType="application/vnd.openxmlformats-officedocument.presentationml.slide+xml"/>
  <Override PartName="/ppt/slides/slide106.xml" ContentType="application/vnd.openxmlformats-officedocument.presentationml.slide+xml"/>
  <Override PartName="/ppt/slides/slide17.xml" ContentType="application/vnd.openxmlformats-officedocument.presentationml.slide+xml"/>
  <Override PartName="/ppt/slides/slide85.xml" ContentType="application/vnd.openxmlformats-officedocument.presentationml.slide+xml"/>
  <Override PartName="/ppt/slides/slide113.xml" ContentType="application/vnd.openxmlformats-officedocument.presentationml.slide+xml"/>
  <Override PartName="/ppt/slides/slide18.xml" ContentType="application/vnd.openxmlformats-officedocument.presentationml.slide+xml"/>
  <Override PartName="/ppt/slides/slide86.xml" ContentType="application/vnd.openxmlformats-officedocument.presentationml.slide+xml"/>
  <Override PartName="/ppt/slides/slide114.xml" ContentType="application/vnd.openxmlformats-officedocument.presentationml.slide+xml"/>
  <Override PartName="/ppt/slides/slide19.xml" ContentType="application/vnd.openxmlformats-officedocument.presentationml.slide+xml"/>
  <Override PartName="/ppt/slides/slide87.xml" ContentType="application/vnd.openxmlformats-officedocument.presentationml.slide+xml"/>
  <Override PartName="/ppt/slides/slide115.xml" ContentType="application/vnd.openxmlformats-officedocument.presentationml.slide+xml"/>
  <Override PartName="/ppt/slides/slide88.xml" ContentType="application/vnd.openxmlformats-officedocument.presentationml.slide+xml"/>
  <Override PartName="/ppt/slides/slide116.xml" ContentType="application/vnd.openxmlformats-officedocument.presentationml.slide+xml"/>
  <Override PartName="/ppt/slides/slide89.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27.xml" ContentType="application/vnd.openxmlformats-officedocument.presentationml.slide+xml"/>
  <Override PartName="/ppt/slides/slide95.xml" ContentType="application/vnd.openxmlformats-officedocument.presentationml.slide+xml"/>
  <Override PartName="/ppt/slides/slide123.xml" ContentType="application/vnd.openxmlformats-officedocument.presentationml.slide+xml"/>
  <Override PartName="/ppt/slides/slide28.xml" ContentType="application/vnd.openxmlformats-officedocument.presentationml.slide+xml"/>
  <Override PartName="/ppt/slides/slide9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97.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9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08" Type="http://schemas.openxmlformats.org/officeDocument/2006/relationships/slide" Target="slides/slide94.xml"/><Relationship Id="rId109" Type="http://schemas.openxmlformats.org/officeDocument/2006/relationships/slide" Target="slides/slide95.xml"/><Relationship Id="rId110" Type="http://schemas.openxmlformats.org/officeDocument/2006/relationships/slide" Target="slides/slide96.xml"/><Relationship Id="rId111" Type="http://schemas.openxmlformats.org/officeDocument/2006/relationships/slide" Target="slides/slide97.xml"/><Relationship Id="rId112" Type="http://schemas.openxmlformats.org/officeDocument/2006/relationships/slide" Target="slides/slide98.xml"/><Relationship Id="rId113" Type="http://schemas.openxmlformats.org/officeDocument/2006/relationships/slide" Target="slides/slide99.xml"/><Relationship Id="rId114" Type="http://schemas.openxmlformats.org/officeDocument/2006/relationships/slide" Target="slides/slide100.xml"/><Relationship Id="rId115" Type="http://schemas.openxmlformats.org/officeDocument/2006/relationships/slide" Target="slides/slide101.xml"/><Relationship Id="rId116" Type="http://schemas.openxmlformats.org/officeDocument/2006/relationships/slide" Target="slides/slide102.xml"/><Relationship Id="rId117" Type="http://schemas.openxmlformats.org/officeDocument/2006/relationships/slide" Target="slides/slide103.xml"/><Relationship Id="rId118" Type="http://schemas.openxmlformats.org/officeDocument/2006/relationships/slide" Target="slides/slide104.xml"/><Relationship Id="rId119" Type="http://schemas.openxmlformats.org/officeDocument/2006/relationships/slide" Target="slides/slide105.xml"/><Relationship Id="rId120" Type="http://schemas.openxmlformats.org/officeDocument/2006/relationships/slide" Target="slides/slide106.xml"/><Relationship Id="rId121" Type="http://schemas.openxmlformats.org/officeDocument/2006/relationships/slide" Target="slides/slide107.xml"/><Relationship Id="rId122" Type="http://schemas.openxmlformats.org/officeDocument/2006/relationships/slide" Target="slides/slide108.xml"/><Relationship Id="rId123" Type="http://schemas.openxmlformats.org/officeDocument/2006/relationships/slide" Target="slides/slide109.xml"/><Relationship Id="rId124" Type="http://schemas.openxmlformats.org/officeDocument/2006/relationships/slide" Target="slides/slide110.xml"/><Relationship Id="rId125" Type="http://schemas.openxmlformats.org/officeDocument/2006/relationships/slide" Target="slides/slide111.xml"/><Relationship Id="rId126" Type="http://schemas.openxmlformats.org/officeDocument/2006/relationships/slide" Target="slides/slide112.xml"/><Relationship Id="rId127" Type="http://schemas.openxmlformats.org/officeDocument/2006/relationships/slide" Target="slides/slide113.xml"/><Relationship Id="rId128" Type="http://schemas.openxmlformats.org/officeDocument/2006/relationships/slide" Target="slides/slide114.xml"/><Relationship Id="rId129" Type="http://schemas.openxmlformats.org/officeDocument/2006/relationships/slide" Target="slides/slide115.xml"/><Relationship Id="rId130" Type="http://schemas.openxmlformats.org/officeDocument/2006/relationships/slide" Target="slides/slide116.xml"/><Relationship Id="rId131" Type="http://schemas.openxmlformats.org/officeDocument/2006/relationships/slide" Target="slides/slide117.xml"/><Relationship Id="rId132" Type="http://schemas.openxmlformats.org/officeDocument/2006/relationships/slide" Target="slides/slide118.xml"/><Relationship Id="rId133" Type="http://schemas.openxmlformats.org/officeDocument/2006/relationships/slide" Target="slides/slide119.xml"/><Relationship Id="rId134" Type="http://schemas.openxmlformats.org/officeDocument/2006/relationships/slide" Target="slides/slide120.xml"/><Relationship Id="rId135" Type="http://schemas.openxmlformats.org/officeDocument/2006/relationships/slide" Target="slides/slide121.xml"/><Relationship Id="rId136" Type="http://schemas.openxmlformats.org/officeDocument/2006/relationships/slide" Target="slides/slide122.xml"/><Relationship Id="rId137" Type="http://schemas.openxmlformats.org/officeDocument/2006/relationships/slide" Target="slides/slide123.xml"/><Relationship Id="rId138" Type="http://schemas.openxmlformats.org/officeDocument/2006/relationships/slide" Target="slides/slide124.xml"/><Relationship Id="rId139" Type="http://schemas.openxmlformats.org/officeDocument/2006/relationships/slide" Target="slides/slide125.xml"/><Relationship Id="rId140" Type="http://schemas.openxmlformats.org/officeDocument/2006/relationships/slide" Target="slides/slide126.xml"/><Relationship Id="rId141" Type="http://schemas.openxmlformats.org/officeDocument/2006/relationships/slide" Target="slides/slide127.xml"/><Relationship Id="rId142" Type="http://schemas.openxmlformats.org/officeDocument/2006/relationships/slide" Target="slides/slide128.xml"/><Relationship Id="rId143" Type="http://schemas.openxmlformats.org/officeDocument/2006/relationships/slide" Target="slides/slide129.xml"/><Relationship Id="rId144" Type="http://schemas.openxmlformats.org/officeDocument/2006/relationships/slide" Target="slides/slide130.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0" lang="en-US" sz="1400" spc="-1" strike="noStrike">
                <a:solidFill>
                  <a:srgbClr val="000000"/>
                </a:solidFill>
                <a:latin typeface="Calibri"/>
              </a:defRPr>
            </a:pPr>
            <a:r>
              <a:rPr b="0" lang="en-US" sz="1400" spc="-1" strike="noStrike">
                <a:solidFill>
                  <a:srgbClr val="000000"/>
                </a:solidFill>
                <a:latin typeface="Calibri"/>
              </a:rPr>
              <a:t>TOP five disease</a:t>
            </a:r>
          </a:p>
        </c:rich>
      </c:tx>
      <c:overlay val="0"/>
      <c:spPr>
        <a:noFill/>
        <a:ln>
          <a:noFill/>
        </a:ln>
      </c:spPr>
    </c:title>
    <c:autoTitleDeleted val="0"/>
    <c:plotArea>
      <c:barChart>
        <c:barDir val="col"/>
        <c:grouping val="clustered"/>
        <c:varyColors val="0"/>
        <c:ser>
          <c:idx val="0"/>
          <c:order val="0"/>
          <c:spPr>
            <a:solidFill>
              <a:srgbClr val="4472c4"/>
            </a:solidFill>
            <a:ln>
              <a:noFill/>
            </a:ln>
          </c:spPr>
          <c:invertIfNegative val="0"/>
          <c:dLbls>
            <c:numFmt formatCode="General" sourceLinked="0"/>
            <c:txPr>
              <a:bodyPr/>
              <a:lstStyle/>
              <a:p>
                <a:pPr>
                  <a:defRPr b="1" sz="1800" spc="-1" strike="noStrike">
                    <a:solidFill>
                      <a:srgbClr val="000000"/>
                    </a:solidFill>
                    <a:latin typeface="Calibri"/>
                  </a:defRPr>
                </a:pPr>
              </a:p>
            </c:txPr>
            <c:dLblPos val="outEnd"/>
            <c:showLegendKey val="0"/>
            <c:showVal val="1"/>
            <c:showCatName val="0"/>
            <c:showSerName val="0"/>
            <c:showPercent val="0"/>
            <c:separator>; </c:separator>
            <c:showLeaderLines val="0"/>
          </c:dLbls>
          <c:cat>
            <c:strRef>
              <c:f>categories</c:f>
              <c:strCache>
                <c:ptCount val="5"/>
                <c:pt idx="0">
                  <c:v>Malaria</c:v>
                </c:pt>
                <c:pt idx="1">
                  <c:v>ARTI</c:v>
                </c:pt>
                <c:pt idx="2">
                  <c:v>Dysentry</c:v>
                </c:pt>
                <c:pt idx="3">
                  <c:v>Scabies</c:v>
                </c:pt>
                <c:pt idx="4">
                  <c:v>SAM OPD</c:v>
                </c:pt>
              </c:strCache>
            </c:strRef>
          </c:cat>
          <c:val>
            <c:numRef>
              <c:f>0</c:f>
              <c:numCache>
                <c:formatCode>General</c:formatCode>
                <c:ptCount val="5"/>
                <c:pt idx="0">
                  <c:v>7419</c:v>
                </c:pt>
                <c:pt idx="1">
                  <c:v>4827</c:v>
                </c:pt>
                <c:pt idx="2">
                  <c:v>1804</c:v>
                </c:pt>
                <c:pt idx="3">
                  <c:v>746</c:v>
                </c:pt>
                <c:pt idx="4">
                  <c:v>477</c:v>
                </c:pt>
              </c:numCache>
            </c:numRef>
          </c:val>
        </c:ser>
        <c:gapWidth val="219"/>
        <c:overlap val="-27"/>
        <c:axId val="43000788"/>
        <c:axId val="98680597"/>
      </c:barChart>
      <c:catAx>
        <c:axId val="43000788"/>
        <c:scaling>
          <c:orientation val="minMax"/>
        </c:scaling>
        <c:delete val="0"/>
        <c:axPos val="b"/>
        <c:title>
          <c:tx>
            <c:rich>
              <a:bodyPr rot="0"/>
              <a:lstStyle/>
              <a:p>
                <a:pPr>
                  <a:defRPr b="0" lang="en-US" sz="1000" spc="-1" strike="noStrike">
                    <a:solidFill>
                      <a:srgbClr val="000000"/>
                    </a:solidFill>
                    <a:latin typeface="Calibri"/>
                  </a:defRPr>
                </a:pPr>
                <a:r>
                  <a:rPr b="0" lang="en-US" sz="1000" spc="-1" strike="noStrike">
                    <a:solidFill>
                      <a:srgbClr val="000000"/>
                    </a:solidFill>
                    <a:latin typeface="Calibri"/>
                  </a:rPr>
                  <a:t>Disease entity</a:t>
                </a:r>
              </a:p>
            </c:rich>
          </c:tx>
          <c:overlay val="0"/>
          <c:spPr>
            <a:noFill/>
            <a:ln>
              <a:noFill/>
            </a:ln>
          </c:spPr>
        </c:title>
        <c:numFmt formatCode="[$-409]mm/dd/yyyy" sourceLinked="1"/>
        <c:majorTickMark val="none"/>
        <c:minorTickMark val="none"/>
        <c:tickLblPos val="nextTo"/>
        <c:spPr>
          <a:ln w="9360">
            <a:solidFill>
              <a:srgbClr val="d9d9d9"/>
            </a:solidFill>
            <a:round/>
          </a:ln>
        </c:spPr>
        <c:txPr>
          <a:bodyPr/>
          <a:lstStyle/>
          <a:p>
            <a:pPr>
              <a:defRPr b="0" sz="900" spc="-1" strike="noStrike">
                <a:solidFill>
                  <a:srgbClr val="000000"/>
                </a:solidFill>
                <a:latin typeface="Calibri"/>
              </a:defRPr>
            </a:pPr>
          </a:p>
        </c:txPr>
        <c:crossAx val="98680597"/>
        <c:crosses val="autoZero"/>
        <c:auto val="1"/>
        <c:lblAlgn val="ctr"/>
        <c:lblOffset val="100"/>
        <c:noMultiLvlLbl val="0"/>
      </c:catAx>
      <c:valAx>
        <c:axId val="98680597"/>
        <c:scaling>
          <c:orientation val="minMax"/>
        </c:scaling>
        <c:delete val="0"/>
        <c:axPos val="l"/>
        <c:majorGridlines>
          <c:spPr>
            <a:ln w="9360">
              <a:solidFill>
                <a:srgbClr val="d9d9d9"/>
              </a:solidFill>
              <a:round/>
            </a:ln>
          </c:spPr>
        </c:majorGridlines>
        <c:title>
          <c:tx>
            <c:rich>
              <a:bodyPr rot="-5400000"/>
              <a:lstStyle/>
              <a:p>
                <a:pPr>
                  <a:defRPr b="0" lang="en-US" sz="1000" spc="-1" strike="noStrike">
                    <a:solidFill>
                      <a:srgbClr val="000000"/>
                    </a:solidFill>
                    <a:latin typeface="Calibri"/>
                  </a:defRPr>
                </a:pPr>
                <a:r>
                  <a:rPr b="0" lang="en-US" sz="1000" spc="-1" strike="noStrike">
                    <a:solidFill>
                      <a:srgbClr val="000000"/>
                    </a:solidFill>
                    <a:latin typeface="Calibri"/>
                  </a:rPr>
                  <a:t># of cases</a:t>
                </a:r>
              </a:p>
            </c:rich>
          </c:tx>
          <c:overlay val="0"/>
          <c:spPr>
            <a:noFill/>
            <a:ln>
              <a:noFill/>
            </a:ln>
          </c:spPr>
        </c:title>
        <c:numFmt formatCode="General" sourceLinked="0"/>
        <c:majorTickMark val="none"/>
        <c:minorTickMark val="none"/>
        <c:tickLblPos val="nextTo"/>
        <c:spPr>
          <a:ln w="6480">
            <a:noFill/>
          </a:ln>
        </c:spPr>
        <c:txPr>
          <a:bodyPr/>
          <a:lstStyle/>
          <a:p>
            <a:pPr>
              <a:defRPr b="0" sz="900" spc="-1" strike="noStrike">
                <a:solidFill>
                  <a:srgbClr val="000000"/>
                </a:solidFill>
                <a:latin typeface="Calibri"/>
              </a:defRPr>
            </a:pPr>
          </a:p>
        </c:txPr>
        <c:crossAx val="43000788"/>
        <c:crosses val="autoZero"/>
        <c:crossBetween val="between"/>
      </c:valAx>
      <c:spPr>
        <a:solidFill>
          <a:srgbClr val="fff2cc"/>
        </a:solidFill>
        <a:ln>
          <a:noFill/>
        </a:ln>
      </c:spPr>
    </c:plotArea>
    <c:plotVisOnly val="1"/>
    <c:dispBlanksAs val="gap"/>
  </c:chart>
  <c:spPr>
    <a:solidFill>
      <a:srgbClr val="ffffff"/>
    </a:solidFill>
    <a:ln w="12600">
      <a:solidFill>
        <a:srgbClr val="000000"/>
      </a:solidFill>
      <a:round/>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110388273561988"/>
          <c:y val="0.132269686052496"/>
          <c:w val="0.857866348252151"/>
          <c:h val="0.647820013234321"/>
        </c:manualLayout>
      </c:layout>
      <c:lineChart>
        <c:grouping val="standard"/>
        <c:varyColors val="0"/>
        <c:ser>
          <c:idx val="0"/>
          <c:order val="0"/>
          <c:tx>
            <c:strRef>
              <c:f>label 0</c:f>
              <c:strCache>
                <c:ptCount val="1"/>
                <c:pt idx="0">
                  <c:v>Total</c:v>
                </c:pt>
              </c:strCache>
            </c:strRef>
          </c:tx>
          <c:spPr>
            <a:solidFill>
              <a:srgbClr val="c00000"/>
            </a:solidFill>
            <a:ln w="25560">
              <a:solidFill>
                <a:srgbClr val="c00000"/>
              </a:solidFill>
              <a:round/>
            </a:ln>
          </c:spPr>
          <c:marker>
            <c:symbol val="none"/>
          </c:marker>
          <c:dPt>
            <c:idx val="0"/>
            <c:marker>
              <c:symbol val="none"/>
            </c:marker>
          </c:dPt>
          <c:dPt>
            <c:idx val="1"/>
            <c:marker>
              <c:symbol val="none"/>
            </c:marker>
          </c:dPt>
          <c:dPt>
            <c:idx val="2"/>
            <c:marker>
              <c:symbol val="none"/>
            </c:marker>
          </c:dPt>
          <c:dPt>
            <c:idx val="3"/>
            <c:marker>
              <c:symbol val="none"/>
            </c:marker>
          </c:dPt>
          <c:dPt>
            <c:idx val="4"/>
            <c:marker>
              <c:symbol val="none"/>
            </c:marker>
          </c:dPt>
          <c:dPt>
            <c:idx val="5"/>
            <c:marker>
              <c:symbol val="none"/>
            </c:marker>
          </c:dPt>
          <c:dPt>
            <c:idx val="6"/>
            <c:marker>
              <c:symbol val="none"/>
            </c:marker>
          </c:dPt>
          <c:dPt>
            <c:idx val="7"/>
            <c:marker>
              <c:symbol val="none"/>
            </c:marker>
          </c:dPt>
          <c:dPt>
            <c:idx val="8"/>
            <c:marker>
              <c:symbol val="none"/>
            </c:marker>
          </c:dPt>
          <c:dPt>
            <c:idx val="9"/>
            <c:marker>
              <c:symbol val="none"/>
            </c:marker>
          </c:dPt>
          <c:dPt>
            <c:idx val="10"/>
            <c:marker>
              <c:symbol val="none"/>
            </c:marker>
          </c:dPt>
          <c:dPt>
            <c:idx val="11"/>
            <c:marker>
              <c:symbol val="none"/>
            </c:marker>
          </c:dPt>
          <c:dPt>
            <c:idx val="12"/>
            <c:marker>
              <c:symbol val="none"/>
            </c:marker>
          </c:dPt>
          <c:dPt>
            <c:idx val="13"/>
            <c:marker>
              <c:symbol val="none"/>
            </c:marker>
          </c:dPt>
          <c:dPt>
            <c:idx val="14"/>
            <c:marker>
              <c:symbol val="none"/>
            </c:marker>
          </c:dPt>
          <c:dPt>
            <c:idx val="15"/>
            <c:marker>
              <c:symbol val="none"/>
            </c:marker>
          </c:dPt>
          <c:dPt>
            <c:idx val="16"/>
            <c:marker>
              <c:symbol val="none"/>
            </c:marker>
          </c:dPt>
          <c:dPt>
            <c:idx val="17"/>
            <c:marker>
              <c:symbol val="none"/>
            </c:marker>
          </c:dPt>
          <c:dPt>
            <c:idx val="18"/>
            <c:marker>
              <c:symbol val="none"/>
            </c:marker>
          </c:dPt>
          <c:dPt>
            <c:idx val="19"/>
            <c:marker>
              <c:symbol val="none"/>
            </c:marker>
          </c:dPt>
          <c:dPt>
            <c:idx val="20"/>
            <c:marker>
              <c:symbol val="none"/>
            </c:marker>
          </c:dPt>
          <c:dPt>
            <c:idx val="21"/>
            <c:marker>
              <c:symbol val="none"/>
            </c:marker>
          </c:dPt>
          <c:dPt>
            <c:idx val="22"/>
            <c:marker>
              <c:symbol val="none"/>
            </c:marker>
          </c:dPt>
          <c:dPt>
            <c:idx val="23"/>
            <c:marker>
              <c:symbol val="none"/>
            </c:marker>
          </c:dPt>
          <c:dPt>
            <c:idx val="24"/>
            <c:marker>
              <c:symbol val="none"/>
            </c:marker>
          </c:dPt>
          <c:dPt>
            <c:idx val="25"/>
            <c:marker>
              <c:symbol val="none"/>
            </c:marker>
          </c:dPt>
          <c:dPt>
            <c:idx val="26"/>
            <c:marker>
              <c:symbol val="none"/>
            </c:marker>
          </c:dPt>
          <c:dPt>
            <c:idx val="27"/>
            <c:marker>
              <c:symbol val="none"/>
            </c:marker>
          </c:dPt>
          <c:dPt>
            <c:idx val="28"/>
            <c:marker>
              <c:symbol val="none"/>
            </c:marker>
          </c:dPt>
          <c:dLbls>
            <c:numFmt formatCode="General" sourceLinked="0"/>
            <c:dLbl>
              <c:idx val="0"/>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3"/>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4"/>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5"/>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6"/>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7"/>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8"/>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9"/>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0"/>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1"/>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2"/>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3"/>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4"/>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5"/>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6"/>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7"/>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8"/>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19"/>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0"/>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1"/>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2"/>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3"/>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4"/>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5"/>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6"/>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7"/>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dLbl>
              <c:idx val="28"/>
              <c:numFmt formatCode="General" sourceLinked="0"/>
              <c:txPr>
                <a:bodyPr/>
                <a:lstStyle/>
                <a:p>
                  <a:pPr>
                    <a:defRPr b="0" sz="1000" spc="-1" strike="noStrike">
                      <a:solidFill>
                        <a:srgbClr val="000000"/>
                      </a:solidFill>
                      <a:latin typeface="Calibri"/>
                    </a:defRPr>
                  </a:pPr>
                </a:p>
              </c:txPr>
              <c:dLblPos val="t"/>
              <c:showLegendKey val="0"/>
              <c:showVal val="1"/>
              <c:showCatName val="0"/>
              <c:showSerName val="0"/>
              <c:showPercent val="0"/>
              <c:separator>; </c:separator>
            </c:dLbl>
            <c:txPr>
              <a:bodyPr/>
              <a:lstStyle/>
              <a:p>
                <a:pPr>
                  <a:defRPr b="0" sz="900" spc="-1" strike="noStrike">
                    <a:solidFill>
                      <a:srgbClr val="000000"/>
                    </a:solidFill>
                    <a:latin typeface="Calibri"/>
                  </a:defRPr>
                </a:pPr>
              </a:p>
            </c:txPr>
            <c:dLblPos val="r"/>
            <c:showLegendKey val="0"/>
            <c:showVal val="1"/>
            <c:showCatName val="0"/>
            <c:showSerName val="0"/>
            <c:showPercent val="0"/>
            <c:separator>; </c:separator>
            <c:showLeaderLines val="0"/>
          </c:dLbls>
          <c:trendline>
            <c:spPr>
              <a:ln cap="rnd" w="19080">
                <a:solidFill>
                  <a:srgbClr val="4472c4"/>
                </a:solidFill>
                <a:prstDash val="sysDot"/>
                <a:round/>
              </a:ln>
            </c:spPr>
            <c:trendlineType val="linear"/>
            <c:forward val="0"/>
            <c:backward val="0"/>
            <c:dispRSqr val="0"/>
            <c:dispEq val="0"/>
          </c:trendline>
          <c:cat>
            <c:strRef>
              <c:f>categories</c:f>
              <c:strCache>
                <c:ptCount val="2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strCache>
            </c:strRef>
          </c:cat>
          <c:val>
            <c:numRef>
              <c:f>0</c:f>
              <c:numCache>
                <c:formatCode>General</c:formatCode>
                <c:ptCount val="29"/>
                <c:pt idx="0">
                  <c:v>3447</c:v>
                </c:pt>
                <c:pt idx="1">
                  <c:v>2870</c:v>
                </c:pt>
                <c:pt idx="2">
                  <c:v>3853</c:v>
                </c:pt>
                <c:pt idx="3">
                  <c:v>4608</c:v>
                </c:pt>
                <c:pt idx="4">
                  <c:v>3737</c:v>
                </c:pt>
                <c:pt idx="5">
                  <c:v>4190</c:v>
                </c:pt>
                <c:pt idx="6">
                  <c:v>6357</c:v>
                </c:pt>
                <c:pt idx="7">
                  <c:v>5478</c:v>
                </c:pt>
                <c:pt idx="8">
                  <c:v>5621</c:v>
                </c:pt>
                <c:pt idx="9">
                  <c:v>2304</c:v>
                </c:pt>
                <c:pt idx="10">
                  <c:v>3745</c:v>
                </c:pt>
                <c:pt idx="11">
                  <c:v>3725</c:v>
                </c:pt>
                <c:pt idx="12">
                  <c:v>3276</c:v>
                </c:pt>
                <c:pt idx="13">
                  <c:v>3899</c:v>
                </c:pt>
                <c:pt idx="14">
                  <c:v>4490</c:v>
                </c:pt>
                <c:pt idx="15">
                  <c:v>5249</c:v>
                </c:pt>
                <c:pt idx="16">
                  <c:v>6703</c:v>
                </c:pt>
                <c:pt idx="17">
                  <c:v>4353</c:v>
                </c:pt>
                <c:pt idx="18">
                  <c:v>5123</c:v>
                </c:pt>
                <c:pt idx="19">
                  <c:v>6013</c:v>
                </c:pt>
                <c:pt idx="20">
                  <c:v>6593</c:v>
                </c:pt>
                <c:pt idx="21">
                  <c:v>8040</c:v>
                </c:pt>
                <c:pt idx="22">
                  <c:v>6583</c:v>
                </c:pt>
                <c:pt idx="23">
                  <c:v>7412</c:v>
                </c:pt>
                <c:pt idx="24">
                  <c:v>9073</c:v>
                </c:pt>
                <c:pt idx="25">
                  <c:v>7721</c:v>
                </c:pt>
                <c:pt idx="26">
                  <c:v>7684</c:v>
                </c:pt>
                <c:pt idx="27">
                  <c:v>7525</c:v>
                </c:pt>
                <c:pt idx="28">
                  <c:v>7419</c:v>
                </c:pt>
              </c:numCache>
            </c:numRef>
          </c:val>
          <c:smooth val="1"/>
        </c:ser>
        <c:hiLowLines>
          <c:spPr>
            <a:ln>
              <a:noFill/>
            </a:ln>
          </c:spPr>
        </c:hiLowLines>
        <c:marker val="0"/>
        <c:axId val="55790564"/>
        <c:axId val="46477739"/>
      </c:lineChart>
      <c:catAx>
        <c:axId val="55790564"/>
        <c:scaling>
          <c:orientation val="minMax"/>
        </c:scaling>
        <c:delete val="0"/>
        <c:axPos val="b"/>
        <c:title>
          <c:tx>
            <c:rich>
              <a:bodyPr rot="0"/>
              <a:lstStyle/>
              <a:p>
                <a:pPr>
                  <a:defRPr b="0" lang="en-US" sz="1000" spc="-1" strike="noStrike">
                    <a:solidFill>
                      <a:srgbClr val="000000"/>
                    </a:solidFill>
                    <a:latin typeface="Calibri"/>
                  </a:defRPr>
                </a:pPr>
                <a:r>
                  <a:rPr b="0" lang="en-US" sz="1000" spc="-1" strike="noStrike">
                    <a:solidFill>
                      <a:srgbClr val="000000"/>
                    </a:solidFill>
                    <a:latin typeface="Calibri"/>
                  </a:rPr>
                  <a:t>Epi wk</a:t>
                </a:r>
              </a:p>
            </c:rich>
          </c:tx>
          <c:layout>
            <c:manualLayout>
              <c:xMode val="edge"/>
              <c:yMode val="edge"/>
              <c:x val="0.454893564458352"/>
              <c:y val="0.912506433350489"/>
            </c:manualLayout>
          </c:layout>
          <c:overlay val="0"/>
          <c:spPr>
            <a:noFill/>
            <a:ln>
              <a:noFill/>
            </a:ln>
          </c:spPr>
        </c:title>
        <c:numFmt formatCode="[$-409]mm/dd/yyyy" sourceLinked="1"/>
        <c:majorTickMark val="none"/>
        <c:minorTickMark val="none"/>
        <c:tickLblPos val="nextTo"/>
        <c:spPr>
          <a:ln w="9360">
            <a:solidFill>
              <a:srgbClr val="d9d9d9"/>
            </a:solidFill>
            <a:round/>
          </a:ln>
        </c:spPr>
        <c:txPr>
          <a:bodyPr/>
          <a:lstStyle/>
          <a:p>
            <a:pPr>
              <a:defRPr b="0" sz="900" spc="-1" strike="noStrike">
                <a:solidFill>
                  <a:srgbClr val="000000"/>
                </a:solidFill>
                <a:latin typeface="Calibri"/>
              </a:defRPr>
            </a:pPr>
          </a:p>
        </c:txPr>
        <c:crossAx val="46477739"/>
        <c:crosses val="autoZero"/>
        <c:auto val="1"/>
        <c:lblAlgn val="ctr"/>
        <c:lblOffset val="100"/>
        <c:noMultiLvlLbl val="0"/>
      </c:catAx>
      <c:valAx>
        <c:axId val="46477739"/>
        <c:scaling>
          <c:orientation val="minMax"/>
        </c:scaling>
        <c:delete val="0"/>
        <c:axPos val="l"/>
        <c:majorGridlines>
          <c:spPr>
            <a:ln w="9360">
              <a:solidFill>
                <a:srgbClr val="d9d9d9"/>
              </a:solidFill>
              <a:round/>
            </a:ln>
          </c:spPr>
        </c:majorGridlines>
        <c:title>
          <c:tx>
            <c:rich>
              <a:bodyPr rot="-5400000"/>
              <a:lstStyle/>
              <a:p>
                <a:pPr>
                  <a:defRPr b="0" lang="en-US" sz="1000" spc="-1" strike="noStrike">
                    <a:solidFill>
                      <a:srgbClr val="000000"/>
                    </a:solidFill>
                    <a:latin typeface="Calibri"/>
                  </a:defRPr>
                </a:pPr>
                <a:r>
                  <a:rPr b="0" lang="en-US" sz="1000" spc="-1" strike="noStrike">
                    <a:solidFill>
                      <a:srgbClr val="000000"/>
                    </a:solidFill>
                    <a:latin typeface="Calibri"/>
                  </a:rPr>
                  <a:t>Frequency</a:t>
                </a:r>
              </a:p>
            </c:rich>
          </c:tx>
          <c:layout>
            <c:manualLayout>
              <c:xMode val="edge"/>
              <c:yMode val="edge"/>
              <c:x val="0.00522913492815086"/>
              <c:y val="0.393132857878097"/>
            </c:manualLayout>
          </c:layout>
          <c:overlay val="0"/>
          <c:spPr>
            <a:noFill/>
            <a:ln>
              <a:noFill/>
            </a:ln>
          </c:spPr>
        </c:title>
        <c:numFmt formatCode="General" sourceLinked="0"/>
        <c:majorTickMark val="none"/>
        <c:minorTickMark val="none"/>
        <c:tickLblPos val="nextTo"/>
        <c:spPr>
          <a:ln w="6480">
            <a:noFill/>
          </a:ln>
        </c:spPr>
        <c:txPr>
          <a:bodyPr/>
          <a:lstStyle/>
          <a:p>
            <a:pPr>
              <a:defRPr b="0" sz="900" spc="-1" strike="noStrike">
                <a:solidFill>
                  <a:srgbClr val="000000"/>
                </a:solidFill>
                <a:latin typeface="Calibri"/>
              </a:defRPr>
            </a:pPr>
          </a:p>
        </c:txPr>
        <c:crossAx val="55790564"/>
        <c:crosses val="autoZero"/>
        <c:crossBetween val="between"/>
      </c:valAx>
      <c:spPr>
        <a:noFill/>
        <a:ln>
          <a:noFill/>
        </a:ln>
      </c:spPr>
    </c:plotArea>
    <c:legend>
      <c:legendPos val="r"/>
      <c:layout>
        <c:manualLayout>
          <c:xMode val="edge"/>
          <c:yMode val="edge"/>
          <c:x val="0.179004647107468"/>
          <c:y val="0.0367881458426719"/>
          <c:w val="0.710645201884011"/>
          <c:h val="0.0875378434502444"/>
        </c:manualLayout>
      </c:layout>
      <c:overlay val="0"/>
      <c:spPr>
        <a:noFill/>
        <a:ln>
          <a:noFill/>
        </a:ln>
      </c:spPr>
      <c:txPr>
        <a:bodyPr/>
        <a:lstStyle/>
        <a:p>
          <a:pPr>
            <a:defRPr b="0" sz="3200" spc="-1" strike="noStrike">
              <a:solidFill>
                <a:srgbClr val="000000"/>
              </a:solidFill>
              <a:latin typeface="Calibri"/>
            </a:defRPr>
          </a:pPr>
        </a:p>
      </c:txPr>
    </c:legend>
    <c:plotVisOnly val="1"/>
    <c:dispBlanksAs val="gap"/>
  </c:chart>
  <c:spPr>
    <a:solidFill>
      <a:srgbClr val="ffffff"/>
    </a:solidFill>
    <a:ln w="12600">
      <a:solidFill>
        <a:srgbClr val="4472c4"/>
      </a:solidFill>
      <a:round/>
    </a:ln>
  </c:spPr>
</c:chartSpace>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title>
      <c:tx>
        <c:rich>
          <a:bodyPr rot="0"/>
          <a:lstStyle/>
          <a:p>
            <a:pPr>
              <a:defRPr b="1" sz="2200" spc="-1" strike="noStrike">
                <a:solidFill>
                  <a:srgbClr val="404040"/>
                </a:solidFill>
                <a:latin typeface="Calibri"/>
              </a:defRPr>
            </a:pPr>
            <a:r>
              <a:rPr b="1" sz="2200" spc="-1" strike="noStrike">
                <a:solidFill>
                  <a:srgbClr val="404040"/>
                </a:solidFill>
                <a:latin typeface="Calibri"/>
              </a:rPr>
              <a:t>Chart Title</a:t>
            </a:r>
          </a:p>
        </c:rich>
      </c:tx>
      <c:overlay val="0"/>
      <c:spPr>
        <a:noFill/>
        <a:ln>
          <a:noFill/>
        </a:ln>
      </c:spPr>
    </c:title>
    <c:autoTitleDeleted val="0"/>
    <c:plotArea>
      <c:layout>
        <c:manualLayout>
          <c:layoutTarget val="inner"/>
          <c:xMode val="edge"/>
          <c:yMode val="edge"/>
          <c:x val="0.0958519596631666"/>
          <c:y val="0.0220680958385876"/>
          <c:w val="0.888190040544755"/>
          <c:h val="0.828139074040713"/>
        </c:manualLayout>
      </c:layout>
      <c:lineChart>
        <c:grouping val="standard"/>
        <c:varyColors val="0"/>
        <c:ser>
          <c:idx val="0"/>
          <c:order val="0"/>
          <c:spPr>
            <a:solidFill>
              <a:srgbClr val="4472c4"/>
            </a:solidFill>
            <a:ln w="31680">
              <a:solidFill>
                <a:srgbClr val="4472c4"/>
              </a:solidFill>
              <a:round/>
            </a:ln>
          </c:spPr>
          <c:marker>
            <c:symbol val="circle"/>
            <c:size val="17"/>
            <c:spPr>
              <a:solidFill>
                <a:srgbClr val="4472c4"/>
              </a:solidFill>
            </c:spPr>
          </c:marker>
          <c:dPt>
            <c:idx val="9"/>
            <c:marker>
              <c:symbol val="circle"/>
              <c:size val="17"/>
              <c:spPr>
                <a:solidFill>
                  <a:srgbClr val="4472c4"/>
                </a:solidFill>
              </c:spPr>
            </c:marker>
          </c:dPt>
          <c:dLbls>
            <c:numFmt formatCode="General" sourceLinked="0"/>
            <c:dLbl>
              <c:idx val="9"/>
              <c:numFmt formatCode="General" sourceLinked="0"/>
              <c:txPr>
                <a:bodyPr/>
                <a:lstStyle/>
                <a:p>
                  <a:pPr>
                    <a:defRPr b="1" sz="1197" spc="-1" strike="noStrike">
                      <a:solidFill>
                        <a:srgbClr val="ffffff"/>
                      </a:solidFill>
                      <a:latin typeface="Calibri"/>
                    </a:defRPr>
                  </a:pPr>
                </a:p>
              </c:txPr>
              <c:dLblPos val="ctr"/>
              <c:showLegendKey val="0"/>
              <c:showVal val="1"/>
              <c:showCatName val="0"/>
              <c:showSerName val="0"/>
              <c:showPercent val="0"/>
              <c:separator>; </c:separator>
            </c:dLbl>
            <c:txPr>
              <a:bodyPr/>
              <a:lstStyle/>
              <a:p>
                <a:pPr>
                  <a:defRPr b="1" sz="1197" spc="-1" strike="noStrike">
                    <a:solidFill>
                      <a:srgbClr val="ffffff"/>
                    </a:solidFill>
                    <a:latin typeface="Calibri"/>
                  </a:defRPr>
                </a:pPr>
              </a:p>
            </c:txPr>
            <c:dLblPos val="ctr"/>
            <c:showLegendKey val="0"/>
            <c:showVal val="1"/>
            <c:showCatName val="0"/>
            <c:showSerName val="0"/>
            <c:showPercent val="0"/>
            <c:separator>; </c:separator>
            <c:showLeaderLines val="0"/>
          </c:dLbls>
          <c:cat>
            <c:strRef>
              <c:f>categories</c:f>
              <c:strCache>
                <c:ptCount val="14"/>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strCache>
            </c:strRef>
          </c:cat>
          <c:val>
            <c:numRef>
              <c:f>0</c:f>
              <c:numCache>
                <c:formatCode>General</c:formatCode>
                <c:ptCount val="14"/>
                <c:pt idx="0">
                  <c:v>3</c:v>
                </c:pt>
                <c:pt idx="1">
                  <c:v>13</c:v>
                </c:pt>
                <c:pt idx="2">
                  <c:v>3</c:v>
                </c:pt>
                <c:pt idx="3">
                  <c:v>6</c:v>
                </c:pt>
                <c:pt idx="4">
                  <c:v>5</c:v>
                </c:pt>
                <c:pt idx="5">
                  <c:v>3</c:v>
                </c:pt>
                <c:pt idx="6">
                  <c:v>1</c:v>
                </c:pt>
                <c:pt idx="7">
                  <c:v>3</c:v>
                </c:pt>
                <c:pt idx="8">
                  <c:v>6</c:v>
                </c:pt>
                <c:pt idx="9">
                  <c:v>6</c:v>
                </c:pt>
                <c:pt idx="10">
                  <c:v>1</c:v>
                </c:pt>
                <c:pt idx="11">
                  <c:v>5</c:v>
                </c:pt>
                <c:pt idx="12">
                  <c:v>5</c:v>
                </c:pt>
                <c:pt idx="13">
                  <c:v>1</c:v>
                </c:pt>
              </c:numCache>
            </c:numRef>
          </c:val>
          <c:smooth val="1"/>
        </c:ser>
        <c:hiLowLines>
          <c:spPr>
            <a:ln>
              <a:noFill/>
            </a:ln>
          </c:spPr>
        </c:hiLowLines>
        <c:marker val="1"/>
        <c:axId val="66875987"/>
        <c:axId val="95367705"/>
      </c:lineChart>
      <c:catAx>
        <c:axId val="66875987"/>
        <c:scaling>
          <c:orientation val="minMax"/>
        </c:scaling>
        <c:delete val="0"/>
        <c:axPos val="b"/>
        <c:title>
          <c:tx>
            <c:rich>
              <a:bodyPr rot="0"/>
              <a:lstStyle/>
              <a:p>
                <a:pPr>
                  <a:defRPr b="1" lang="en-US" sz="1197" spc="-1" strike="noStrike">
                    <a:solidFill>
                      <a:srgbClr val="404040"/>
                    </a:solidFill>
                    <a:latin typeface="Calibri"/>
                  </a:defRPr>
                </a:pPr>
                <a:r>
                  <a:rPr b="1" lang="en-US" sz="1197" spc="-1" strike="noStrike">
                    <a:solidFill>
                      <a:srgbClr val="404040"/>
                    </a:solidFill>
                    <a:latin typeface="Calibri"/>
                  </a:rPr>
                  <a:t>EPI-week</a:t>
                </a:r>
              </a:p>
            </c:rich>
          </c:tx>
          <c:layout>
            <c:manualLayout>
              <c:xMode val="edge"/>
              <c:yMode val="edge"/>
              <c:x val="0.476452853726999"/>
              <c:y val="0.936407854440641"/>
            </c:manualLayout>
          </c:layout>
          <c:overlay val="0"/>
          <c:spPr>
            <a:noFill/>
            <a:ln>
              <a:noFill/>
            </a:ln>
          </c:spPr>
        </c:title>
        <c:numFmt formatCode="[$-409]mm/dd/yyyy" sourceLinked="1"/>
        <c:majorTickMark val="none"/>
        <c:minorTickMark val="none"/>
        <c:tickLblPos val="nextTo"/>
        <c:spPr>
          <a:ln w="19080">
            <a:solidFill>
              <a:srgbClr val="404040"/>
            </a:solidFill>
            <a:round/>
          </a:ln>
        </c:spPr>
        <c:txPr>
          <a:bodyPr/>
          <a:lstStyle/>
          <a:p>
            <a:pPr>
              <a:defRPr b="0" sz="1197" spc="-1" strike="noStrike">
                <a:solidFill>
                  <a:srgbClr val="404040"/>
                </a:solidFill>
                <a:latin typeface="Calibri"/>
              </a:defRPr>
            </a:pPr>
          </a:p>
        </c:txPr>
        <c:crossAx val="95367705"/>
        <c:crosses val="autoZero"/>
        <c:auto val="1"/>
        <c:lblAlgn val="ctr"/>
        <c:lblOffset val="100"/>
        <c:noMultiLvlLbl val="0"/>
      </c:catAx>
      <c:valAx>
        <c:axId val="95367705"/>
        <c:scaling>
          <c:orientation val="minMax"/>
        </c:scaling>
        <c:delete val="1"/>
        <c:axPos val="l"/>
        <c:majorGridlines>
          <c:spPr>
            <a:ln w="9360">
              <a:solidFill>
                <a:srgbClr val="bfbfbf">
                  <a:alpha val="36000"/>
                </a:srgbClr>
              </a:solidFill>
              <a:round/>
            </a:ln>
          </c:spPr>
        </c:majorGridlines>
        <c:title>
          <c:tx>
            <c:rich>
              <a:bodyPr rot="-5400000"/>
              <a:lstStyle/>
              <a:p>
                <a:pPr>
                  <a:defRPr b="1" lang="en-US" sz="1197" spc="-1" strike="noStrike">
                    <a:solidFill>
                      <a:srgbClr val="404040"/>
                    </a:solidFill>
                    <a:latin typeface="Calibri"/>
                  </a:defRPr>
                </a:pPr>
                <a:r>
                  <a:rPr b="1" lang="en-US" sz="1197" spc="-1" strike="noStrike">
                    <a:solidFill>
                      <a:srgbClr val="404040"/>
                    </a:solidFill>
                    <a:latin typeface="Calibri"/>
                  </a:rPr>
                  <a:t># of cases</a:t>
                </a:r>
              </a:p>
            </c:rich>
          </c:tx>
          <c:overlay val="0"/>
          <c:spPr>
            <a:noFill/>
            <a:ln>
              <a:noFill/>
            </a:ln>
          </c:spPr>
        </c:title>
        <c:numFmt formatCode="General" sourceLinked="0"/>
        <c:majorTickMark val="none"/>
        <c:minorTickMark val="none"/>
        <c:tickLblPos val="nextTo"/>
        <c:spPr>
          <a:ln w="6480">
            <a:solidFill>
              <a:srgbClr val="8b8b8b"/>
            </a:solidFill>
            <a:round/>
          </a:ln>
        </c:spPr>
        <c:txPr>
          <a:bodyPr/>
          <a:lstStyle/>
          <a:p>
            <a:pPr>
              <a:defRPr b="0" sz="1000" spc="-1" strike="noStrike">
                <a:solidFill>
                  <a:srgbClr val="000000"/>
                </a:solidFill>
                <a:latin typeface="Calibri"/>
              </a:defRPr>
            </a:pPr>
          </a:p>
        </c:txPr>
        <c:crossAx val="66875987"/>
        <c:crossBetween val="between"/>
      </c:valAx>
      <c:spPr>
        <a:solidFill>
          <a:srgbClr val="ffffff"/>
        </a:solidFill>
        <a:ln>
          <a:noFill/>
        </a:ln>
      </c:spPr>
    </c:plotArea>
    <c:plotVisOnly val="1"/>
    <c:dispBlanksAs val="gap"/>
  </c:chart>
  <c:spPr>
    <a:gradFill>
      <a:gsLst>
        <a:gs pos="0">
          <a:srgbClr val="ffffff"/>
        </a:gs>
        <a:gs pos="100000">
          <a:srgbClr val="bfbfbf"/>
        </a:gs>
      </a:gsLst>
      <a:path path="circle">
        <a:fillToRect l="50000" t="10000" r="50000" b="90000"/>
      </a:path>
    </a:gradFill>
    <a:ln w="9360">
      <a:solidFill>
        <a:srgbClr val="bfbfbf"/>
      </a:solidFill>
      <a:round/>
    </a:ln>
  </c:spPr>
</c:chartSpace>
</file>

<file path=ppt/charts/chart4.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205512813416727"/>
          <c:y val="0"/>
          <c:w val="0.75756904854154"/>
          <c:h val="0.819704202206745"/>
        </c:manualLayout>
      </c:layout>
      <c:barChart>
        <c:barDir val="bar"/>
        <c:grouping val="clustered"/>
        <c:varyColors val="0"/>
        <c:ser>
          <c:idx val="0"/>
          <c:order val="0"/>
          <c:spPr>
            <a:solidFill>
              <a:srgbClr val="4472c4">
                <a:alpha val="85000"/>
              </a:srgbClr>
            </a:solidFill>
            <a:ln w="9360">
              <a:solidFill>
                <a:srgbClr val="ffffff">
                  <a:alpha val="50000"/>
                </a:srgbClr>
              </a:solidFill>
              <a:round/>
            </a:ln>
          </c:spPr>
          <c:invertIfNegative val="0"/>
          <c:dPt>
            <c:idx val="0"/>
            <c:invertIfNegative val="0"/>
            <c:spPr>
              <a:solidFill>
                <a:srgbClr val="4472c4">
                  <a:alpha val="85000"/>
                </a:srgbClr>
              </a:solidFill>
              <a:ln w="9360">
                <a:solidFill>
                  <a:srgbClr val="ffffff">
                    <a:alpha val="50000"/>
                  </a:srgbClr>
                </a:solidFill>
                <a:round/>
              </a:ln>
            </c:spPr>
          </c:dPt>
          <c:dPt>
            <c:idx val="1"/>
            <c:invertIfNegative val="0"/>
            <c:spPr>
              <a:solidFill>
                <a:srgbClr val="4472c4">
                  <a:alpha val="85000"/>
                </a:srgbClr>
              </a:solidFill>
              <a:ln w="9360">
                <a:solidFill>
                  <a:srgbClr val="ffffff">
                    <a:alpha val="50000"/>
                  </a:srgbClr>
                </a:solidFill>
                <a:round/>
              </a:ln>
            </c:spPr>
          </c:dPt>
          <c:dPt>
            <c:idx val="2"/>
            <c:invertIfNegative val="0"/>
            <c:spPr>
              <a:solidFill>
                <a:srgbClr val="4472c4">
                  <a:alpha val="85000"/>
                </a:srgbClr>
              </a:solidFill>
              <a:ln w="9360">
                <a:solidFill>
                  <a:srgbClr val="ffffff">
                    <a:alpha val="50000"/>
                  </a:srgbClr>
                </a:solidFill>
                <a:round/>
              </a:ln>
            </c:spPr>
          </c:dPt>
          <c:dPt>
            <c:idx val="3"/>
            <c:invertIfNegative val="0"/>
            <c:spPr>
              <a:solidFill>
                <a:srgbClr val="4472c4">
                  <a:alpha val="85000"/>
                </a:srgbClr>
              </a:solidFill>
              <a:ln w="9360">
                <a:solidFill>
                  <a:srgbClr val="ffffff">
                    <a:alpha val="50000"/>
                  </a:srgbClr>
                </a:solidFill>
                <a:round/>
              </a:ln>
            </c:spPr>
          </c:dPt>
          <c:dLbls>
            <c:numFmt formatCode="0" sourceLinked="0"/>
            <c:dLbl>
              <c:idx val="0"/>
              <c:numFmt formatCode="0" sourceLinked="0"/>
              <c:txPr>
                <a:bodyPr/>
                <a:lstStyle/>
                <a:p>
                  <a:pPr>
                    <a:defRPr b="0" sz="1000" spc="-1" strike="noStrike">
                      <a:solidFill>
                        <a:srgbClr val="000000"/>
                      </a:solidFill>
                      <a:latin typeface="Calibri"/>
                    </a:defRPr>
                  </a:pPr>
                </a:p>
              </c:txPr>
              <c:tx>
                <c:rich>
                  <a:bodyPr/>
                  <a:p>
                    <a:r>
                      <a:rPr b="0" lang="en-US" sz="1300" spc="-1" strike="noStrike">
                        <a:latin typeface="Arial"/>
                      </a:rPr>
                      <a:t>39%</a:t>
                    </a:r>
                  </a:p>
                </c:rich>
              </c:tx>
              <c:dLblPos val="inEnd"/>
              <c:showLegendKey val="0"/>
              <c:showVal val="1"/>
              <c:showCatName val="0"/>
              <c:showSerName val="0"/>
              <c:showPercent val="0"/>
              <c:separator>; </c:separator>
            </c:dLbl>
            <c:dLbl>
              <c:idx val="1"/>
              <c:numFmt formatCode="0" sourceLinked="0"/>
              <c:txPr>
                <a:bodyPr/>
                <a:lstStyle/>
                <a:p>
                  <a:pPr>
                    <a:defRPr b="0" sz="1000" spc="-1" strike="noStrike">
                      <a:solidFill>
                        <a:srgbClr val="000000"/>
                      </a:solidFill>
                      <a:latin typeface="Calibri"/>
                    </a:defRPr>
                  </a:pPr>
                </a:p>
              </c:txPr>
              <c:tx>
                <c:rich>
                  <a:bodyPr/>
                  <a:p>
                    <a:r>
                      <a:rPr b="0" lang="en-US" sz="1300" spc="-1" strike="noStrike">
                        <a:latin typeface="Arial"/>
                      </a:rPr>
                      <a:t>33%</a:t>
                    </a:r>
                  </a:p>
                </c:rich>
              </c:tx>
              <c:dLblPos val="inEnd"/>
              <c:showLegendKey val="0"/>
              <c:showVal val="1"/>
              <c:showCatName val="0"/>
              <c:showSerName val="0"/>
              <c:showPercent val="0"/>
              <c:separator>; </c:separator>
            </c:dLbl>
            <c:dLbl>
              <c:idx val="2"/>
              <c:numFmt formatCode="0" sourceLinked="0"/>
              <c:txPr>
                <a:bodyPr/>
                <a:lstStyle/>
                <a:p>
                  <a:pPr>
                    <a:defRPr b="0" sz="1000" spc="-1" strike="noStrike">
                      <a:solidFill>
                        <a:srgbClr val="000000"/>
                      </a:solidFill>
                      <a:latin typeface="Calibri"/>
                    </a:defRPr>
                  </a:pPr>
                </a:p>
              </c:txPr>
              <c:tx>
                <c:rich>
                  <a:bodyPr/>
                  <a:p>
                    <a:r>
                      <a:rPr b="0" lang="en-US" sz="1300" spc="-1" strike="noStrike">
                        <a:latin typeface="Arial"/>
                      </a:rPr>
                      <a:t>2%</a:t>
                    </a:r>
                  </a:p>
                </c:rich>
              </c:tx>
              <c:dLblPos val="inEnd"/>
              <c:showLegendKey val="0"/>
              <c:showVal val="1"/>
              <c:showCatName val="0"/>
              <c:showSerName val="0"/>
              <c:showPercent val="0"/>
              <c:separator>; </c:separator>
            </c:dLbl>
            <c:dLbl>
              <c:idx val="3"/>
              <c:numFmt formatCode="0" sourceLinked="0"/>
              <c:txPr>
                <a:bodyPr/>
                <a:lstStyle/>
                <a:p>
                  <a:pPr>
                    <a:defRPr b="0" sz="1000" spc="-1" strike="noStrike">
                      <a:solidFill>
                        <a:srgbClr val="000000"/>
                      </a:solidFill>
                      <a:latin typeface="Calibri"/>
                    </a:defRPr>
                  </a:pPr>
                </a:p>
              </c:txPr>
              <c:tx>
                <c:rich>
                  <a:bodyPr/>
                  <a:p>
                    <a:r>
                      <a:rPr b="0" lang="en-US" sz="1300" spc="-1" strike="noStrike">
                        <a:latin typeface="Arial"/>
                      </a:rPr>
                      <a:t>26%</a:t>
                    </a:r>
                  </a:p>
                </c:rich>
              </c:tx>
              <c:dLblPos val="inEnd"/>
              <c:showLegendKey val="0"/>
              <c:showVal val="1"/>
              <c:showCatName val="0"/>
              <c:showSerName val="0"/>
              <c:showPercent val="0"/>
              <c:separator>; </c:separator>
            </c:dLbl>
            <c:txPr>
              <a:bodyPr/>
              <a:lstStyle/>
              <a:p>
                <a:pPr>
                  <a:defRPr b="1" sz="1197" spc="-1" strike="noStrike">
                    <a:solidFill>
                      <a:srgbClr val="ffffff"/>
                    </a:solidFill>
                    <a:latin typeface="Calibri"/>
                  </a:defRPr>
                </a:pPr>
              </a:p>
            </c:txPr>
            <c:dLblPos val="inEnd"/>
            <c:showLegendKey val="0"/>
            <c:showVal val="1"/>
            <c:showCatName val="0"/>
            <c:showSerName val="0"/>
            <c:showPercent val="0"/>
            <c:separator>; </c:separator>
            <c:showLeaderLines val="0"/>
          </c:dLbls>
          <c:cat>
            <c:strRef>
              <c:f>categories</c:f>
              <c:strCache>
                <c:ptCount val="4"/>
                <c:pt idx="0">
                  <c:v>Mekoni</c:v>
                </c:pt>
                <c:pt idx="1">
                  <c:v>Raya-azebo</c:v>
                </c:pt>
                <c:pt idx="2">
                  <c:v>Raya-chercher</c:v>
                </c:pt>
                <c:pt idx="3">
                  <c:v>Wajerat</c:v>
                </c:pt>
              </c:strCache>
            </c:strRef>
          </c:cat>
          <c:val>
            <c:numRef>
              <c:f>0</c:f>
              <c:numCache>
                <c:formatCode>General</c:formatCode>
                <c:ptCount val="4"/>
                <c:pt idx="0">
                  <c:v>39.344262295082</c:v>
                </c:pt>
                <c:pt idx="1">
                  <c:v>32.7868852459016</c:v>
                </c:pt>
                <c:pt idx="2">
                  <c:v>1.63934426229508</c:v>
                </c:pt>
                <c:pt idx="3">
                  <c:v>26.2295081967213</c:v>
                </c:pt>
              </c:numCache>
            </c:numRef>
          </c:val>
        </c:ser>
        <c:gapWidth val="65"/>
        <c:overlap val="0"/>
        <c:axId val="90108775"/>
        <c:axId val="72647205"/>
      </c:barChart>
      <c:catAx>
        <c:axId val="90108775"/>
        <c:scaling>
          <c:orientation val="minMax"/>
        </c:scaling>
        <c:delete val="0"/>
        <c:axPos val="b"/>
        <c:title>
          <c:tx>
            <c:rich>
              <a:bodyPr rot="-5400000"/>
              <a:lstStyle/>
              <a:p>
                <a:pPr>
                  <a:defRPr b="1" lang="en-US" sz="1197" spc="-1" strike="noStrike">
                    <a:solidFill>
                      <a:srgbClr val="404040"/>
                    </a:solidFill>
                    <a:latin typeface="Calibri"/>
                  </a:defRPr>
                </a:pPr>
                <a:r>
                  <a:rPr b="1" lang="en-US" sz="1197" spc="-1" strike="noStrike">
                    <a:solidFill>
                      <a:srgbClr val="404040"/>
                    </a:solidFill>
                    <a:latin typeface="Calibri"/>
                  </a:rPr>
                  <a:t>Woredas</a:t>
                </a:r>
              </a:p>
            </c:rich>
          </c:tx>
          <c:layout>
            <c:manualLayout>
              <c:xMode val="edge"/>
              <c:yMode val="edge"/>
              <c:x val="0.00691869153705651"/>
              <c:y val="0.646920729321543"/>
            </c:manualLayout>
          </c:layout>
          <c:overlay val="0"/>
          <c:spPr>
            <a:noFill/>
            <a:ln>
              <a:noFill/>
            </a:ln>
          </c:spPr>
        </c:title>
        <c:numFmt formatCode="[$-409]mm/dd/yyyy" sourceLinked="1"/>
        <c:majorTickMark val="none"/>
        <c:minorTickMark val="none"/>
        <c:tickLblPos val="nextTo"/>
        <c:spPr>
          <a:ln w="19080">
            <a:solidFill>
              <a:srgbClr val="404040"/>
            </a:solidFill>
            <a:round/>
          </a:ln>
        </c:spPr>
        <c:txPr>
          <a:bodyPr/>
          <a:lstStyle/>
          <a:p>
            <a:pPr>
              <a:defRPr b="1" sz="1197" spc="-1" strike="noStrike">
                <a:solidFill>
                  <a:srgbClr val="002060"/>
                </a:solidFill>
                <a:latin typeface="Calibri"/>
              </a:defRPr>
            </a:pPr>
          </a:p>
        </c:txPr>
        <c:crossAx val="72647205"/>
        <c:crosses val="autoZero"/>
        <c:auto val="1"/>
        <c:lblAlgn val="ctr"/>
        <c:lblOffset val="100"/>
        <c:noMultiLvlLbl val="0"/>
      </c:catAx>
      <c:valAx>
        <c:axId val="72647205"/>
        <c:scaling>
          <c:orientation val="minMax"/>
        </c:scaling>
        <c:delete val="0"/>
        <c:axPos val="l"/>
        <c:majorGridlines>
          <c:spPr>
            <a:ln w="9360">
              <a:solidFill>
                <a:srgbClr val="bfbfbf">
                  <a:alpha val="36000"/>
                </a:srgbClr>
              </a:solidFill>
              <a:round/>
            </a:ln>
          </c:spPr>
        </c:majorGridlines>
        <c:title>
          <c:tx>
            <c:rich>
              <a:bodyPr rot="0"/>
              <a:lstStyle/>
              <a:p>
                <a:pPr>
                  <a:defRPr b="1" lang="en-US" sz="1197" spc="-1" strike="noStrike">
                    <a:solidFill>
                      <a:srgbClr val="404040"/>
                    </a:solidFill>
                    <a:latin typeface="Calibri"/>
                  </a:defRPr>
                </a:pPr>
                <a:r>
                  <a:rPr b="1" lang="en-US" sz="1197" spc="-1" strike="noStrike">
                    <a:solidFill>
                      <a:srgbClr val="404040"/>
                    </a:solidFill>
                    <a:latin typeface="Calibri"/>
                  </a:rPr>
                  <a:t>Proprtion %</a:t>
                </a:r>
              </a:p>
            </c:rich>
          </c:tx>
          <c:overlay val="0"/>
          <c:spPr>
            <a:noFill/>
            <a:ln>
              <a:noFill/>
            </a:ln>
          </c:spPr>
        </c:title>
        <c:numFmt formatCode="0" sourceLinked="0"/>
        <c:majorTickMark val="none"/>
        <c:minorTickMark val="none"/>
        <c:tickLblPos val="nextTo"/>
        <c:spPr>
          <a:ln w="6480">
            <a:noFill/>
          </a:ln>
        </c:spPr>
        <c:txPr>
          <a:bodyPr/>
          <a:lstStyle/>
          <a:p>
            <a:pPr>
              <a:defRPr b="0" sz="1197" spc="-1" strike="noStrike">
                <a:solidFill>
                  <a:srgbClr val="404040"/>
                </a:solidFill>
                <a:latin typeface="Calibri"/>
              </a:defRPr>
            </a:pPr>
          </a:p>
        </c:txPr>
        <c:crossAx val="90108775"/>
        <c:crosses val="autoZero"/>
        <c:crossBetween val="between"/>
      </c:valAx>
      <c:spPr>
        <a:noFill/>
        <a:ln>
          <a:noFill/>
        </a:ln>
      </c:spPr>
    </c:plotArea>
    <c:plotVisOnly val="1"/>
    <c:dispBlanksAs val="gap"/>
  </c:chart>
  <c:spPr>
    <a:gradFill>
      <a:gsLst>
        <a:gs pos="0">
          <a:srgbClr val="ffffff"/>
        </a:gs>
        <a:gs pos="100000">
          <a:srgbClr val="bfbfbf"/>
        </a:gs>
      </a:gsLst>
      <a:path path="circle">
        <a:fillToRect l="50000" t="10000" r="50000" b="90000"/>
      </a:path>
    </a:gradFill>
    <a:ln w="9360">
      <a:solidFill>
        <a:srgbClr val="bfbfbf"/>
      </a:solidFill>
      <a:round/>
    </a:ln>
  </c:spPr>
</c:chartSpace>
</file>

<file path=ppt/charts/chart5.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bar"/>
        <c:grouping val="clustered"/>
        <c:varyColors val="0"/>
        <c:ser>
          <c:idx val="0"/>
          <c:order val="0"/>
          <c:spPr>
            <a:solidFill>
              <a:srgbClr val="4472c4">
                <a:alpha val="85000"/>
              </a:srgbClr>
            </a:solidFill>
            <a:ln w="9360">
              <a:solidFill>
                <a:srgbClr val="ffffff">
                  <a:alpha val="50000"/>
                </a:srgbClr>
              </a:solidFill>
              <a:round/>
            </a:ln>
          </c:spPr>
          <c:invertIfNegative val="0"/>
          <c:dPt>
            <c:idx val="0"/>
            <c:invertIfNegative val="0"/>
            <c:spPr>
              <a:solidFill>
                <a:srgbClr val="4472c4">
                  <a:alpha val="85000"/>
                </a:srgbClr>
              </a:solidFill>
              <a:ln w="9360">
                <a:solidFill>
                  <a:srgbClr val="ffffff">
                    <a:alpha val="50000"/>
                  </a:srgbClr>
                </a:solidFill>
                <a:round/>
              </a:ln>
            </c:spPr>
          </c:dPt>
          <c:dPt>
            <c:idx val="1"/>
            <c:invertIfNegative val="0"/>
            <c:spPr>
              <a:solidFill>
                <a:srgbClr val="4472c4">
                  <a:alpha val="85000"/>
                </a:srgbClr>
              </a:solidFill>
              <a:ln w="9360">
                <a:solidFill>
                  <a:srgbClr val="ffffff">
                    <a:alpha val="50000"/>
                  </a:srgbClr>
                </a:solidFill>
                <a:round/>
              </a:ln>
            </c:spPr>
          </c:dPt>
          <c:dPt>
            <c:idx val="2"/>
            <c:invertIfNegative val="0"/>
            <c:spPr>
              <a:solidFill>
                <a:srgbClr val="4472c4">
                  <a:alpha val="85000"/>
                </a:srgbClr>
              </a:solidFill>
              <a:ln w="9360">
                <a:solidFill>
                  <a:srgbClr val="ffffff">
                    <a:alpha val="50000"/>
                  </a:srgbClr>
                </a:solidFill>
                <a:round/>
              </a:ln>
            </c:spPr>
          </c:dPt>
          <c:dLbls>
            <c:numFmt formatCode="0" sourceLinked="0"/>
            <c:dLbl>
              <c:idx val="0"/>
              <c:numFmt formatCode="0" sourceLinked="0"/>
              <c:txPr>
                <a:bodyPr/>
                <a:lstStyle/>
                <a:p>
                  <a:pPr>
                    <a:defRPr b="0" sz="1000" spc="-1" strike="noStrike">
                      <a:solidFill>
                        <a:srgbClr val="000000"/>
                      </a:solidFill>
                      <a:latin typeface="Calibri"/>
                    </a:defRPr>
                  </a:pPr>
                </a:p>
              </c:txPr>
              <c:tx>
                <c:rich>
                  <a:bodyPr/>
                  <a:p>
                    <a:r>
                      <a:rPr b="0" lang="en-US" sz="2400" spc="-1" strike="noStrike">
                        <a:latin typeface="Arial"/>
                      </a:rPr>
                      <a:t>59%</a:t>
                    </a:r>
                  </a:p>
                </c:rich>
              </c:tx>
              <c:dLblPos val="inEnd"/>
              <c:showLegendKey val="0"/>
              <c:showVal val="1"/>
              <c:showCatName val="0"/>
              <c:showSerName val="0"/>
              <c:showPercent val="0"/>
              <c:separator>; </c:separator>
            </c:dLbl>
            <c:dLbl>
              <c:idx val="1"/>
              <c:numFmt formatCode="0" sourceLinked="0"/>
              <c:txPr>
                <a:bodyPr/>
                <a:lstStyle/>
                <a:p>
                  <a:pPr>
                    <a:defRPr b="0" sz="1000" spc="-1" strike="noStrike">
                      <a:solidFill>
                        <a:srgbClr val="000000"/>
                      </a:solidFill>
                      <a:latin typeface="Calibri"/>
                    </a:defRPr>
                  </a:pPr>
                </a:p>
              </c:txPr>
              <c:tx>
                <c:rich>
                  <a:bodyPr/>
                  <a:p>
                    <a:r>
                      <a:rPr b="0" lang="en-US" sz="2400" spc="-1" strike="noStrike">
                        <a:latin typeface="Arial"/>
                      </a:rPr>
                      <a:t>30%</a:t>
                    </a:r>
                  </a:p>
                </c:rich>
              </c:tx>
              <c:dLblPos val="inEnd"/>
              <c:showLegendKey val="0"/>
              <c:showVal val="1"/>
              <c:showCatName val="0"/>
              <c:showSerName val="0"/>
              <c:showPercent val="0"/>
              <c:separator>; </c:separator>
            </c:dLbl>
            <c:dLbl>
              <c:idx val="2"/>
              <c:numFmt formatCode="0" sourceLinked="0"/>
              <c:txPr>
                <a:bodyPr/>
                <a:lstStyle/>
                <a:p>
                  <a:pPr>
                    <a:defRPr b="0" sz="1000" spc="-1" strike="noStrike">
                      <a:solidFill>
                        <a:srgbClr val="000000"/>
                      </a:solidFill>
                      <a:latin typeface="Calibri"/>
                    </a:defRPr>
                  </a:pPr>
                </a:p>
              </c:txPr>
              <c:tx>
                <c:rich>
                  <a:bodyPr/>
                  <a:p>
                    <a:r>
                      <a:rPr b="0" lang="en-US" sz="2400" spc="-1" strike="noStrike">
                        <a:latin typeface="Arial"/>
                      </a:rPr>
                      <a:t>12%</a:t>
                    </a:r>
                  </a:p>
                </c:rich>
              </c:tx>
              <c:dLblPos val="outEnd"/>
              <c:showLegendKey val="0"/>
              <c:showVal val="1"/>
              <c:showCatName val="0"/>
              <c:showSerName val="0"/>
              <c:showPercent val="0"/>
              <c:separator>; </c:separator>
            </c:dLbl>
            <c:txPr>
              <a:bodyPr/>
              <a:lstStyle/>
              <a:p>
                <a:pPr>
                  <a:defRPr b="1" sz="2400" spc="-1" strike="noStrike">
                    <a:solidFill>
                      <a:srgbClr val="ffffff"/>
                    </a:solidFill>
                    <a:latin typeface="Calibri"/>
                  </a:defRPr>
                </a:pPr>
              </a:p>
            </c:txPr>
            <c:dLblPos val="inEnd"/>
            <c:showLegendKey val="0"/>
            <c:showVal val="1"/>
            <c:showCatName val="0"/>
            <c:showSerName val="0"/>
            <c:showPercent val="0"/>
            <c:separator>; </c:separator>
            <c:showLeaderLines val="0"/>
          </c:dLbls>
          <c:cat>
            <c:strRef>
              <c:f>categories</c:f>
              <c:strCache>
                <c:ptCount val="3"/>
                <c:pt idx="0">
                  <c:v>Endamekoni</c:v>
                </c:pt>
                <c:pt idx="1">
                  <c:v>Mekoni</c:v>
                </c:pt>
                <c:pt idx="2">
                  <c:v>Raya-azebo</c:v>
                </c:pt>
              </c:strCache>
            </c:strRef>
          </c:cat>
          <c:val>
            <c:numRef>
              <c:f>0</c:f>
              <c:numCache>
                <c:formatCode>General</c:formatCode>
                <c:ptCount val="3"/>
                <c:pt idx="0">
                  <c:v>58.6776859504132</c:v>
                </c:pt>
                <c:pt idx="1">
                  <c:v>29.7520661157025</c:v>
                </c:pt>
                <c:pt idx="2">
                  <c:v>11.5702479338843</c:v>
                </c:pt>
              </c:numCache>
            </c:numRef>
          </c:val>
        </c:ser>
        <c:gapWidth val="65"/>
        <c:overlap val="0"/>
        <c:axId val="96112803"/>
        <c:axId val="30213555"/>
      </c:barChart>
      <c:catAx>
        <c:axId val="96112803"/>
        <c:scaling>
          <c:orientation val="minMax"/>
        </c:scaling>
        <c:delete val="0"/>
        <c:axPos val="b"/>
        <c:title>
          <c:tx>
            <c:rich>
              <a:bodyPr rot="-5400000"/>
              <a:lstStyle/>
              <a:p>
                <a:pPr>
                  <a:defRPr b="1" lang="en-US" sz="1800" spc="-1" strike="noStrike">
                    <a:solidFill>
                      <a:srgbClr val="404040"/>
                    </a:solidFill>
                    <a:latin typeface="Calibri"/>
                  </a:defRPr>
                </a:pPr>
                <a:r>
                  <a:rPr b="1" lang="en-US" sz="1800" spc="-1" strike="noStrike">
                    <a:solidFill>
                      <a:srgbClr val="404040"/>
                    </a:solidFill>
                    <a:latin typeface="Calibri"/>
                  </a:rPr>
                  <a:t>Woreda</a:t>
                </a:r>
              </a:p>
            </c:rich>
          </c:tx>
          <c:overlay val="0"/>
          <c:spPr>
            <a:noFill/>
            <a:ln>
              <a:noFill/>
            </a:ln>
          </c:spPr>
        </c:title>
        <c:numFmt formatCode="[$-409]mm/dd/yyyy" sourceLinked="1"/>
        <c:majorTickMark val="none"/>
        <c:minorTickMark val="none"/>
        <c:tickLblPos val="nextTo"/>
        <c:spPr>
          <a:ln w="19080">
            <a:solidFill>
              <a:srgbClr val="404040"/>
            </a:solidFill>
            <a:round/>
          </a:ln>
        </c:spPr>
        <c:txPr>
          <a:bodyPr/>
          <a:lstStyle/>
          <a:p>
            <a:pPr>
              <a:defRPr b="0" sz="1800" spc="-1" strike="noStrike">
                <a:solidFill>
                  <a:srgbClr val="404040"/>
                </a:solidFill>
                <a:latin typeface="Calibri"/>
              </a:defRPr>
            </a:pPr>
          </a:p>
        </c:txPr>
        <c:crossAx val="30213555"/>
        <c:crosses val="autoZero"/>
        <c:auto val="1"/>
        <c:lblAlgn val="ctr"/>
        <c:lblOffset val="100"/>
        <c:noMultiLvlLbl val="0"/>
      </c:catAx>
      <c:valAx>
        <c:axId val="30213555"/>
        <c:scaling>
          <c:orientation val="minMax"/>
        </c:scaling>
        <c:delete val="0"/>
        <c:axPos val="l"/>
        <c:majorGridlines>
          <c:spPr>
            <a:ln w="9360">
              <a:solidFill>
                <a:srgbClr val="bfbfbf">
                  <a:alpha val="36000"/>
                </a:srgbClr>
              </a:solidFill>
              <a:round/>
            </a:ln>
          </c:spPr>
        </c:majorGridlines>
        <c:title>
          <c:tx>
            <c:rich>
              <a:bodyPr rot="0"/>
              <a:lstStyle/>
              <a:p>
                <a:pPr>
                  <a:defRPr b="1" lang="en-US" sz="1600" spc="-1" strike="noStrike">
                    <a:solidFill>
                      <a:srgbClr val="404040"/>
                    </a:solidFill>
                    <a:latin typeface="Calibri"/>
                  </a:defRPr>
                </a:pPr>
                <a:r>
                  <a:rPr b="1" lang="en-US" sz="1600" spc="-1" strike="noStrike">
                    <a:solidFill>
                      <a:srgbClr val="404040"/>
                    </a:solidFill>
                    <a:latin typeface="Calibri"/>
                  </a:rPr>
                  <a:t>Percent</a:t>
                </a:r>
              </a:p>
            </c:rich>
          </c:tx>
          <c:layout>
            <c:manualLayout>
              <c:xMode val="edge"/>
              <c:yMode val="edge"/>
              <c:x val="0.414119672836849"/>
              <c:y val="0.929054598163956"/>
            </c:manualLayout>
          </c:layout>
          <c:overlay val="0"/>
          <c:spPr>
            <a:noFill/>
            <a:ln>
              <a:noFill/>
            </a:ln>
          </c:spPr>
        </c:title>
        <c:numFmt formatCode="0" sourceLinked="0"/>
        <c:majorTickMark val="none"/>
        <c:minorTickMark val="none"/>
        <c:tickLblPos val="nextTo"/>
        <c:spPr>
          <a:ln w="6480">
            <a:noFill/>
          </a:ln>
        </c:spPr>
        <c:txPr>
          <a:bodyPr/>
          <a:lstStyle/>
          <a:p>
            <a:pPr>
              <a:defRPr b="1" sz="1800" spc="-1" strike="noStrike">
                <a:solidFill>
                  <a:srgbClr val="404040"/>
                </a:solidFill>
                <a:latin typeface="Calibri"/>
              </a:defRPr>
            </a:pPr>
          </a:p>
        </c:txPr>
        <c:crossAx val="96112803"/>
        <c:crosses val="autoZero"/>
        <c:crossBetween val="between"/>
      </c:valAx>
      <c:spPr>
        <a:noFill/>
        <a:ln>
          <a:noFill/>
        </a:ln>
      </c:spPr>
    </c:plotArea>
    <c:plotVisOnly val="1"/>
    <c:dispBlanksAs val="gap"/>
  </c:chart>
  <c:spPr>
    <a:gradFill>
      <a:gsLst>
        <a:gs pos="0">
          <a:srgbClr val="ffffff"/>
        </a:gs>
        <a:gs pos="100000">
          <a:srgbClr val="bfbfbf"/>
        </a:gs>
      </a:gsLst>
      <a:path path="circle">
        <a:fillToRect l="50000" t="10000" r="50000" b="90000"/>
      </a:path>
    </a:gradFill>
    <a:ln w="9360">
      <a:solidFill>
        <a:srgbClr val="bfbfbf"/>
      </a:solidFill>
      <a:round/>
    </a:ln>
  </c:spPr>
</c:chartSpace>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800" spc="-1" strike="noStrike">
                <a:solidFill>
                  <a:srgbClr val="000000"/>
                </a:solidFill>
                <a:latin typeface="Arial"/>
              </a:rPr>
              <a:t>Clic</a:t>
            </a:r>
            <a:r>
              <a:rPr b="0" lang="en-US" sz="1800" spc="-1" strike="noStrike">
                <a:solidFill>
                  <a:srgbClr val="000000"/>
                </a:solidFill>
                <a:latin typeface="Arial"/>
              </a:rPr>
              <a:t>k to </a:t>
            </a:r>
            <a:r>
              <a:rPr b="0" lang="en-US" sz="1800" spc="-1" strike="noStrike">
                <a:solidFill>
                  <a:srgbClr val="000000"/>
                </a:solidFill>
                <a:latin typeface="Arial"/>
              </a:rPr>
              <a:t>mov</a:t>
            </a:r>
            <a:r>
              <a:rPr b="0" lang="en-US" sz="1800" spc="-1" strike="noStrike">
                <a:solidFill>
                  <a:srgbClr val="000000"/>
                </a:solidFill>
                <a:latin typeface="Arial"/>
              </a:rPr>
              <a:t>e </a:t>
            </a:r>
            <a:r>
              <a:rPr b="0" lang="en-US" sz="1800" spc="-1" strike="noStrike">
                <a:solidFill>
                  <a:srgbClr val="000000"/>
                </a:solidFill>
                <a:latin typeface="Arial"/>
              </a:rPr>
              <a:t>the </a:t>
            </a:r>
            <a:r>
              <a:rPr b="0" lang="en-US" sz="1800" spc="-1" strike="noStrike">
                <a:solidFill>
                  <a:srgbClr val="000000"/>
                </a:solidFill>
                <a:latin typeface="Arial"/>
              </a:rPr>
              <a:t>slide</a:t>
            </a:r>
            <a:endParaRPr b="0" lang="en-US" sz="1800" spc="-1" strike="noStrike">
              <a:solidFill>
                <a:srgbClr val="000000"/>
              </a:solidFill>
              <a:latin typeface="Arial"/>
            </a:endParaRPr>
          </a:p>
        </p:txBody>
      </p:sp>
      <p:sp>
        <p:nvSpPr>
          <p:cNvPr id="486" name="PlaceHolder 2"/>
          <p:cNvSpPr>
            <a:spLocks noGrp="1"/>
          </p:cNvSpPr>
          <p:nvPr>
            <p:ph type="body"/>
          </p:nvPr>
        </p:nvSpPr>
        <p:spPr>
          <a:xfrm>
            <a:off x="756000" y="5078520"/>
            <a:ext cx="6047640" cy="4811040"/>
          </a:xfrm>
          <a:prstGeom prst="rect">
            <a:avLst/>
          </a:prstGeom>
        </p:spPr>
        <p:txBody>
          <a:bodyPr lIns="0" rIns="0" tIns="0" bIns="0">
            <a:noAutofit/>
          </a:bodyPr>
          <a:p>
            <a:r>
              <a:rPr b="0" lang="en-US" sz="2000" spc="-1" strike="noStrike">
                <a:latin typeface="Arial"/>
              </a:rPr>
              <a:t>Clic</a:t>
            </a:r>
            <a:r>
              <a:rPr b="0" lang="en-US" sz="2000" spc="-1" strike="noStrike">
                <a:latin typeface="Arial"/>
              </a:rPr>
              <a:t>k </a:t>
            </a:r>
            <a:r>
              <a:rPr b="0" lang="en-US" sz="2000" spc="-1" strike="noStrike">
                <a:latin typeface="Arial"/>
              </a:rPr>
              <a:t>to </a:t>
            </a:r>
            <a:r>
              <a:rPr b="0" lang="en-US" sz="2000" spc="-1" strike="noStrike">
                <a:latin typeface="Arial"/>
              </a:rPr>
              <a:t>e</a:t>
            </a:r>
            <a:r>
              <a:rPr b="0" lang="en-US" sz="2000" spc="-1" strike="noStrike">
                <a:latin typeface="Arial"/>
              </a:rPr>
              <a:t>di</a:t>
            </a:r>
            <a:r>
              <a:rPr b="0" lang="en-US" sz="2000" spc="-1" strike="noStrike">
                <a:latin typeface="Arial"/>
              </a:rPr>
              <a:t>t </a:t>
            </a:r>
            <a:r>
              <a:rPr b="0" lang="en-US" sz="2000" spc="-1" strike="noStrike">
                <a:latin typeface="Arial"/>
              </a:rPr>
              <a:t>th</a:t>
            </a:r>
            <a:r>
              <a:rPr b="0" lang="en-US" sz="2000" spc="-1" strike="noStrike">
                <a:latin typeface="Arial"/>
              </a:rPr>
              <a:t>e </a:t>
            </a:r>
            <a:r>
              <a:rPr b="0" lang="en-US" sz="2000" spc="-1" strike="noStrike">
                <a:latin typeface="Arial"/>
              </a:rPr>
              <a:t>n</a:t>
            </a:r>
            <a:r>
              <a:rPr b="0" lang="en-US" sz="2000" spc="-1" strike="noStrike">
                <a:latin typeface="Arial"/>
              </a:rPr>
              <a:t>ot</a:t>
            </a:r>
            <a:r>
              <a:rPr b="0" lang="en-US" sz="2000" spc="-1" strike="noStrike">
                <a:latin typeface="Arial"/>
              </a:rPr>
              <a:t>e</a:t>
            </a:r>
            <a:r>
              <a:rPr b="0" lang="en-US" sz="2000" spc="-1" strike="noStrike">
                <a:latin typeface="Arial"/>
              </a:rPr>
              <a:t>s </a:t>
            </a:r>
            <a:r>
              <a:rPr b="0" lang="en-US" sz="2000" spc="-1" strike="noStrike">
                <a:latin typeface="Arial"/>
              </a:rPr>
              <a:t>fo</a:t>
            </a:r>
            <a:r>
              <a:rPr b="0" lang="en-US" sz="2000" spc="-1" strike="noStrike">
                <a:latin typeface="Arial"/>
              </a:rPr>
              <a:t>r</a:t>
            </a:r>
            <a:r>
              <a:rPr b="0" lang="en-US" sz="2000" spc="-1" strike="noStrike">
                <a:latin typeface="Arial"/>
              </a:rPr>
              <a:t>m</a:t>
            </a:r>
            <a:r>
              <a:rPr b="0" lang="en-US" sz="2000" spc="-1" strike="noStrike">
                <a:latin typeface="Arial"/>
              </a:rPr>
              <a:t>at</a:t>
            </a:r>
            <a:endParaRPr b="0" lang="en-US" sz="2000" spc="-1" strike="noStrike">
              <a:latin typeface="Arial"/>
            </a:endParaRPr>
          </a:p>
        </p:txBody>
      </p:sp>
      <p:sp>
        <p:nvSpPr>
          <p:cNvPr id="487" name="PlaceHolder 3"/>
          <p:cNvSpPr>
            <a:spLocks noGrp="1"/>
          </p:cNvSpPr>
          <p:nvPr>
            <p:ph type="hdr"/>
          </p:nvPr>
        </p:nvSpPr>
        <p:spPr>
          <a:xfrm>
            <a:off x="0" y="0"/>
            <a:ext cx="3280680" cy="53424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488" name="PlaceHolder 4"/>
          <p:cNvSpPr>
            <a:spLocks noGrp="1"/>
          </p:cNvSpPr>
          <p:nvPr>
            <p:ph type="dt"/>
          </p:nvPr>
        </p:nvSpPr>
        <p:spPr>
          <a:xfrm>
            <a:off x="4278960" y="0"/>
            <a:ext cx="3280680" cy="53424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489" name="PlaceHolder 5"/>
          <p:cNvSpPr>
            <a:spLocks noGrp="1"/>
          </p:cNvSpPr>
          <p:nvPr>
            <p:ph type="ftr"/>
          </p:nvPr>
        </p:nvSpPr>
        <p:spPr>
          <a:xfrm>
            <a:off x="0" y="10157400"/>
            <a:ext cx="3280680" cy="53424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49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4A98F86F-56AC-46CC-874A-7967CF65B7C8}"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
</Relationships>
</file>

<file path=ppt/notesSlides/_rels/notesSlide10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
</Relationships>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
</Relationships>
</file>

<file path=ppt/notesSlides/_rels/notesSlide10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
</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
</Relationships>
</file>

<file path=ppt/notesSlides/_rels/notesSlide11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
</Relationships>
</file>

<file path=ppt/notesSlides/_rels/notesSlide121.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
</Relationships>
</file>

<file path=ppt/notesSlides/_rels/notesSlide128.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
</Relationships>
</file>

<file path=ppt/notesSlides/_rels/notesSlide129.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
</Relationships>
</file>

<file path=ppt/notesSlides/_rels/notesSlide130.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
</Relationships>
</file>

<file path=ppt/notesSlides/notesSlide10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1" name="PlaceHolder 1"/>
          <p:cNvSpPr>
            <a:spLocks noGrp="1"/>
          </p:cNvSpPr>
          <p:nvPr>
            <p:ph type="sldImg"/>
          </p:nvPr>
        </p:nvSpPr>
        <p:spPr>
          <a:xfrm>
            <a:off x="685800" y="1143000"/>
            <a:ext cx="5486040" cy="3085920"/>
          </a:xfrm>
          <a:prstGeom prst="rect">
            <a:avLst/>
          </a:prstGeom>
        </p:spPr>
      </p:sp>
      <p:sp>
        <p:nvSpPr>
          <p:cNvPr id="872"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73"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D7C2BF20-D278-4856-8AA1-8BDFD33D6594}" type="slidenum">
              <a:rPr b="0" lang="en-US" sz="1200" spc="-1" strike="noStrike">
                <a:solidFill>
                  <a:srgbClr val="000000"/>
                </a:solidFill>
                <a:latin typeface="Calibri"/>
                <a:ea typeface="+mn-ea"/>
              </a:rPr>
              <a:t>&lt;number&gt;</a:t>
            </a:fld>
            <a:endParaRPr b="0" lang="en-US" sz="1200" spc="-1" strike="noStrike">
              <a:latin typeface="Times New Roman"/>
            </a:endParaRPr>
          </a:p>
        </p:txBody>
      </p:sp>
    </p:spTree>
  </p:cSld>
</p:notes>
</file>

<file path=ppt/notesSlides/notesSlide10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PlaceHolder 1"/>
          <p:cNvSpPr>
            <a:spLocks noGrp="1"/>
          </p:cNvSpPr>
          <p:nvPr>
            <p:ph type="sldImg"/>
          </p:nvPr>
        </p:nvSpPr>
        <p:spPr>
          <a:xfrm>
            <a:off x="685800" y="1143000"/>
            <a:ext cx="5486040" cy="3085920"/>
          </a:xfrm>
          <a:prstGeom prst="rect">
            <a:avLst/>
          </a:prstGeom>
        </p:spPr>
      </p:sp>
      <p:sp>
        <p:nvSpPr>
          <p:cNvPr id="875"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7</a:t>
            </a:r>
            <a:endParaRPr b="0" lang="en-US" sz="2000" spc="-1" strike="noStrike">
              <a:latin typeface="Arial"/>
            </a:endParaRPr>
          </a:p>
        </p:txBody>
      </p:sp>
      <p:sp>
        <p:nvSpPr>
          <p:cNvPr id="876"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5E9308FA-794D-4EBD-9984-6A47FB4E7F8B}" type="slidenum">
              <a:rPr b="0" lang="en-US" sz="1200" spc="-1" strike="noStrike">
                <a:solidFill>
                  <a:srgbClr val="000000"/>
                </a:solidFill>
                <a:latin typeface="Calibri"/>
                <a:ea typeface="+mn-ea"/>
              </a:rPr>
              <a:t>&lt;number&gt;</a:t>
            </a:fld>
            <a:endParaRPr b="0" lang="en-US" sz="1200" spc="-1" strike="noStrike">
              <a:latin typeface="Times New Roman"/>
            </a:endParaRPr>
          </a:p>
        </p:txBody>
      </p:sp>
    </p:spTree>
  </p:cSld>
</p:notes>
</file>

<file path=ppt/notesSlides/notesSlide10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7" name="PlaceHolder 1"/>
          <p:cNvSpPr>
            <a:spLocks noGrp="1"/>
          </p:cNvSpPr>
          <p:nvPr>
            <p:ph type="sldImg"/>
          </p:nvPr>
        </p:nvSpPr>
        <p:spPr>
          <a:xfrm>
            <a:off x="685800" y="1143000"/>
            <a:ext cx="5486040" cy="3085920"/>
          </a:xfrm>
          <a:prstGeom prst="rect">
            <a:avLst/>
          </a:prstGeom>
        </p:spPr>
      </p:sp>
      <p:sp>
        <p:nvSpPr>
          <p:cNvPr id="878"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79"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8D39A74D-2C54-4761-A185-B69FFC3FEE67}" type="slidenum">
              <a:rPr b="0" lang="en-US" sz="1200" spc="-1" strike="noStrike">
                <a:solidFill>
                  <a:srgbClr val="000000"/>
                </a:solidFill>
                <a:latin typeface="Calibri"/>
                <a:ea typeface="+mn-ea"/>
              </a:rPr>
              <a:t>&lt;number&gt;</a:t>
            </a:fld>
            <a:endParaRPr b="0" lang="en-US" sz="1200" spc="-1" strike="noStrike">
              <a:latin typeface="Times New Roman"/>
            </a:endParaRPr>
          </a:p>
        </p:txBody>
      </p:sp>
    </p:spTree>
  </p:cSld>
</p:notes>
</file>

<file path=ppt/notesSlides/notesSlide10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PlaceHolder 1"/>
          <p:cNvSpPr>
            <a:spLocks noGrp="1"/>
          </p:cNvSpPr>
          <p:nvPr>
            <p:ph type="sldImg"/>
          </p:nvPr>
        </p:nvSpPr>
        <p:spPr>
          <a:xfrm>
            <a:off x="685800" y="1143000"/>
            <a:ext cx="5486040" cy="3085920"/>
          </a:xfrm>
          <a:prstGeom prst="rect">
            <a:avLst/>
          </a:prstGeom>
        </p:spPr>
      </p:sp>
      <p:sp>
        <p:nvSpPr>
          <p:cNvPr id="881"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8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E696A335-8C92-4B86-AA5D-BA0134D1721B}"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3" name="PlaceHolder 1"/>
          <p:cNvSpPr>
            <a:spLocks noGrp="1"/>
          </p:cNvSpPr>
          <p:nvPr>
            <p:ph type="sldImg"/>
          </p:nvPr>
        </p:nvSpPr>
        <p:spPr>
          <a:xfrm>
            <a:off x="685800" y="1143000"/>
            <a:ext cx="5486040" cy="3085920"/>
          </a:xfrm>
          <a:prstGeom prst="rect">
            <a:avLst/>
          </a:prstGeom>
        </p:spPr>
      </p:sp>
      <p:sp>
        <p:nvSpPr>
          <p:cNvPr id="884"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85"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3CC23E92-2B77-4645-A2F8-70004DC1364B}" type="slidenum">
              <a:rPr b="0" lang="en-US" sz="1200" spc="-1" strike="noStrike">
                <a:solidFill>
                  <a:srgbClr val="000000"/>
                </a:solidFill>
                <a:latin typeface="Calibri"/>
                <a:ea typeface="+mn-ea"/>
              </a:rPr>
              <a:t>&lt;number&gt;</a:t>
            </a:fld>
            <a:endParaRPr b="0" lang="en-US" sz="1200" spc="-1" strike="noStrike">
              <a:latin typeface="Times New Roman"/>
            </a:endParaRPr>
          </a:p>
        </p:txBody>
      </p:sp>
    </p:spTree>
  </p:cSld>
</p:notes>
</file>

<file path=ppt/notesSlides/notesSlide1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6" name="PlaceHolder 1"/>
          <p:cNvSpPr>
            <a:spLocks noGrp="1"/>
          </p:cNvSpPr>
          <p:nvPr>
            <p:ph type="sldImg"/>
          </p:nvPr>
        </p:nvSpPr>
        <p:spPr>
          <a:xfrm>
            <a:off x="685800" y="1143000"/>
            <a:ext cx="5486040" cy="3085920"/>
          </a:xfrm>
          <a:prstGeom prst="rect">
            <a:avLst/>
          </a:prstGeom>
        </p:spPr>
      </p:sp>
      <p:sp>
        <p:nvSpPr>
          <p:cNvPr id="887"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8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9A6310E2-1EEF-4ADF-8C64-CD1CE7B012B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9" name="PlaceHolder 1"/>
          <p:cNvSpPr>
            <a:spLocks noGrp="1"/>
          </p:cNvSpPr>
          <p:nvPr>
            <p:ph type="sldImg"/>
          </p:nvPr>
        </p:nvSpPr>
        <p:spPr>
          <a:xfrm>
            <a:off x="685800" y="1143000"/>
            <a:ext cx="5486040" cy="3085920"/>
          </a:xfrm>
          <a:prstGeom prst="rect">
            <a:avLst/>
          </a:prstGeom>
        </p:spPr>
      </p:sp>
      <p:sp>
        <p:nvSpPr>
          <p:cNvPr id="890"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91"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833F828F-1CDB-4076-8D28-144B6DDBC670}" type="slidenum">
              <a:rPr b="0" lang="en-US" sz="1200" spc="-1" strike="noStrike">
                <a:solidFill>
                  <a:srgbClr val="000000"/>
                </a:solidFill>
                <a:latin typeface="Calibri"/>
                <a:ea typeface="+mn-ea"/>
              </a:rPr>
              <a:t>&lt;number&gt;</a:t>
            </a:fld>
            <a:endParaRPr b="0" lang="en-US" sz="1200" spc="-1" strike="noStrike">
              <a:latin typeface="Times New Roman"/>
            </a:endParaRPr>
          </a:p>
        </p:txBody>
      </p:sp>
    </p:spTree>
  </p:cSld>
</p:notes>
</file>

<file path=ppt/notesSlides/notesSlide1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2" name="PlaceHolder 1"/>
          <p:cNvSpPr>
            <a:spLocks noGrp="1"/>
          </p:cNvSpPr>
          <p:nvPr>
            <p:ph type="sldImg"/>
          </p:nvPr>
        </p:nvSpPr>
        <p:spPr>
          <a:xfrm>
            <a:off x="685800" y="1143000"/>
            <a:ext cx="5486040" cy="3085920"/>
          </a:xfrm>
          <a:prstGeom prst="rect">
            <a:avLst/>
          </a:prstGeom>
        </p:spPr>
      </p:sp>
      <p:sp>
        <p:nvSpPr>
          <p:cNvPr id="893"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9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95A34872-CDCD-43DE-A74D-CC58E7F514C8}"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5" name="PlaceHolder 1"/>
          <p:cNvSpPr>
            <a:spLocks noGrp="1"/>
          </p:cNvSpPr>
          <p:nvPr>
            <p:ph type="sldImg"/>
          </p:nvPr>
        </p:nvSpPr>
        <p:spPr>
          <a:xfrm>
            <a:off x="685800" y="1143000"/>
            <a:ext cx="5486040" cy="3085920"/>
          </a:xfrm>
          <a:prstGeom prst="rect">
            <a:avLst/>
          </a:prstGeom>
        </p:spPr>
      </p:sp>
      <p:sp>
        <p:nvSpPr>
          <p:cNvPr id="896"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9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D1B8865-560B-4537-911C-39D15364C504}"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PlaceHolder 1"/>
          <p:cNvSpPr>
            <a:spLocks noGrp="1"/>
          </p:cNvSpPr>
          <p:nvPr>
            <p:ph type="sldImg"/>
          </p:nvPr>
        </p:nvSpPr>
        <p:spPr>
          <a:xfrm>
            <a:off x="685800" y="1143000"/>
            <a:ext cx="5486040" cy="3085920"/>
          </a:xfrm>
          <a:prstGeom prst="rect">
            <a:avLst/>
          </a:prstGeom>
        </p:spPr>
      </p:sp>
      <p:sp>
        <p:nvSpPr>
          <p:cNvPr id="899"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90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B55C8A99-5C22-4803-8587-B0885242654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1" name="PlaceHolder 1"/>
          <p:cNvSpPr>
            <a:spLocks noGrp="1"/>
          </p:cNvSpPr>
          <p:nvPr>
            <p:ph type="sldImg"/>
          </p:nvPr>
        </p:nvSpPr>
        <p:spPr>
          <a:xfrm>
            <a:off x="738360" y="1179360"/>
            <a:ext cx="5662080" cy="3184200"/>
          </a:xfrm>
          <a:prstGeom prst="rect">
            <a:avLst/>
          </a:prstGeom>
        </p:spPr>
      </p:sp>
      <p:sp>
        <p:nvSpPr>
          <p:cNvPr id="842"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43"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AF41C1E8-A3EF-4B66-A3F6-C8A19D1DE9E2}" type="slidenum">
              <a:rPr b="0" lang="en-US" sz="1200" spc="-1" strike="noStrike">
                <a:solidFill>
                  <a:srgbClr val="000000"/>
                </a:solidFill>
                <a:latin typeface="Calibri"/>
                <a:ea typeface="Calibri"/>
              </a:rPr>
              <a:t>&lt;number&gt;</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PlaceHolder 1"/>
          <p:cNvSpPr>
            <a:spLocks noGrp="1"/>
          </p:cNvSpPr>
          <p:nvPr>
            <p:ph type="sldImg"/>
          </p:nvPr>
        </p:nvSpPr>
        <p:spPr>
          <a:xfrm>
            <a:off x="738360" y="1179360"/>
            <a:ext cx="5662080" cy="3184200"/>
          </a:xfrm>
          <a:prstGeom prst="rect">
            <a:avLst/>
          </a:prstGeom>
        </p:spPr>
      </p:sp>
      <p:sp>
        <p:nvSpPr>
          <p:cNvPr id="845"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46"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D7AFDEEB-9550-4B5F-8B48-F226C329387D}" type="slidenum">
              <a:rPr b="0" lang="en-US" sz="1200" spc="-1" strike="noStrike">
                <a:solidFill>
                  <a:srgbClr val="000000"/>
                </a:solidFill>
                <a:latin typeface="Calibri"/>
                <a:ea typeface="Calibri"/>
              </a:rPr>
              <a:t>&lt;number&gt;</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PlaceHolder 1"/>
          <p:cNvSpPr>
            <a:spLocks noGrp="1"/>
          </p:cNvSpPr>
          <p:nvPr>
            <p:ph type="sldImg"/>
          </p:nvPr>
        </p:nvSpPr>
        <p:spPr>
          <a:xfrm>
            <a:off x="738360" y="1179360"/>
            <a:ext cx="5662080" cy="3184200"/>
          </a:xfrm>
          <a:prstGeom prst="rect">
            <a:avLst/>
          </a:prstGeom>
        </p:spPr>
      </p:sp>
      <p:sp>
        <p:nvSpPr>
          <p:cNvPr id="848"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49"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62144CE9-F56A-43AB-8106-B8A3A3B71A2E}" type="slidenum">
              <a:rPr b="0" lang="en-US" sz="1200" spc="-1" strike="noStrike">
                <a:solidFill>
                  <a:srgbClr val="000000"/>
                </a:solidFill>
                <a:latin typeface="Calibri"/>
                <a:ea typeface="Calibri"/>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PlaceHolder 1"/>
          <p:cNvSpPr>
            <a:spLocks noGrp="1"/>
          </p:cNvSpPr>
          <p:nvPr>
            <p:ph type="sldImg"/>
          </p:nvPr>
        </p:nvSpPr>
        <p:spPr>
          <a:xfrm>
            <a:off x="738360" y="1179360"/>
            <a:ext cx="5662080" cy="3184200"/>
          </a:xfrm>
          <a:prstGeom prst="rect">
            <a:avLst/>
          </a:prstGeom>
        </p:spPr>
      </p:sp>
      <p:sp>
        <p:nvSpPr>
          <p:cNvPr id="851"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52"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8E72C30F-4240-47B9-91C4-81E60652981F}" type="slidenum">
              <a:rPr b="0" lang="en-US" sz="1200" spc="-1" strike="noStrike">
                <a:solidFill>
                  <a:srgbClr val="000000"/>
                </a:solidFill>
                <a:latin typeface="Calibri"/>
                <a:ea typeface="Calibri"/>
              </a:rPr>
              <a:t>&lt;number&gt;</a:t>
            </a:fld>
            <a:endParaRPr b="0" lang="en-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3" name="PlaceHolder 1"/>
          <p:cNvSpPr>
            <a:spLocks noGrp="1"/>
          </p:cNvSpPr>
          <p:nvPr>
            <p:ph type="sldImg"/>
          </p:nvPr>
        </p:nvSpPr>
        <p:spPr>
          <a:xfrm>
            <a:off x="738360" y="1179360"/>
            <a:ext cx="5662080" cy="3184200"/>
          </a:xfrm>
          <a:prstGeom prst="rect">
            <a:avLst/>
          </a:prstGeom>
        </p:spPr>
      </p:sp>
      <p:sp>
        <p:nvSpPr>
          <p:cNvPr id="854"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55"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549BDD65-BBF4-4E17-9992-E20454D520F9}" type="slidenum">
              <a:rPr b="0" lang="en-US" sz="1200" spc="-1" strike="noStrike">
                <a:solidFill>
                  <a:srgbClr val="000000"/>
                </a:solidFill>
                <a:latin typeface="Calibri"/>
                <a:ea typeface="Calibri"/>
              </a:rPr>
              <a:t>&lt;number&gt;</a:t>
            </a:fld>
            <a:endParaRPr b="0" lang="en-U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6" name="PlaceHolder 1"/>
          <p:cNvSpPr>
            <a:spLocks noGrp="1"/>
          </p:cNvSpPr>
          <p:nvPr>
            <p:ph type="sldImg"/>
          </p:nvPr>
        </p:nvSpPr>
        <p:spPr>
          <a:xfrm>
            <a:off x="685800" y="1143000"/>
            <a:ext cx="5486040" cy="3085920"/>
          </a:xfrm>
          <a:prstGeom prst="rect">
            <a:avLst/>
          </a:prstGeom>
        </p:spPr>
      </p:sp>
      <p:sp>
        <p:nvSpPr>
          <p:cNvPr id="857"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5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8E816C1-93BB-45AD-ACB8-B40D2073F62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PlaceHolder 1"/>
          <p:cNvSpPr>
            <a:spLocks noGrp="1"/>
          </p:cNvSpPr>
          <p:nvPr>
            <p:ph type="sldImg"/>
          </p:nvPr>
        </p:nvSpPr>
        <p:spPr>
          <a:xfrm>
            <a:off x="685800" y="1143000"/>
            <a:ext cx="5486040" cy="3085920"/>
          </a:xfrm>
          <a:prstGeom prst="rect">
            <a:avLst/>
          </a:prstGeom>
        </p:spPr>
      </p:sp>
      <p:sp>
        <p:nvSpPr>
          <p:cNvPr id="860"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6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53AB820F-7CEB-4DDD-9D59-588998D6241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PlaceHolder 1"/>
          <p:cNvSpPr>
            <a:spLocks noGrp="1"/>
          </p:cNvSpPr>
          <p:nvPr>
            <p:ph type="sldImg"/>
          </p:nvPr>
        </p:nvSpPr>
        <p:spPr>
          <a:xfrm>
            <a:off x="685800" y="1143000"/>
            <a:ext cx="5486040" cy="3085920"/>
          </a:xfrm>
          <a:prstGeom prst="rect">
            <a:avLst/>
          </a:prstGeom>
        </p:spPr>
      </p:sp>
      <p:sp>
        <p:nvSpPr>
          <p:cNvPr id="863"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6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C586D38E-7D76-4A7D-B0E3-9B4FDE69810E}" type="slidenum">
              <a:rPr b="0" lang="en-US" sz="1200" spc="-1" strike="noStrike">
                <a:solidFill>
                  <a:srgbClr val="000000"/>
                </a:solidFill>
                <a:latin typeface="Calibri"/>
                <a:ea typeface="MS PGothic"/>
              </a:rPr>
              <a:t>&lt;number&gt;</a:t>
            </a:fld>
            <a:endParaRPr b="0" lang="en-U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type="sldImg"/>
          </p:nvPr>
        </p:nvSpPr>
        <p:spPr>
          <a:xfrm>
            <a:off x="685800" y="1143000"/>
            <a:ext cx="5486040" cy="3085920"/>
          </a:xfrm>
          <a:prstGeom prst="rect">
            <a:avLst/>
          </a:prstGeom>
        </p:spPr>
      </p:sp>
      <p:sp>
        <p:nvSpPr>
          <p:cNvPr id="866"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6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9943722A-968E-43C7-BC87-6C16843FBB75}" type="slidenum">
              <a:rPr b="0" lang="en-US" sz="1200" spc="-1" strike="noStrike">
                <a:solidFill>
                  <a:srgbClr val="000000"/>
                </a:solidFill>
                <a:latin typeface="Calibri"/>
                <a:ea typeface="ＭＳ Ｐゴシック"/>
              </a:rPr>
              <a:t>&lt;number&gt;</a:t>
            </a:fld>
            <a:endParaRPr b="0" lang="en-US" sz="1200" spc="-1" strike="noStrike">
              <a:latin typeface="Times New Roman"/>
            </a:endParaRPr>
          </a:p>
        </p:txBody>
      </p:sp>
    </p:spTree>
  </p:cSld>
</p:notes>
</file>

<file path=ppt/notesSlides/notesSlide9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type="sldImg"/>
          </p:nvPr>
        </p:nvSpPr>
        <p:spPr>
          <a:xfrm>
            <a:off x="685800" y="1143000"/>
            <a:ext cx="5486040" cy="3085920"/>
          </a:xfrm>
          <a:prstGeom prst="rect">
            <a:avLst/>
          </a:prstGeom>
        </p:spPr>
      </p:sp>
      <p:sp>
        <p:nvSpPr>
          <p:cNvPr id="869"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7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07A2C5BB-8EE7-442F-80DC-12C5D5B37BFB}"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5"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6"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31"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32"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4"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36"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37"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38"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40"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1"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2"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44"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5"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6"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48"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9"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51"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2"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3"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4"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56"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7"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8"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9"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60"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61"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8"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0"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71"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73"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75"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76"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7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78"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80"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1"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2"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84"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5"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6"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88"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9"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90"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92"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93"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95"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96"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97"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98"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3"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5"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00"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01"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02"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03"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04"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05"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10"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12"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14"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15"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7"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19"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0"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1"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23"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4"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5"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27"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8"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9"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31"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32"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34"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35"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36"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37"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39"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40"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41"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42"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43"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44"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50"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52"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54"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55"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7"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59"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60"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61"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3"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63"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64"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65"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67"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68"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69"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1"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72"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4"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75"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76"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77"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9"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0"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1"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2"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3"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4"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5"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2"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3"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4"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6"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7"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8"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0"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1"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4"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5"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7"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8"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9"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0"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72"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3"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5"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6"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7"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2"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4"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6"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87"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91"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2"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3"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95"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6"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7"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99"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0"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1"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3"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4"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6"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7"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8"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9"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11"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2"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3"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4"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5"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6"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22"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24"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26"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27"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31"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2"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3"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35"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6"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7"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39"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0"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1"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43"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4"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46"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7"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8"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9"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51"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2"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3"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4"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5"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6"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61"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63"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65"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6"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70"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1"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2"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74"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5"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6"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78"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9"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0"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82"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3"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85"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6"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7"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8"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90"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1"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2"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3"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4"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5"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02"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04"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06"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7"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9"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11"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2"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3"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15"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6"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7"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19"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0"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1"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3"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23"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4"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26"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7"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8"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9"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31"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32"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33"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34"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35"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36"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43"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45"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47"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48"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0"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52"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3"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4"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7"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56"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7"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8"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60"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61"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62"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64"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65"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67"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68"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69"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70"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72"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73"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74"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75"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76"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77"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85"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87"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89"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0"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1"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2"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3"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609480" y="274680"/>
            <a:ext cx="10972440" cy="52977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94"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5" name="PlaceHolder 3"/>
          <p:cNvSpPr>
            <a:spLocks noGrp="1"/>
          </p:cNvSpPr>
          <p:nvPr>
            <p:ph type="body"/>
          </p:nvPr>
        </p:nvSpPr>
        <p:spPr>
          <a:xfrm>
            <a:off x="623196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6"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98" name="PlaceHolder 2"/>
          <p:cNvSpPr>
            <a:spLocks noGrp="1"/>
          </p:cNvSpPr>
          <p:nvPr>
            <p:ph type="body"/>
          </p:nvPr>
        </p:nvSpPr>
        <p:spPr>
          <a:xfrm>
            <a:off x="609480" y="1600200"/>
            <a:ext cx="535428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9"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00" name="PlaceHolder 4"/>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02"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03"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04" name="PlaceHolder 4"/>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06" name="PlaceHolder 2"/>
          <p:cNvSpPr>
            <a:spLocks noGrp="1"/>
          </p:cNvSpPr>
          <p:nvPr>
            <p:ph type="body"/>
          </p:nvPr>
        </p:nvSpPr>
        <p:spPr>
          <a:xfrm>
            <a:off x="609480" y="160020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07" name="PlaceHolder 3"/>
          <p:cNvSpPr>
            <a:spLocks noGrp="1"/>
          </p:cNvSpPr>
          <p:nvPr>
            <p:ph type="body"/>
          </p:nvPr>
        </p:nvSpPr>
        <p:spPr>
          <a:xfrm>
            <a:off x="609480" y="3964320"/>
            <a:ext cx="109724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09" name="PlaceHolder 2"/>
          <p:cNvSpPr>
            <a:spLocks noGrp="1"/>
          </p:cNvSpPr>
          <p:nvPr>
            <p:ph type="body"/>
          </p:nvPr>
        </p:nvSpPr>
        <p:spPr>
          <a:xfrm>
            <a:off x="60948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0" name="PlaceHolder 3"/>
          <p:cNvSpPr>
            <a:spLocks noGrp="1"/>
          </p:cNvSpPr>
          <p:nvPr>
            <p:ph type="body"/>
          </p:nvPr>
        </p:nvSpPr>
        <p:spPr>
          <a:xfrm>
            <a:off x="6231960" y="160020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1" name="PlaceHolder 4"/>
          <p:cNvSpPr>
            <a:spLocks noGrp="1"/>
          </p:cNvSpPr>
          <p:nvPr>
            <p:ph type="body"/>
          </p:nvPr>
        </p:nvSpPr>
        <p:spPr>
          <a:xfrm>
            <a:off x="60948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2" name="PlaceHolder 5"/>
          <p:cNvSpPr>
            <a:spLocks noGrp="1"/>
          </p:cNvSpPr>
          <p:nvPr>
            <p:ph type="body"/>
          </p:nvPr>
        </p:nvSpPr>
        <p:spPr>
          <a:xfrm>
            <a:off x="6231960" y="3964320"/>
            <a:ext cx="535428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14" name="PlaceHolder 2"/>
          <p:cNvSpPr>
            <a:spLocks noGrp="1"/>
          </p:cNvSpPr>
          <p:nvPr>
            <p:ph type="body"/>
          </p:nvPr>
        </p:nvSpPr>
        <p:spPr>
          <a:xfrm>
            <a:off x="60948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5" name="PlaceHolder 3"/>
          <p:cNvSpPr>
            <a:spLocks noGrp="1"/>
          </p:cNvSpPr>
          <p:nvPr>
            <p:ph type="body"/>
          </p:nvPr>
        </p:nvSpPr>
        <p:spPr>
          <a:xfrm>
            <a:off x="431964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6" name="PlaceHolder 4"/>
          <p:cNvSpPr>
            <a:spLocks noGrp="1"/>
          </p:cNvSpPr>
          <p:nvPr>
            <p:ph type="body"/>
          </p:nvPr>
        </p:nvSpPr>
        <p:spPr>
          <a:xfrm>
            <a:off x="8029800" y="160020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7" name="PlaceHolder 5"/>
          <p:cNvSpPr>
            <a:spLocks noGrp="1"/>
          </p:cNvSpPr>
          <p:nvPr>
            <p:ph type="body"/>
          </p:nvPr>
        </p:nvSpPr>
        <p:spPr>
          <a:xfrm>
            <a:off x="60948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8" name="PlaceHolder 6"/>
          <p:cNvSpPr>
            <a:spLocks noGrp="1"/>
          </p:cNvSpPr>
          <p:nvPr>
            <p:ph type="body"/>
          </p:nvPr>
        </p:nvSpPr>
        <p:spPr>
          <a:xfrm>
            <a:off x="431964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9" name="PlaceHolder 7"/>
          <p:cNvSpPr>
            <a:spLocks noGrp="1"/>
          </p:cNvSpPr>
          <p:nvPr>
            <p:ph type="body"/>
          </p:nvPr>
        </p:nvSpPr>
        <p:spPr>
          <a:xfrm>
            <a:off x="8029800" y="3964320"/>
            <a:ext cx="35330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27" name="PlaceHolder 2"/>
          <p:cNvSpPr>
            <a:spLocks noGrp="1"/>
          </p:cNvSpPr>
          <p:nvPr>
            <p:ph type="subTitle"/>
          </p:nvPr>
        </p:nvSpPr>
        <p:spPr>
          <a:xfrm>
            <a:off x="609480" y="1600200"/>
            <a:ext cx="10972440" cy="45255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4680"/>
            <a:ext cx="10972440" cy="114264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29" name="PlaceHolder 2"/>
          <p:cNvSpPr>
            <a:spLocks noGrp="1"/>
          </p:cNvSpPr>
          <p:nvPr>
            <p:ph type="body"/>
          </p:nvPr>
        </p:nvSpPr>
        <p:spPr>
          <a:xfrm>
            <a:off x="609480" y="1600200"/>
            <a:ext cx="109724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4.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rmAutofit/>
          </a:bodyPr>
          <a:p>
            <a:r>
              <a:rPr b="0" lang="en-US" sz="6000" spc="-1" strike="noStrike">
                <a:solidFill>
                  <a:srgbClr val="000000"/>
                </a:solidFill>
                <a:latin typeface="Arial"/>
              </a:rPr>
              <a:t>Click to edit the </a:t>
            </a:r>
            <a:r>
              <a:rPr b="0" lang="en-US" sz="6000" spc="-1" strike="noStrike">
                <a:solidFill>
                  <a:srgbClr val="000000"/>
                </a:solidFill>
                <a:latin typeface="Arial"/>
              </a:rPr>
              <a:t>title text format</a:t>
            </a:r>
            <a:endParaRPr b="0" lang="en-US" sz="6000" spc="-1" strike="noStrike">
              <a:solidFill>
                <a:srgbClr val="000000"/>
              </a:solidFill>
              <a:latin typeface="Arial"/>
            </a:endParaRPr>
          </a:p>
        </p:txBody>
      </p:sp>
      <p:pic>
        <p:nvPicPr>
          <p:cNvPr id="1" name="Google Shape;18;p98" descr=""/>
          <p:cNvPicPr/>
          <p:nvPr/>
        </p:nvPicPr>
        <p:blipFill>
          <a:blip r:embed="rId2"/>
          <a:stretch/>
        </p:blipFill>
        <p:spPr>
          <a:xfrm>
            <a:off x="366480" y="6121440"/>
            <a:ext cx="11283120" cy="631080"/>
          </a:xfrm>
          <a:prstGeom prst="rect">
            <a:avLst/>
          </a:prstGeom>
          <a:ln>
            <a:noFill/>
          </a:ln>
        </p:spPr>
      </p:pic>
      <p:sp>
        <p:nvSpPr>
          <p:cNvPr id="2"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2" name="PlaceHolder 1"/>
          <p:cNvSpPr>
            <a:spLocks noGrp="1"/>
          </p:cNvSpPr>
          <p:nvPr>
            <p:ph type="title"/>
          </p:nvPr>
        </p:nvSpPr>
        <p:spPr>
          <a:xfrm>
            <a:off x="609480" y="274680"/>
            <a:ext cx="10972440" cy="1142640"/>
          </a:xfrm>
          <a:prstGeom prst="rect">
            <a:avLst/>
          </a:prstGeom>
        </p:spPr>
        <p:txBody>
          <a:bodyPr anchor="ctr">
            <a:noAutofit/>
          </a:bodyPr>
          <a:p>
            <a:pPr algn="ctr">
              <a:lnSpc>
                <a:spcPct val="100000"/>
              </a:lnSpc>
            </a:pPr>
            <a:r>
              <a:rPr b="0" lang="en-US" sz="4400" spc="-1" strike="noStrike">
                <a:solidFill>
                  <a:srgbClr val="000000"/>
                </a:solidFill>
                <a:latin typeface="Calibri"/>
              </a:rPr>
              <a:t>Cl</a:t>
            </a:r>
            <a:r>
              <a:rPr b="0" lang="en-US" sz="4400" spc="-1" strike="noStrike">
                <a:solidFill>
                  <a:srgbClr val="000000"/>
                </a:solidFill>
                <a:latin typeface="Calibri"/>
              </a:rPr>
              <a:t>ic</a:t>
            </a:r>
            <a:r>
              <a:rPr b="0" lang="en-US" sz="4400" spc="-1" strike="noStrike">
                <a:solidFill>
                  <a:srgbClr val="000000"/>
                </a:solidFill>
                <a:latin typeface="Calibri"/>
              </a:rPr>
              <a:t>k </a:t>
            </a:r>
            <a:r>
              <a:rPr b="0" lang="en-US" sz="4400" spc="-1" strike="noStrike">
                <a:solidFill>
                  <a:srgbClr val="000000"/>
                </a:solidFill>
                <a:latin typeface="Calibri"/>
              </a:rPr>
              <a:t>to </a:t>
            </a:r>
            <a:r>
              <a:rPr b="0" lang="en-US" sz="4400" spc="-1" strike="noStrike">
                <a:solidFill>
                  <a:srgbClr val="000000"/>
                </a:solidFill>
                <a:latin typeface="Calibri"/>
              </a:rPr>
              <a:t>e</a:t>
            </a:r>
            <a:r>
              <a:rPr b="0" lang="en-US" sz="4400" spc="-1" strike="noStrike">
                <a:solidFill>
                  <a:srgbClr val="000000"/>
                </a:solidFill>
                <a:latin typeface="Calibri"/>
              </a:rPr>
              <a:t>di</a:t>
            </a:r>
            <a:r>
              <a:rPr b="0" lang="en-US" sz="4400" spc="-1" strike="noStrike">
                <a:solidFill>
                  <a:srgbClr val="000000"/>
                </a:solidFill>
                <a:latin typeface="Calibri"/>
              </a:rPr>
              <a:t>t </a:t>
            </a:r>
            <a:r>
              <a:rPr b="0" lang="en-US" sz="4400" spc="-1" strike="noStrike">
                <a:solidFill>
                  <a:srgbClr val="000000"/>
                </a:solidFill>
                <a:latin typeface="Calibri"/>
              </a:rPr>
              <a:t>M</a:t>
            </a:r>
            <a:r>
              <a:rPr b="0" lang="en-US" sz="4400" spc="-1" strike="noStrike">
                <a:solidFill>
                  <a:srgbClr val="000000"/>
                </a:solidFill>
                <a:latin typeface="Calibri"/>
              </a:rPr>
              <a:t>as</a:t>
            </a:r>
            <a:r>
              <a:rPr b="0" lang="en-US" sz="4400" spc="-1" strike="noStrike">
                <a:solidFill>
                  <a:srgbClr val="000000"/>
                </a:solidFill>
                <a:latin typeface="Calibri"/>
              </a:rPr>
              <a:t>te</a:t>
            </a:r>
            <a:r>
              <a:rPr b="0" lang="en-US" sz="4400" spc="-1" strike="noStrike">
                <a:solidFill>
                  <a:srgbClr val="000000"/>
                </a:solidFill>
                <a:latin typeface="Calibri"/>
              </a:rPr>
              <a:t>r </a:t>
            </a:r>
            <a:r>
              <a:rPr b="0" lang="en-US" sz="4400" spc="-1" strike="noStrike">
                <a:solidFill>
                  <a:srgbClr val="000000"/>
                </a:solidFill>
                <a:latin typeface="Calibri"/>
              </a:rPr>
              <a:t>ti</a:t>
            </a:r>
            <a:r>
              <a:rPr b="0" lang="en-US" sz="4400" spc="-1" strike="noStrike">
                <a:solidFill>
                  <a:srgbClr val="000000"/>
                </a:solidFill>
                <a:latin typeface="Calibri"/>
              </a:rPr>
              <a:t>tl</a:t>
            </a:r>
            <a:r>
              <a:rPr b="0" lang="en-US" sz="4400" spc="-1" strike="noStrike">
                <a:solidFill>
                  <a:srgbClr val="000000"/>
                </a:solidFill>
                <a:latin typeface="Calibri"/>
              </a:rPr>
              <a:t>e </a:t>
            </a:r>
            <a:r>
              <a:rPr b="0" lang="en-US" sz="4400" spc="-1" strike="noStrike">
                <a:solidFill>
                  <a:srgbClr val="000000"/>
                </a:solidFill>
                <a:latin typeface="Calibri"/>
              </a:rPr>
              <a:t>st</a:t>
            </a:r>
            <a:r>
              <a:rPr b="0" lang="en-US" sz="4400" spc="-1" strike="noStrike">
                <a:solidFill>
                  <a:srgbClr val="000000"/>
                </a:solidFill>
                <a:latin typeface="Calibri"/>
              </a:rPr>
              <a:t>yl</a:t>
            </a:r>
            <a:r>
              <a:rPr b="0" lang="en-US" sz="4400" spc="-1" strike="noStrike">
                <a:solidFill>
                  <a:srgbClr val="000000"/>
                </a:solidFill>
                <a:latin typeface="Calibri"/>
              </a:rPr>
              <a:t>e</a:t>
            </a:r>
            <a:endParaRPr b="0" lang="en-US" sz="4400" spc="-1" strike="noStrike">
              <a:solidFill>
                <a:srgbClr val="000000"/>
              </a:solidFill>
              <a:latin typeface="Calibri"/>
            </a:endParaRPr>
          </a:p>
        </p:txBody>
      </p:sp>
      <p:sp>
        <p:nvSpPr>
          <p:cNvPr id="363" name="PlaceHolder 2"/>
          <p:cNvSpPr>
            <a:spLocks noGrp="1"/>
          </p:cNvSpPr>
          <p:nvPr>
            <p:ph type="body"/>
          </p:nvPr>
        </p:nvSpPr>
        <p:spPr>
          <a:xfrm>
            <a:off x="609480" y="1535040"/>
            <a:ext cx="5386680" cy="639360"/>
          </a:xfrm>
          <a:prstGeom prst="rect">
            <a:avLst/>
          </a:prstGeom>
        </p:spPr>
        <p:txBody>
          <a:bodyPr anchor="b">
            <a:noAutofit/>
          </a:bodyPr>
          <a:p>
            <a:pPr>
              <a:lnSpc>
                <a:spcPct val="100000"/>
              </a:lnSpc>
              <a:spcBef>
                <a:spcPts val="479"/>
              </a:spcBef>
              <a:tabLst>
                <a:tab algn="l" pos="0"/>
              </a:tabLst>
            </a:pPr>
            <a:r>
              <a:rPr b="1" lang="en-US" sz="2400" spc="-1" strike="noStrike">
                <a:solidFill>
                  <a:srgbClr val="000000"/>
                </a:solidFill>
                <a:latin typeface="Calibri"/>
              </a:rPr>
              <a:t>Click to edit Master text styles</a:t>
            </a:r>
            <a:endParaRPr b="0" lang="en-US" sz="2400" spc="-1" strike="noStrike">
              <a:solidFill>
                <a:srgbClr val="000000"/>
              </a:solidFill>
              <a:latin typeface="Calibri"/>
            </a:endParaRPr>
          </a:p>
        </p:txBody>
      </p:sp>
      <p:sp>
        <p:nvSpPr>
          <p:cNvPr id="364" name="PlaceHolder 3"/>
          <p:cNvSpPr>
            <a:spLocks noGrp="1"/>
          </p:cNvSpPr>
          <p:nvPr>
            <p:ph type="body"/>
          </p:nvPr>
        </p:nvSpPr>
        <p:spPr>
          <a:xfrm>
            <a:off x="609480" y="2174760"/>
            <a:ext cx="5386680" cy="3951000"/>
          </a:xfrm>
          <a:prstGeom prst="rect">
            <a:avLst/>
          </a:prstGeom>
        </p:spPr>
        <p:txBody>
          <a:bodyPr>
            <a:noAutofit/>
          </a:bodyPr>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Click to edit Master text styles</a:t>
            </a:r>
            <a:endParaRPr b="0" lang="en-US" sz="24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Calibri"/>
              </a:rPr>
              <a:t>Second level</a:t>
            </a:r>
            <a:endParaRPr b="0" lang="en-US" sz="2000" spc="-1" strike="noStrike">
              <a:solidFill>
                <a:srgbClr val="000000"/>
              </a:solidFill>
              <a:latin typeface="Calibri"/>
            </a:endParaRPr>
          </a:p>
          <a:p>
            <a:pPr lvl="2" marL="1143000" indent="-228240">
              <a:lnSpc>
                <a:spcPct val="100000"/>
              </a:lnSpc>
              <a:spcBef>
                <a:spcPts val="360"/>
              </a:spcBef>
              <a:buClr>
                <a:srgbClr val="000000"/>
              </a:buClr>
              <a:buFont typeface="Arial"/>
              <a:buChar char="•"/>
            </a:pPr>
            <a:r>
              <a:rPr b="0" lang="en-US" sz="1800" spc="-1" strike="noStrike">
                <a:solidFill>
                  <a:srgbClr val="000000"/>
                </a:solidFill>
                <a:latin typeface="Calibri"/>
              </a:rPr>
              <a:t>Third level</a:t>
            </a:r>
            <a:endParaRPr b="0" lang="en-US" sz="1800" spc="-1" strike="noStrike">
              <a:solidFill>
                <a:srgbClr val="000000"/>
              </a:solidFill>
              <a:latin typeface="Calibri"/>
            </a:endParaRPr>
          </a:p>
          <a:p>
            <a:pPr lvl="3" marL="1600200" indent="-228240">
              <a:lnSpc>
                <a:spcPct val="100000"/>
              </a:lnSpc>
              <a:spcBef>
                <a:spcPts val="320"/>
              </a:spcBef>
              <a:buClr>
                <a:srgbClr val="000000"/>
              </a:buClr>
              <a:buFont typeface="Arial"/>
              <a:buChar char="–"/>
            </a:pPr>
            <a:r>
              <a:rPr b="0" lang="en-US" sz="1600" spc="-1" strike="noStrike">
                <a:solidFill>
                  <a:srgbClr val="000000"/>
                </a:solidFill>
                <a:latin typeface="Calibri"/>
              </a:rPr>
              <a:t>Fourth level</a:t>
            </a:r>
            <a:endParaRPr b="0" lang="en-US" sz="1600" spc="-1" strike="noStrike">
              <a:solidFill>
                <a:srgbClr val="000000"/>
              </a:solidFill>
              <a:latin typeface="Calibri"/>
            </a:endParaRPr>
          </a:p>
          <a:p>
            <a:pPr lvl="4" marL="2057400" indent="-228240">
              <a:lnSpc>
                <a:spcPct val="100000"/>
              </a:lnSpc>
              <a:spcBef>
                <a:spcPts val="320"/>
              </a:spcBef>
              <a:buClr>
                <a:srgbClr val="000000"/>
              </a:buClr>
              <a:buFont typeface="Arial"/>
              <a:buChar char="»"/>
            </a:pPr>
            <a:r>
              <a:rPr b="0" lang="en-US" sz="1600" spc="-1" strike="noStrike">
                <a:solidFill>
                  <a:srgbClr val="000000"/>
                </a:solidFill>
                <a:latin typeface="Calibri"/>
              </a:rPr>
              <a:t>Fifth level</a:t>
            </a:r>
            <a:endParaRPr b="0" lang="en-US" sz="1600" spc="-1" strike="noStrike">
              <a:solidFill>
                <a:srgbClr val="000000"/>
              </a:solidFill>
              <a:latin typeface="Calibri"/>
            </a:endParaRPr>
          </a:p>
        </p:txBody>
      </p:sp>
      <p:sp>
        <p:nvSpPr>
          <p:cNvPr id="365" name="PlaceHolder 4"/>
          <p:cNvSpPr>
            <a:spLocks noGrp="1"/>
          </p:cNvSpPr>
          <p:nvPr>
            <p:ph type="body"/>
          </p:nvPr>
        </p:nvSpPr>
        <p:spPr>
          <a:xfrm>
            <a:off x="6193440" y="1535040"/>
            <a:ext cx="5388840" cy="639360"/>
          </a:xfrm>
          <a:prstGeom prst="rect">
            <a:avLst/>
          </a:prstGeom>
        </p:spPr>
        <p:txBody>
          <a:bodyPr anchor="b">
            <a:noAutofit/>
          </a:bodyPr>
          <a:p>
            <a:pPr>
              <a:lnSpc>
                <a:spcPct val="100000"/>
              </a:lnSpc>
              <a:spcBef>
                <a:spcPts val="479"/>
              </a:spcBef>
              <a:tabLst>
                <a:tab algn="l" pos="0"/>
              </a:tabLst>
            </a:pPr>
            <a:r>
              <a:rPr b="1" lang="en-US" sz="2400" spc="-1" strike="noStrike">
                <a:solidFill>
                  <a:srgbClr val="000000"/>
                </a:solidFill>
                <a:latin typeface="Calibri"/>
              </a:rPr>
              <a:t>Click to edit Master text styles</a:t>
            </a:r>
            <a:endParaRPr b="0" lang="en-US" sz="2400" spc="-1" strike="noStrike">
              <a:solidFill>
                <a:srgbClr val="000000"/>
              </a:solidFill>
              <a:latin typeface="Calibri"/>
            </a:endParaRPr>
          </a:p>
        </p:txBody>
      </p:sp>
      <p:sp>
        <p:nvSpPr>
          <p:cNvPr id="366" name="PlaceHolder 5"/>
          <p:cNvSpPr>
            <a:spLocks noGrp="1"/>
          </p:cNvSpPr>
          <p:nvPr>
            <p:ph type="body"/>
          </p:nvPr>
        </p:nvSpPr>
        <p:spPr>
          <a:xfrm>
            <a:off x="6193440" y="2174760"/>
            <a:ext cx="5388840" cy="3951000"/>
          </a:xfrm>
          <a:prstGeom prst="rect">
            <a:avLst/>
          </a:prstGeom>
        </p:spPr>
        <p:txBody>
          <a:bodyPr>
            <a:noAutofit/>
          </a:bodyPr>
          <a:p>
            <a:pPr marL="343080" indent="-342720">
              <a:lnSpc>
                <a:spcPct val="100000"/>
              </a:lnSpc>
              <a:spcBef>
                <a:spcPts val="479"/>
              </a:spcBef>
              <a:buClr>
                <a:srgbClr val="000000"/>
              </a:buClr>
              <a:buFont typeface="Arial"/>
              <a:buChar char="•"/>
            </a:pPr>
            <a:r>
              <a:rPr b="0" lang="en-US" sz="2400" spc="-1" strike="noStrike">
                <a:solidFill>
                  <a:srgbClr val="000000"/>
                </a:solidFill>
                <a:latin typeface="Calibri"/>
              </a:rPr>
              <a:t>Click to edit Master text styles</a:t>
            </a:r>
            <a:endParaRPr b="0" lang="en-US" sz="24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Calibri"/>
              </a:rPr>
              <a:t>Second level</a:t>
            </a:r>
            <a:endParaRPr b="0" lang="en-US" sz="2000" spc="-1" strike="noStrike">
              <a:solidFill>
                <a:srgbClr val="000000"/>
              </a:solidFill>
              <a:latin typeface="Calibri"/>
            </a:endParaRPr>
          </a:p>
          <a:p>
            <a:pPr lvl="2" marL="1143000" indent="-228240">
              <a:lnSpc>
                <a:spcPct val="100000"/>
              </a:lnSpc>
              <a:spcBef>
                <a:spcPts val="360"/>
              </a:spcBef>
              <a:buClr>
                <a:srgbClr val="000000"/>
              </a:buClr>
              <a:buFont typeface="Arial"/>
              <a:buChar char="•"/>
            </a:pPr>
            <a:r>
              <a:rPr b="0" lang="en-US" sz="1800" spc="-1" strike="noStrike">
                <a:solidFill>
                  <a:srgbClr val="000000"/>
                </a:solidFill>
                <a:latin typeface="Calibri"/>
              </a:rPr>
              <a:t>Third level</a:t>
            </a:r>
            <a:endParaRPr b="0" lang="en-US" sz="1800" spc="-1" strike="noStrike">
              <a:solidFill>
                <a:srgbClr val="000000"/>
              </a:solidFill>
              <a:latin typeface="Calibri"/>
            </a:endParaRPr>
          </a:p>
          <a:p>
            <a:pPr lvl="3" marL="1600200" indent="-228240">
              <a:lnSpc>
                <a:spcPct val="100000"/>
              </a:lnSpc>
              <a:spcBef>
                <a:spcPts val="320"/>
              </a:spcBef>
              <a:buClr>
                <a:srgbClr val="000000"/>
              </a:buClr>
              <a:buFont typeface="Arial"/>
              <a:buChar char="–"/>
            </a:pPr>
            <a:r>
              <a:rPr b="0" lang="en-US" sz="1600" spc="-1" strike="noStrike">
                <a:solidFill>
                  <a:srgbClr val="000000"/>
                </a:solidFill>
                <a:latin typeface="Calibri"/>
              </a:rPr>
              <a:t>Fourth level</a:t>
            </a:r>
            <a:endParaRPr b="0" lang="en-US" sz="1600" spc="-1" strike="noStrike">
              <a:solidFill>
                <a:srgbClr val="000000"/>
              </a:solidFill>
              <a:latin typeface="Calibri"/>
            </a:endParaRPr>
          </a:p>
          <a:p>
            <a:pPr lvl="4" marL="2057400" indent="-228240">
              <a:lnSpc>
                <a:spcPct val="100000"/>
              </a:lnSpc>
              <a:spcBef>
                <a:spcPts val="320"/>
              </a:spcBef>
              <a:buClr>
                <a:srgbClr val="000000"/>
              </a:buClr>
              <a:buFont typeface="Arial"/>
              <a:buChar char="»"/>
            </a:pPr>
            <a:r>
              <a:rPr b="0" lang="en-US" sz="1600" spc="-1" strike="noStrike">
                <a:solidFill>
                  <a:srgbClr val="000000"/>
                </a:solidFill>
                <a:latin typeface="Calibri"/>
              </a:rPr>
              <a:t>Fifth level</a:t>
            </a:r>
            <a:endParaRPr b="0" lang="en-US" sz="1600" spc="-1" strike="noStrike">
              <a:solidFill>
                <a:srgbClr val="000000"/>
              </a:solidFill>
              <a:latin typeface="Calibri"/>
            </a:endParaRPr>
          </a:p>
        </p:txBody>
      </p:sp>
      <p:sp>
        <p:nvSpPr>
          <p:cNvPr id="367" name="PlaceHolder 6"/>
          <p:cNvSpPr>
            <a:spLocks noGrp="1"/>
          </p:cNvSpPr>
          <p:nvPr>
            <p:ph type="dt"/>
          </p:nvPr>
        </p:nvSpPr>
        <p:spPr>
          <a:xfrm>
            <a:off x="609480" y="6356520"/>
            <a:ext cx="2844360" cy="364680"/>
          </a:xfrm>
          <a:prstGeom prst="rect">
            <a:avLst/>
          </a:prstGeom>
        </p:spPr>
        <p:txBody>
          <a:bodyPr anchor="ctr">
            <a:noAutofit/>
          </a:bodyPr>
          <a:p>
            <a:pPr>
              <a:lnSpc>
                <a:spcPct val="100000"/>
              </a:lnSpc>
            </a:pPr>
            <a:fld id="{261A4F3F-4D68-4A48-AA8A-358FAC098B2B}" type="datetime">
              <a:rPr b="0" lang="en-US" sz="1200" spc="-1" strike="noStrike">
                <a:solidFill>
                  <a:srgbClr val="8b8b8b"/>
                </a:solidFill>
                <a:latin typeface="Calibri"/>
              </a:rPr>
              <a:t>8/6/23</a:t>
            </a:fld>
            <a:endParaRPr b="0" lang="en-US" sz="1200" spc="-1" strike="noStrike">
              <a:latin typeface="Times New Roman"/>
            </a:endParaRPr>
          </a:p>
        </p:txBody>
      </p:sp>
      <p:sp>
        <p:nvSpPr>
          <p:cNvPr id="368" name="PlaceHolder 7"/>
          <p:cNvSpPr>
            <a:spLocks noGrp="1"/>
          </p:cNvSpPr>
          <p:nvPr>
            <p:ph type="ftr"/>
          </p:nvPr>
        </p:nvSpPr>
        <p:spPr>
          <a:xfrm>
            <a:off x="4165560" y="6356520"/>
            <a:ext cx="3860280" cy="364680"/>
          </a:xfrm>
          <a:prstGeom prst="rect">
            <a:avLst/>
          </a:prstGeom>
        </p:spPr>
        <p:txBody>
          <a:bodyPr anchor="ctr">
            <a:noAutofit/>
          </a:bodyPr>
          <a:p>
            <a:endParaRPr b="0" lang="en-US" sz="2400" spc="-1" strike="noStrike">
              <a:latin typeface="Times New Roman"/>
            </a:endParaRPr>
          </a:p>
        </p:txBody>
      </p:sp>
      <p:sp>
        <p:nvSpPr>
          <p:cNvPr id="369" name="PlaceHolder 8"/>
          <p:cNvSpPr>
            <a:spLocks noGrp="1"/>
          </p:cNvSpPr>
          <p:nvPr>
            <p:ph type="sldNum"/>
          </p:nvPr>
        </p:nvSpPr>
        <p:spPr>
          <a:xfrm>
            <a:off x="8737560" y="6356520"/>
            <a:ext cx="2844360" cy="364680"/>
          </a:xfrm>
          <a:prstGeom prst="rect">
            <a:avLst/>
          </a:prstGeom>
        </p:spPr>
        <p:txBody>
          <a:bodyPr anchor="ctr">
            <a:noAutofit/>
          </a:bodyPr>
          <a:p>
            <a:pPr algn="r">
              <a:lnSpc>
                <a:spcPct val="100000"/>
              </a:lnSpc>
            </a:pPr>
            <a:fld id="{E2B878BD-FD56-4616-AD05-67162940AD9B}"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6"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a:t>
            </a:r>
            <a:r>
              <a:rPr b="0" lang="en-US" sz="4400" spc="-1" strike="noStrike">
                <a:solidFill>
                  <a:srgbClr val="000000"/>
                </a:solidFill>
                <a:latin typeface="Calibri Light"/>
              </a:rPr>
              <a:t>li</a:t>
            </a:r>
            <a:r>
              <a:rPr b="0" lang="en-US" sz="4400" spc="-1" strike="noStrike">
                <a:solidFill>
                  <a:srgbClr val="000000"/>
                </a:solidFill>
                <a:latin typeface="Calibri Light"/>
              </a:rPr>
              <a:t>c</a:t>
            </a:r>
            <a:r>
              <a:rPr b="0" lang="en-US" sz="4400" spc="-1" strike="noStrike">
                <a:solidFill>
                  <a:srgbClr val="000000"/>
                </a:solidFill>
                <a:latin typeface="Calibri Light"/>
              </a:rPr>
              <a:t>k </a:t>
            </a:r>
            <a:r>
              <a:rPr b="0" lang="en-US" sz="4400" spc="-1" strike="noStrike">
                <a:solidFill>
                  <a:srgbClr val="000000"/>
                </a:solidFill>
                <a:latin typeface="Calibri Light"/>
              </a:rPr>
              <a:t>t</a:t>
            </a:r>
            <a:r>
              <a:rPr b="0" lang="en-US" sz="4400" spc="-1" strike="noStrike">
                <a:solidFill>
                  <a:srgbClr val="000000"/>
                </a:solidFill>
                <a:latin typeface="Calibri Light"/>
              </a:rPr>
              <a:t>o </a:t>
            </a:r>
            <a:r>
              <a:rPr b="0" lang="en-US" sz="4400" spc="-1" strike="noStrike">
                <a:solidFill>
                  <a:srgbClr val="000000"/>
                </a:solidFill>
                <a:latin typeface="Calibri Light"/>
              </a:rPr>
              <a:t>e</a:t>
            </a:r>
            <a:r>
              <a:rPr b="0" lang="en-US" sz="4400" spc="-1" strike="noStrike">
                <a:solidFill>
                  <a:srgbClr val="000000"/>
                </a:solidFill>
                <a:latin typeface="Calibri Light"/>
              </a:rPr>
              <a:t>d</a:t>
            </a:r>
            <a:r>
              <a:rPr b="0" lang="en-US" sz="4400" spc="-1" strike="noStrike">
                <a:solidFill>
                  <a:srgbClr val="000000"/>
                </a:solidFill>
                <a:latin typeface="Calibri Light"/>
              </a:rPr>
              <a:t>it </a:t>
            </a:r>
            <a:r>
              <a:rPr b="0" lang="en-US" sz="4400" spc="-1" strike="noStrike">
                <a:solidFill>
                  <a:srgbClr val="000000"/>
                </a:solidFill>
                <a:latin typeface="Calibri Light"/>
              </a:rPr>
              <a:t>M</a:t>
            </a:r>
            <a:r>
              <a:rPr b="0" lang="en-US" sz="4400" spc="-1" strike="noStrike">
                <a:solidFill>
                  <a:srgbClr val="000000"/>
                </a:solidFill>
                <a:latin typeface="Calibri Light"/>
              </a:rPr>
              <a:t>a</a:t>
            </a:r>
            <a:r>
              <a:rPr b="0" lang="en-US" sz="4400" spc="-1" strike="noStrike">
                <a:solidFill>
                  <a:srgbClr val="000000"/>
                </a:solidFill>
                <a:latin typeface="Calibri Light"/>
              </a:rPr>
              <a:t>s</a:t>
            </a:r>
            <a:r>
              <a:rPr b="0" lang="en-US" sz="4400" spc="-1" strike="noStrike">
                <a:solidFill>
                  <a:srgbClr val="000000"/>
                </a:solidFill>
                <a:latin typeface="Calibri Light"/>
              </a:rPr>
              <a:t>t</a:t>
            </a:r>
            <a:r>
              <a:rPr b="0" lang="en-US" sz="4400" spc="-1" strike="noStrike">
                <a:solidFill>
                  <a:srgbClr val="000000"/>
                </a:solidFill>
                <a:latin typeface="Calibri Light"/>
              </a:rPr>
              <a:t>e</a:t>
            </a:r>
            <a:r>
              <a:rPr b="0" lang="en-US" sz="4400" spc="-1" strike="noStrike">
                <a:solidFill>
                  <a:srgbClr val="000000"/>
                </a:solidFill>
                <a:latin typeface="Calibri Light"/>
              </a:rPr>
              <a:t>r </a:t>
            </a:r>
            <a:r>
              <a:rPr b="0" lang="en-US" sz="4400" spc="-1" strike="noStrike">
                <a:solidFill>
                  <a:srgbClr val="000000"/>
                </a:solidFill>
                <a:latin typeface="Calibri Light"/>
              </a:rPr>
              <a:t>ti</a:t>
            </a:r>
            <a:r>
              <a:rPr b="0" lang="en-US" sz="4400" spc="-1" strike="noStrike">
                <a:solidFill>
                  <a:srgbClr val="000000"/>
                </a:solidFill>
                <a:latin typeface="Calibri Light"/>
              </a:rPr>
              <a:t>tl</a:t>
            </a:r>
            <a:r>
              <a:rPr b="0" lang="en-US" sz="4400" spc="-1" strike="noStrike">
                <a:solidFill>
                  <a:srgbClr val="000000"/>
                </a:solidFill>
                <a:latin typeface="Calibri Light"/>
              </a:rPr>
              <a:t>e </a:t>
            </a:r>
            <a:r>
              <a:rPr b="0" lang="en-US" sz="4400" spc="-1" strike="noStrike">
                <a:solidFill>
                  <a:srgbClr val="000000"/>
                </a:solidFill>
                <a:latin typeface="Calibri Light"/>
              </a:rPr>
              <a:t>s</a:t>
            </a:r>
            <a:r>
              <a:rPr b="0" lang="en-US" sz="4400" spc="-1" strike="noStrike">
                <a:solidFill>
                  <a:srgbClr val="000000"/>
                </a:solidFill>
                <a:latin typeface="Calibri Light"/>
              </a:rPr>
              <a:t>t</a:t>
            </a:r>
            <a:r>
              <a:rPr b="0" lang="en-US" sz="4400" spc="-1" strike="noStrike">
                <a:solidFill>
                  <a:srgbClr val="000000"/>
                </a:solidFill>
                <a:latin typeface="Calibri Light"/>
              </a:rPr>
              <a:t>y</a:t>
            </a:r>
            <a:r>
              <a:rPr b="0" lang="en-US" sz="4400" spc="-1" strike="noStrike">
                <a:solidFill>
                  <a:srgbClr val="000000"/>
                </a:solidFill>
                <a:latin typeface="Calibri Light"/>
              </a:rPr>
              <a:t>l</a:t>
            </a:r>
            <a:r>
              <a:rPr b="0" lang="en-US" sz="4400" spc="-1" strike="noStrike">
                <a:solidFill>
                  <a:srgbClr val="000000"/>
                </a:solidFill>
                <a:latin typeface="Calibri Light"/>
              </a:rPr>
              <a:t>e</a:t>
            </a:r>
            <a:endParaRPr b="0" lang="en-US" sz="4400" spc="-1" strike="noStrike">
              <a:solidFill>
                <a:srgbClr val="000000"/>
              </a:solidFill>
              <a:latin typeface="Calibri"/>
            </a:endParaRPr>
          </a:p>
        </p:txBody>
      </p:sp>
      <p:sp>
        <p:nvSpPr>
          <p:cNvPr id="407" name="PlaceHolder 2"/>
          <p:cNvSpPr>
            <a:spLocks noGrp="1"/>
          </p:cNvSpPr>
          <p:nvPr>
            <p:ph type="ftr"/>
          </p:nvPr>
        </p:nvSpPr>
        <p:spPr>
          <a:xfrm>
            <a:off x="3431880" y="6492960"/>
            <a:ext cx="4114440" cy="364680"/>
          </a:xfrm>
          <a:prstGeom prst="rect">
            <a:avLst/>
          </a:prstGeom>
        </p:spPr>
        <p:txBody>
          <a:bodyPr anchor="ctr">
            <a:noAutofit/>
          </a:bodyPr>
          <a:p>
            <a:pPr algn="ctr">
              <a:lnSpc>
                <a:spcPct val="100000"/>
              </a:lnSpc>
            </a:pPr>
            <a:r>
              <a:rPr b="0" lang="en-US" sz="1200" spc="-1" strike="noStrike">
                <a:solidFill>
                  <a:srgbClr val="b2b2b2"/>
                </a:solidFill>
                <a:latin typeface="Calibri"/>
              </a:rPr>
              <a:t>EWARS </a:t>
            </a:r>
            <a:r>
              <a:rPr b="0" lang="en-US" sz="1200" spc="-1" strike="noStrike">
                <a:solidFill>
                  <a:srgbClr val="b2b2b2"/>
                </a:solidFill>
                <a:latin typeface="Calibri"/>
              </a:rPr>
              <a:t>and </a:t>
            </a:r>
            <a:r>
              <a:rPr b="0" lang="en-US" sz="1200" spc="-1" strike="noStrike">
                <a:solidFill>
                  <a:srgbClr val="b2b2b2"/>
                </a:solidFill>
                <a:latin typeface="Calibri"/>
              </a:rPr>
              <a:t>EHS</a:t>
            </a:r>
            <a:endParaRPr b="0" lang="en-US" sz="1200" spc="-1" strike="noStrike">
              <a:latin typeface="Times New Roman"/>
            </a:endParaRPr>
          </a:p>
        </p:txBody>
      </p:sp>
      <p:sp>
        <p:nvSpPr>
          <p:cNvPr id="408"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5"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a:t>
            </a:r>
            <a:r>
              <a:rPr b="0" lang="en-US" sz="4400" spc="-1" strike="noStrike">
                <a:solidFill>
                  <a:srgbClr val="000000"/>
                </a:solidFill>
                <a:latin typeface="Calibri Light"/>
              </a:rPr>
              <a:t>li</a:t>
            </a:r>
            <a:r>
              <a:rPr b="0" lang="en-US" sz="4400" spc="-1" strike="noStrike">
                <a:solidFill>
                  <a:srgbClr val="000000"/>
                </a:solidFill>
                <a:latin typeface="Calibri Light"/>
              </a:rPr>
              <a:t>c</a:t>
            </a:r>
            <a:r>
              <a:rPr b="0" lang="en-US" sz="4400" spc="-1" strike="noStrike">
                <a:solidFill>
                  <a:srgbClr val="000000"/>
                </a:solidFill>
                <a:latin typeface="Calibri Light"/>
              </a:rPr>
              <a:t>k </a:t>
            </a:r>
            <a:r>
              <a:rPr b="0" lang="en-US" sz="4400" spc="-1" strike="noStrike">
                <a:solidFill>
                  <a:srgbClr val="000000"/>
                </a:solidFill>
                <a:latin typeface="Calibri Light"/>
              </a:rPr>
              <a:t>t</a:t>
            </a:r>
            <a:r>
              <a:rPr b="0" lang="en-US" sz="4400" spc="-1" strike="noStrike">
                <a:solidFill>
                  <a:srgbClr val="000000"/>
                </a:solidFill>
                <a:latin typeface="Calibri Light"/>
              </a:rPr>
              <a:t>o </a:t>
            </a:r>
            <a:r>
              <a:rPr b="0" lang="en-US" sz="4400" spc="-1" strike="noStrike">
                <a:solidFill>
                  <a:srgbClr val="000000"/>
                </a:solidFill>
                <a:latin typeface="Calibri Light"/>
              </a:rPr>
              <a:t>e</a:t>
            </a:r>
            <a:r>
              <a:rPr b="0" lang="en-US" sz="4400" spc="-1" strike="noStrike">
                <a:solidFill>
                  <a:srgbClr val="000000"/>
                </a:solidFill>
                <a:latin typeface="Calibri Light"/>
              </a:rPr>
              <a:t>d</a:t>
            </a:r>
            <a:r>
              <a:rPr b="0" lang="en-US" sz="4400" spc="-1" strike="noStrike">
                <a:solidFill>
                  <a:srgbClr val="000000"/>
                </a:solidFill>
                <a:latin typeface="Calibri Light"/>
              </a:rPr>
              <a:t>it </a:t>
            </a:r>
            <a:r>
              <a:rPr b="0" lang="en-US" sz="4400" spc="-1" strike="noStrike">
                <a:solidFill>
                  <a:srgbClr val="000000"/>
                </a:solidFill>
                <a:latin typeface="Calibri Light"/>
              </a:rPr>
              <a:t>M</a:t>
            </a:r>
            <a:r>
              <a:rPr b="0" lang="en-US" sz="4400" spc="-1" strike="noStrike">
                <a:solidFill>
                  <a:srgbClr val="000000"/>
                </a:solidFill>
                <a:latin typeface="Calibri Light"/>
              </a:rPr>
              <a:t>a</a:t>
            </a:r>
            <a:r>
              <a:rPr b="0" lang="en-US" sz="4400" spc="-1" strike="noStrike">
                <a:solidFill>
                  <a:srgbClr val="000000"/>
                </a:solidFill>
                <a:latin typeface="Calibri Light"/>
              </a:rPr>
              <a:t>s</a:t>
            </a:r>
            <a:r>
              <a:rPr b="0" lang="en-US" sz="4400" spc="-1" strike="noStrike">
                <a:solidFill>
                  <a:srgbClr val="000000"/>
                </a:solidFill>
                <a:latin typeface="Calibri Light"/>
              </a:rPr>
              <a:t>t</a:t>
            </a:r>
            <a:r>
              <a:rPr b="0" lang="en-US" sz="4400" spc="-1" strike="noStrike">
                <a:solidFill>
                  <a:srgbClr val="000000"/>
                </a:solidFill>
                <a:latin typeface="Calibri Light"/>
              </a:rPr>
              <a:t>e</a:t>
            </a:r>
            <a:r>
              <a:rPr b="0" lang="en-US" sz="4400" spc="-1" strike="noStrike">
                <a:solidFill>
                  <a:srgbClr val="000000"/>
                </a:solidFill>
                <a:latin typeface="Calibri Light"/>
              </a:rPr>
              <a:t>r </a:t>
            </a:r>
            <a:r>
              <a:rPr b="0" lang="en-US" sz="4400" spc="-1" strike="noStrike">
                <a:solidFill>
                  <a:srgbClr val="000000"/>
                </a:solidFill>
                <a:latin typeface="Calibri Light"/>
              </a:rPr>
              <a:t>ti</a:t>
            </a:r>
            <a:r>
              <a:rPr b="0" lang="en-US" sz="4400" spc="-1" strike="noStrike">
                <a:solidFill>
                  <a:srgbClr val="000000"/>
                </a:solidFill>
                <a:latin typeface="Calibri Light"/>
              </a:rPr>
              <a:t>tl</a:t>
            </a:r>
            <a:r>
              <a:rPr b="0" lang="en-US" sz="4400" spc="-1" strike="noStrike">
                <a:solidFill>
                  <a:srgbClr val="000000"/>
                </a:solidFill>
                <a:latin typeface="Calibri Light"/>
              </a:rPr>
              <a:t>e </a:t>
            </a:r>
            <a:r>
              <a:rPr b="0" lang="en-US" sz="4400" spc="-1" strike="noStrike">
                <a:solidFill>
                  <a:srgbClr val="000000"/>
                </a:solidFill>
                <a:latin typeface="Calibri Light"/>
              </a:rPr>
              <a:t>s</a:t>
            </a:r>
            <a:r>
              <a:rPr b="0" lang="en-US" sz="4400" spc="-1" strike="noStrike">
                <a:solidFill>
                  <a:srgbClr val="000000"/>
                </a:solidFill>
                <a:latin typeface="Calibri Light"/>
              </a:rPr>
              <a:t>t</a:t>
            </a:r>
            <a:r>
              <a:rPr b="0" lang="en-US" sz="4400" spc="-1" strike="noStrike">
                <a:solidFill>
                  <a:srgbClr val="000000"/>
                </a:solidFill>
                <a:latin typeface="Calibri Light"/>
              </a:rPr>
              <a:t>y</a:t>
            </a:r>
            <a:r>
              <a:rPr b="0" lang="en-US" sz="4400" spc="-1" strike="noStrike">
                <a:solidFill>
                  <a:srgbClr val="000000"/>
                </a:solidFill>
                <a:latin typeface="Calibri Light"/>
              </a:rPr>
              <a:t>l</a:t>
            </a:r>
            <a:r>
              <a:rPr b="0" lang="en-US" sz="4400" spc="-1" strike="noStrike">
                <a:solidFill>
                  <a:srgbClr val="000000"/>
                </a:solidFill>
                <a:latin typeface="Calibri Light"/>
              </a:rPr>
              <a:t>e</a:t>
            </a:r>
            <a:endParaRPr b="0" lang="en-US" sz="4400" spc="-1" strike="noStrike">
              <a:solidFill>
                <a:srgbClr val="000000"/>
              </a:solidFill>
              <a:latin typeface="Calibri"/>
            </a:endParaRPr>
          </a:p>
        </p:txBody>
      </p:sp>
      <p:sp>
        <p:nvSpPr>
          <p:cNvPr id="446" name="PlaceHolder 2"/>
          <p:cNvSpPr>
            <a:spLocks noGrp="1"/>
          </p:cNvSpPr>
          <p:nvPr>
            <p:ph type="body"/>
          </p:nvPr>
        </p:nvSpPr>
        <p:spPr>
          <a:xfrm>
            <a:off x="838080" y="1825560"/>
            <a:ext cx="518112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447" name="PlaceHolder 3"/>
          <p:cNvSpPr>
            <a:spLocks noGrp="1"/>
          </p:cNvSpPr>
          <p:nvPr>
            <p:ph type="body"/>
          </p:nvPr>
        </p:nvSpPr>
        <p:spPr>
          <a:xfrm>
            <a:off x="6172200" y="1825560"/>
            <a:ext cx="518112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448" name="PlaceHolder 4"/>
          <p:cNvSpPr>
            <a:spLocks noGrp="1"/>
          </p:cNvSpPr>
          <p:nvPr>
            <p:ph type="ftr"/>
          </p:nvPr>
        </p:nvSpPr>
        <p:spPr>
          <a:xfrm>
            <a:off x="3458520" y="6285960"/>
            <a:ext cx="4114440" cy="364680"/>
          </a:xfrm>
          <a:prstGeom prst="rect">
            <a:avLst/>
          </a:prstGeom>
        </p:spPr>
        <p:txBody>
          <a:bodyPr anchor="ctr">
            <a:noAutofit/>
          </a:bodyPr>
          <a:p>
            <a:pPr algn="ctr">
              <a:lnSpc>
                <a:spcPct val="100000"/>
              </a:lnSpc>
            </a:pPr>
            <a:r>
              <a:rPr b="0" lang="en-US" sz="1200" spc="-1" strike="noStrike">
                <a:solidFill>
                  <a:srgbClr val="b2b2b2"/>
                </a:solidFill>
                <a:latin typeface="Calibri"/>
              </a:rPr>
              <a:t>EWARS </a:t>
            </a:r>
            <a:r>
              <a:rPr b="0" lang="en-US" sz="1200" spc="-1" strike="noStrike">
                <a:solidFill>
                  <a:srgbClr val="b2b2b2"/>
                </a:solidFill>
                <a:latin typeface="Calibri"/>
              </a:rPr>
              <a:t>and </a:t>
            </a:r>
            <a:r>
              <a:rPr b="0" lang="en-US" sz="1200" spc="-1" strike="noStrike">
                <a:solidFill>
                  <a:srgbClr val="b2b2b2"/>
                </a:solidFill>
                <a:latin typeface="Calibri"/>
              </a:rPr>
              <a:t>EHS</a:t>
            </a:r>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anchor="ctr">
            <a:normAutofit/>
          </a:bodyPr>
          <a:p>
            <a:r>
              <a:rPr b="0" lang="en-US" sz="4400" spc="-1" strike="noStrike">
                <a:solidFill>
                  <a:srgbClr val="000000"/>
                </a:solidFill>
                <a:latin typeface="Arial"/>
              </a:rPr>
              <a:t>Click to edit the title text </a:t>
            </a:r>
            <a:r>
              <a:rPr b="0" lang="en-US" sz="4400" spc="-1" strike="noStrike">
                <a:solidFill>
                  <a:srgbClr val="000000"/>
                </a:solidFill>
                <a:latin typeface="Arial"/>
              </a:rPr>
              <a:t>format</a:t>
            </a:r>
            <a:endParaRPr b="0" lang="en-US" sz="4400" spc="-1" strike="noStrike">
              <a:solidFill>
                <a:srgbClr val="000000"/>
              </a:solidFill>
              <a:latin typeface="Arial"/>
            </a:endParaRPr>
          </a:p>
        </p:txBody>
      </p:sp>
      <p:sp>
        <p:nvSpPr>
          <p:cNvPr id="40" name="PlaceHolder 2"/>
          <p:cNvSpPr>
            <a:spLocks noGrp="1"/>
          </p:cNvSpPr>
          <p:nvPr>
            <p:ph type="body"/>
          </p:nvPr>
        </p:nvSpPr>
        <p:spPr>
          <a:xfrm>
            <a:off x="838080" y="1825560"/>
            <a:ext cx="10169280" cy="4075200"/>
          </a:xfrm>
          <a:prstGeom prst="rect">
            <a:avLst/>
          </a:prstGeom>
        </p:spPr>
        <p:txBody>
          <a:bodyPr>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Arial"/>
              </a:rPr>
              <a:t>Third Outline Level</a:t>
            </a:r>
            <a:endParaRPr b="0" lang="en-US"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Arial"/>
              </a:rPr>
              <a:t>Fourth Outline Level</a:t>
            </a:r>
            <a:endParaRPr b="0" lang="en-US"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Arial"/>
              </a:rPr>
              <a:t>Fifth Outline Level</a:t>
            </a:r>
            <a:endParaRPr b="0" lang="en-US"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Arial"/>
              </a:rPr>
              <a:t>Sixth Outline Level</a:t>
            </a:r>
            <a:endParaRPr b="0" lang="en-US"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Arial"/>
              </a:rPr>
              <a:t>Seventh Outline Level</a:t>
            </a:r>
            <a:endParaRPr b="0" lang="en-US" sz="2800" spc="-1" strike="noStrike">
              <a:solidFill>
                <a:srgbClr val="000000"/>
              </a:solidFill>
              <a:latin typeface="Arial"/>
            </a:endParaRPr>
          </a:p>
        </p:txBody>
      </p:sp>
      <p:pic>
        <p:nvPicPr>
          <p:cNvPr id="41" name="Google Shape;22;p99" descr=""/>
          <p:cNvPicPr/>
          <p:nvPr/>
        </p:nvPicPr>
        <p:blipFill>
          <a:blip r:embed="rId2"/>
          <a:stretch/>
        </p:blipFill>
        <p:spPr>
          <a:xfrm>
            <a:off x="366480" y="6121440"/>
            <a:ext cx="11283120" cy="631080"/>
          </a:xfrm>
          <a:prstGeom prst="rect">
            <a:avLst/>
          </a:prstGeom>
          <a:ln>
            <a:noFill/>
          </a:ln>
        </p:spPr>
      </p:pic>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en-US" sz="6000" spc="-1" strike="noStrike">
                <a:solidFill>
                  <a:srgbClr val="000000"/>
                </a:solidFill>
                <a:latin typeface="Calibri Light"/>
              </a:rPr>
              <a:t>Click to edit </a:t>
            </a:r>
            <a:r>
              <a:rPr b="0" lang="en-US" sz="6000" spc="-1" strike="noStrike">
                <a:solidFill>
                  <a:srgbClr val="000000"/>
                </a:solidFill>
                <a:latin typeface="Calibri Light"/>
              </a:rPr>
              <a:t>Master title </a:t>
            </a:r>
            <a:r>
              <a:rPr b="0" lang="en-US" sz="6000" spc="-1" strike="noStrike">
                <a:solidFill>
                  <a:srgbClr val="000000"/>
                </a:solidFill>
                <a:latin typeface="Calibri Light"/>
              </a:rPr>
              <a:t>style</a:t>
            </a:r>
            <a:endParaRPr b="0" lang="en-US" sz="6000" spc="-1" strike="noStrike">
              <a:solidFill>
                <a:srgbClr val="000000"/>
              </a:solidFill>
              <a:latin typeface="Calibri"/>
            </a:endParaRPr>
          </a:p>
        </p:txBody>
      </p:sp>
      <p:pic>
        <p:nvPicPr>
          <p:cNvPr id="79" name="Picture 12" descr=""/>
          <p:cNvPicPr/>
          <p:nvPr/>
        </p:nvPicPr>
        <p:blipFill>
          <a:blip r:embed="rId2"/>
          <a:stretch/>
        </p:blipFill>
        <p:spPr>
          <a:xfrm>
            <a:off x="366480" y="6121440"/>
            <a:ext cx="11283120" cy="631080"/>
          </a:xfrm>
          <a:prstGeom prst="rect">
            <a:avLst/>
          </a:prstGeom>
          <a:ln>
            <a:noFill/>
          </a:ln>
        </p:spPr>
      </p:pic>
      <p:sp>
        <p:nvSpPr>
          <p:cNvPr id="80"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a:t>
            </a:r>
            <a:r>
              <a:rPr b="0" lang="en-US" sz="4400" spc="-1" strike="noStrike">
                <a:solidFill>
                  <a:srgbClr val="000000"/>
                </a:solidFill>
                <a:latin typeface="Calibri Light"/>
              </a:rPr>
              <a:t>MASTER TITLE STYLE</a:t>
            </a:r>
            <a:endParaRPr b="0" lang="en-US" sz="4400" spc="-1" strike="noStrike">
              <a:solidFill>
                <a:srgbClr val="000000"/>
              </a:solidFill>
              <a:latin typeface="Calibri"/>
            </a:endParaRPr>
          </a:p>
        </p:txBody>
      </p:sp>
      <p:sp>
        <p:nvSpPr>
          <p:cNvPr id="118" name="PlaceHolder 2"/>
          <p:cNvSpPr>
            <a:spLocks noGrp="1"/>
          </p:cNvSpPr>
          <p:nvPr>
            <p:ph type="dt"/>
          </p:nvPr>
        </p:nvSpPr>
        <p:spPr>
          <a:xfrm>
            <a:off x="609480" y="8333640"/>
            <a:ext cx="2844360" cy="364680"/>
          </a:xfrm>
          <a:prstGeom prst="rect">
            <a:avLst/>
          </a:prstGeom>
        </p:spPr>
        <p:txBody>
          <a:bodyPr anchor="ctr">
            <a:noAutofit/>
          </a:bodyPr>
          <a:p>
            <a:pPr>
              <a:lnSpc>
                <a:spcPct val="100000"/>
              </a:lnSpc>
            </a:pPr>
            <a:r>
              <a:rPr b="0" lang="en-US" sz="1200" spc="-1" strike="noStrike">
                <a:solidFill>
                  <a:srgbClr val="8b8b8b"/>
                </a:solidFill>
                <a:latin typeface="Calibri"/>
              </a:rPr>
              <a:t>www.bestppt.com</a:t>
            </a:r>
            <a:endParaRPr b="0" lang="en-US" sz="1200" spc="-1" strike="noStrike">
              <a:latin typeface="Times New Roman"/>
            </a:endParaRPr>
          </a:p>
        </p:txBody>
      </p:sp>
      <p:sp>
        <p:nvSpPr>
          <p:cNvPr id="119"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3DAAAD8C-6D07-44F6-AEE7-49D915D3C34E}" type="slidenum">
              <a:rPr b="0" lang="en-US" sz="1200" spc="-1" strike="noStrike">
                <a:solidFill>
                  <a:srgbClr val="8b8b8b"/>
                </a:solidFill>
                <a:latin typeface="Calibri"/>
              </a:rPr>
              <a:t>&lt;number&gt;</a:t>
            </a:fld>
            <a:endParaRPr b="0" lang="en-US" sz="1200" spc="-1" strike="noStrike">
              <a:latin typeface="Times New Roman"/>
            </a:endParaRPr>
          </a:p>
        </p:txBody>
      </p:sp>
      <p:sp>
        <p:nvSpPr>
          <p:cNvPr id="120"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a:t>
            </a:r>
            <a:r>
              <a:rPr b="0" lang="en-US" sz="4400" spc="-1" strike="noStrike">
                <a:solidFill>
                  <a:srgbClr val="000000"/>
                </a:solidFill>
                <a:latin typeface="Calibri Light"/>
              </a:rPr>
              <a:t>title style</a:t>
            </a:r>
            <a:endParaRPr b="0" lang="en-US" sz="4400" spc="-1" strike="noStrike">
              <a:solidFill>
                <a:srgbClr val="000000"/>
              </a:solidFill>
              <a:latin typeface="Calibri"/>
            </a:endParaRPr>
          </a:p>
        </p:txBody>
      </p:sp>
      <p:sp>
        <p:nvSpPr>
          <p:cNvPr id="158" name="PlaceHolder 2"/>
          <p:cNvSpPr>
            <a:spLocks noGrp="1"/>
          </p:cNvSpPr>
          <p:nvPr>
            <p:ph type="body"/>
          </p:nvPr>
        </p:nvSpPr>
        <p:spPr>
          <a:xfrm>
            <a:off x="838080" y="1825560"/>
            <a:ext cx="10169280" cy="407520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pic>
        <p:nvPicPr>
          <p:cNvPr id="159" name="Picture 10" descr=""/>
          <p:cNvPicPr/>
          <p:nvPr/>
        </p:nvPicPr>
        <p:blipFill>
          <a:blip r:embed="rId2"/>
          <a:stretch/>
        </p:blipFill>
        <p:spPr>
          <a:xfrm>
            <a:off x="366480" y="6121440"/>
            <a:ext cx="11283120" cy="631080"/>
          </a:xfrm>
          <a:prstGeom prst="rect">
            <a:avLst/>
          </a:prstGeom>
          <a:ln>
            <a:noFill/>
          </a:ln>
        </p:spPr>
      </p:pic>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6" name="PlaceHolder 1"/>
          <p:cNvSpPr>
            <a:spLocks noGrp="1"/>
          </p:cNvSpPr>
          <p:nvPr>
            <p:ph type="title"/>
          </p:nvPr>
        </p:nvSpPr>
        <p:spPr>
          <a:xfrm>
            <a:off x="914400" y="2130480"/>
            <a:ext cx="10362960" cy="1469520"/>
          </a:xfrm>
          <a:prstGeom prst="rect">
            <a:avLst/>
          </a:prstGeom>
        </p:spPr>
        <p:txBody>
          <a:bodyPr anchor="ctr">
            <a:noAutofit/>
          </a:bodyPr>
          <a:p>
            <a:pPr algn="ctr">
              <a:lnSpc>
                <a:spcPct val="100000"/>
              </a:lnSpc>
            </a:pPr>
            <a:r>
              <a:rPr b="0" lang="en-US" sz="4400" spc="-1" strike="noStrike">
                <a:solidFill>
                  <a:srgbClr val="000000"/>
                </a:solidFill>
                <a:latin typeface="Calibri"/>
              </a:rPr>
              <a:t>Click to edit Master title </a:t>
            </a:r>
            <a:r>
              <a:rPr b="0" lang="en-US" sz="4400" spc="-1" strike="noStrike">
                <a:solidFill>
                  <a:srgbClr val="000000"/>
                </a:solidFill>
                <a:latin typeface="Calibri"/>
              </a:rPr>
              <a:t>style</a:t>
            </a:r>
            <a:endParaRPr b="0" lang="en-US" sz="4400" spc="-1" strike="noStrike">
              <a:solidFill>
                <a:srgbClr val="000000"/>
              </a:solidFill>
              <a:latin typeface="Calibri"/>
            </a:endParaRPr>
          </a:p>
        </p:txBody>
      </p:sp>
      <p:sp>
        <p:nvSpPr>
          <p:cNvPr id="197" name="PlaceHolder 2"/>
          <p:cNvSpPr>
            <a:spLocks noGrp="1"/>
          </p:cNvSpPr>
          <p:nvPr>
            <p:ph type="dt"/>
          </p:nvPr>
        </p:nvSpPr>
        <p:spPr>
          <a:xfrm>
            <a:off x="609480" y="6356520"/>
            <a:ext cx="2844360" cy="364680"/>
          </a:xfrm>
          <a:prstGeom prst="rect">
            <a:avLst/>
          </a:prstGeom>
        </p:spPr>
        <p:txBody>
          <a:bodyPr anchor="ctr">
            <a:noAutofit/>
          </a:bodyPr>
          <a:p>
            <a:pPr>
              <a:lnSpc>
                <a:spcPct val="100000"/>
              </a:lnSpc>
            </a:pPr>
            <a:fld id="{14431621-413D-40FE-B694-A1F495684AE0}" type="datetime">
              <a:rPr b="0" lang="en-US" sz="1200" spc="-1" strike="noStrike">
                <a:solidFill>
                  <a:srgbClr val="8b8b8b"/>
                </a:solidFill>
                <a:latin typeface="Calibri"/>
              </a:rPr>
              <a:t>8/6/23</a:t>
            </a:fld>
            <a:endParaRPr b="0" lang="en-US" sz="1200" spc="-1" strike="noStrike">
              <a:latin typeface="Times New Roman"/>
            </a:endParaRPr>
          </a:p>
        </p:txBody>
      </p:sp>
      <p:sp>
        <p:nvSpPr>
          <p:cNvPr id="198" name="PlaceHolder 3"/>
          <p:cNvSpPr>
            <a:spLocks noGrp="1"/>
          </p:cNvSpPr>
          <p:nvPr>
            <p:ph type="ftr"/>
          </p:nvPr>
        </p:nvSpPr>
        <p:spPr>
          <a:xfrm>
            <a:off x="4165560" y="6356520"/>
            <a:ext cx="3860280" cy="364680"/>
          </a:xfrm>
          <a:prstGeom prst="rect">
            <a:avLst/>
          </a:prstGeom>
        </p:spPr>
        <p:txBody>
          <a:bodyPr anchor="ctr">
            <a:noAutofit/>
          </a:bodyPr>
          <a:p>
            <a:endParaRPr b="0" lang="en-US" sz="2400" spc="-1" strike="noStrike">
              <a:latin typeface="Times New Roman"/>
            </a:endParaRPr>
          </a:p>
        </p:txBody>
      </p:sp>
      <p:sp>
        <p:nvSpPr>
          <p:cNvPr id="199" name="PlaceHolder 4"/>
          <p:cNvSpPr>
            <a:spLocks noGrp="1"/>
          </p:cNvSpPr>
          <p:nvPr>
            <p:ph type="sldNum"/>
          </p:nvPr>
        </p:nvSpPr>
        <p:spPr>
          <a:xfrm>
            <a:off x="8737560" y="6356520"/>
            <a:ext cx="2844360" cy="364680"/>
          </a:xfrm>
          <a:prstGeom prst="rect">
            <a:avLst/>
          </a:prstGeom>
        </p:spPr>
        <p:txBody>
          <a:bodyPr anchor="ctr">
            <a:noAutofit/>
          </a:bodyPr>
          <a:p>
            <a:pPr algn="r">
              <a:lnSpc>
                <a:spcPct val="100000"/>
              </a:lnSpc>
            </a:pPr>
            <a:fld id="{62F1C6D7-C4B4-43CA-909C-30471B5764D0}" type="slidenum">
              <a:rPr b="0" lang="en-US" sz="1200" spc="-1" strike="noStrike">
                <a:solidFill>
                  <a:srgbClr val="8b8b8b"/>
                </a:solidFill>
                <a:latin typeface="Calibri"/>
              </a:rPr>
              <a:t>&lt;number&gt;</a:t>
            </a:fld>
            <a:endParaRPr b="0" lang="en-US" sz="1200" spc="-1" strike="noStrike">
              <a:latin typeface="Times New Roman"/>
            </a:endParaRPr>
          </a:p>
        </p:txBody>
      </p:sp>
      <p:sp>
        <p:nvSpPr>
          <p:cNvPr id="200"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4680"/>
            <a:ext cx="10972440" cy="1142640"/>
          </a:xfrm>
          <a:prstGeom prst="rect">
            <a:avLst/>
          </a:prstGeom>
        </p:spPr>
        <p:txBody>
          <a:bodyPr anchor="ctr">
            <a:noAutofit/>
          </a:bodyPr>
          <a:p>
            <a:pPr algn="ctr">
              <a:lnSpc>
                <a:spcPct val="100000"/>
              </a:lnSpc>
            </a:pPr>
            <a:r>
              <a:rPr b="0" lang="en-US" sz="4400" spc="-1" strike="noStrike">
                <a:solidFill>
                  <a:srgbClr val="000000"/>
                </a:solidFill>
                <a:latin typeface="Calibri"/>
              </a:rPr>
              <a:t>Click to edit Master title </a:t>
            </a:r>
            <a:r>
              <a:rPr b="0" lang="en-US" sz="4400" spc="-1" strike="noStrike">
                <a:solidFill>
                  <a:srgbClr val="000000"/>
                </a:solidFill>
                <a:latin typeface="Calibri"/>
              </a:rPr>
              <a:t>style</a:t>
            </a:r>
            <a:endParaRPr b="0" lang="en-US" sz="4400" spc="-1" strike="noStrike">
              <a:solidFill>
                <a:srgbClr val="000000"/>
              </a:solidFill>
              <a:latin typeface="Calibri"/>
            </a:endParaRPr>
          </a:p>
        </p:txBody>
      </p:sp>
      <p:sp>
        <p:nvSpPr>
          <p:cNvPr id="238" name="PlaceHolder 2"/>
          <p:cNvSpPr>
            <a:spLocks noGrp="1"/>
          </p:cNvSpPr>
          <p:nvPr>
            <p:ph type="body"/>
          </p:nvPr>
        </p:nvSpPr>
        <p:spPr>
          <a:xfrm>
            <a:off x="609480" y="1600200"/>
            <a:ext cx="10972440" cy="4525560"/>
          </a:xfrm>
          <a:prstGeom prst="rect">
            <a:avLst/>
          </a:prstGeom>
        </p:spPr>
        <p:txBody>
          <a:bodyPr>
            <a:no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239" name="PlaceHolder 3"/>
          <p:cNvSpPr>
            <a:spLocks noGrp="1"/>
          </p:cNvSpPr>
          <p:nvPr>
            <p:ph type="dt"/>
          </p:nvPr>
        </p:nvSpPr>
        <p:spPr>
          <a:xfrm>
            <a:off x="609480" y="6356520"/>
            <a:ext cx="2844360" cy="364680"/>
          </a:xfrm>
          <a:prstGeom prst="rect">
            <a:avLst/>
          </a:prstGeom>
        </p:spPr>
        <p:txBody>
          <a:bodyPr anchor="ctr">
            <a:noAutofit/>
          </a:bodyPr>
          <a:p>
            <a:pPr>
              <a:lnSpc>
                <a:spcPct val="100000"/>
              </a:lnSpc>
            </a:pPr>
            <a:fld id="{CE77EC72-3C84-4C52-9595-043A54E7F0CE}" type="datetime">
              <a:rPr b="0" lang="en-US" sz="1200" spc="-1" strike="noStrike">
                <a:solidFill>
                  <a:srgbClr val="8b8b8b"/>
                </a:solidFill>
                <a:latin typeface="Calibri"/>
              </a:rPr>
              <a:t>8/6/23</a:t>
            </a:fld>
            <a:endParaRPr b="0" lang="en-US" sz="1200" spc="-1" strike="noStrike">
              <a:latin typeface="Times New Roman"/>
            </a:endParaRPr>
          </a:p>
        </p:txBody>
      </p:sp>
      <p:sp>
        <p:nvSpPr>
          <p:cNvPr id="240" name="PlaceHolder 4"/>
          <p:cNvSpPr>
            <a:spLocks noGrp="1"/>
          </p:cNvSpPr>
          <p:nvPr>
            <p:ph type="ftr"/>
          </p:nvPr>
        </p:nvSpPr>
        <p:spPr>
          <a:xfrm>
            <a:off x="4165560" y="6356520"/>
            <a:ext cx="3860280" cy="364680"/>
          </a:xfrm>
          <a:prstGeom prst="rect">
            <a:avLst/>
          </a:prstGeom>
        </p:spPr>
        <p:txBody>
          <a:bodyPr anchor="ctr">
            <a:noAutofit/>
          </a:bodyPr>
          <a:p>
            <a:endParaRPr b="0" lang="en-US" sz="2400" spc="-1" strike="noStrike">
              <a:latin typeface="Times New Roman"/>
            </a:endParaRPr>
          </a:p>
        </p:txBody>
      </p:sp>
      <p:sp>
        <p:nvSpPr>
          <p:cNvPr id="241" name="PlaceHolder 5"/>
          <p:cNvSpPr>
            <a:spLocks noGrp="1"/>
          </p:cNvSpPr>
          <p:nvPr>
            <p:ph type="sldNum"/>
          </p:nvPr>
        </p:nvSpPr>
        <p:spPr>
          <a:xfrm>
            <a:off x="8737560" y="6356520"/>
            <a:ext cx="2844360" cy="364680"/>
          </a:xfrm>
          <a:prstGeom prst="rect">
            <a:avLst/>
          </a:prstGeom>
        </p:spPr>
        <p:txBody>
          <a:bodyPr anchor="ctr">
            <a:noAutofit/>
          </a:bodyPr>
          <a:p>
            <a:pPr algn="r">
              <a:lnSpc>
                <a:spcPct val="100000"/>
              </a:lnSpc>
            </a:pPr>
            <a:fld id="{3FA98D22-2A1B-4C96-94E4-96C5F01776BD}"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8" name="PlaceHolder 1"/>
          <p:cNvSpPr>
            <a:spLocks noGrp="1"/>
          </p:cNvSpPr>
          <p:nvPr>
            <p:ph type="title"/>
          </p:nvPr>
        </p:nvSpPr>
        <p:spPr>
          <a:xfrm>
            <a:off x="838080" y="308160"/>
            <a:ext cx="10515240" cy="804600"/>
          </a:xfrm>
          <a:prstGeom prst="rect">
            <a:avLst/>
          </a:prstGeom>
        </p:spPr>
        <p:txBody>
          <a:bodyPr anchor="b">
            <a:noAutofit/>
          </a:bodyPr>
          <a:p>
            <a:pPr algn="ctr">
              <a:lnSpc>
                <a:spcPct val="100000"/>
              </a:lnSpc>
            </a:pPr>
            <a:r>
              <a:rPr b="1" lang="en-US" sz="2000" spc="-1" strike="noStrike" cap="all">
                <a:solidFill>
                  <a:srgbClr val="c0504d"/>
                </a:solidFill>
                <a:latin typeface="Gotham Bold"/>
              </a:rPr>
              <a:t>SLI</a:t>
            </a:r>
            <a:r>
              <a:rPr b="1" lang="en-US" sz="2000" spc="-1" strike="noStrike" cap="all">
                <a:solidFill>
                  <a:srgbClr val="c0504d"/>
                </a:solidFill>
                <a:latin typeface="Gotham Bold"/>
              </a:rPr>
              <a:t>DE </a:t>
            </a:r>
            <a:r>
              <a:rPr b="1" lang="en-US" sz="2000" spc="-1" strike="noStrike" cap="all">
                <a:solidFill>
                  <a:srgbClr val="c0504d"/>
                </a:solidFill>
                <a:latin typeface="Gotham Bold"/>
              </a:rPr>
              <a:t>HE</a:t>
            </a:r>
            <a:r>
              <a:rPr b="1" lang="en-US" sz="2000" spc="-1" strike="noStrike" cap="all">
                <a:solidFill>
                  <a:srgbClr val="c0504d"/>
                </a:solidFill>
                <a:latin typeface="Gotham Bold"/>
              </a:rPr>
              <a:t>AD</a:t>
            </a:r>
            <a:r>
              <a:rPr b="1" lang="en-US" sz="2000" spc="-1" strike="noStrike" cap="all">
                <a:solidFill>
                  <a:srgbClr val="c0504d"/>
                </a:solidFill>
                <a:latin typeface="Gotham Bold"/>
              </a:rPr>
              <a:t>LIN</a:t>
            </a:r>
            <a:r>
              <a:rPr b="1" lang="en-US" sz="2000" spc="-1" strike="noStrike" cap="all">
                <a:solidFill>
                  <a:srgbClr val="c0504d"/>
                </a:solidFill>
                <a:latin typeface="Gotham Bold"/>
              </a:rPr>
              <a:t>E</a:t>
            </a:r>
            <a:endParaRPr b="0" lang="en-US" sz="2000" spc="-1" strike="noStrike">
              <a:solidFill>
                <a:srgbClr val="000000"/>
              </a:solidFill>
              <a:latin typeface="Calibri"/>
            </a:endParaRPr>
          </a:p>
        </p:txBody>
      </p:sp>
      <p:sp>
        <p:nvSpPr>
          <p:cNvPr id="279" name="PlaceHolder 2"/>
          <p:cNvSpPr>
            <a:spLocks noGrp="1"/>
          </p:cNvSpPr>
          <p:nvPr>
            <p:ph type="body"/>
          </p:nvPr>
        </p:nvSpPr>
        <p:spPr>
          <a:xfrm>
            <a:off x="838080" y="1533960"/>
            <a:ext cx="4976280" cy="4547520"/>
          </a:xfrm>
          <a:prstGeom prst="rect">
            <a:avLst/>
          </a:prstGeom>
        </p:spPr>
        <p:txBody>
          <a:bodyPr>
            <a:noAutofit/>
          </a:bodyPr>
          <a:p>
            <a:pPr marL="343080" indent="-342720">
              <a:lnSpc>
                <a:spcPct val="100000"/>
              </a:lnSpc>
              <a:spcBef>
                <a:spcPts val="320"/>
              </a:spcBef>
              <a:buClr>
                <a:srgbClr val="000000"/>
              </a:buClr>
              <a:buFont typeface="Arial"/>
              <a:buChar char="•"/>
            </a:pPr>
            <a:r>
              <a:rPr b="0" lang="en-US" sz="1600" spc="-1" strike="noStrike">
                <a:solidFill>
                  <a:srgbClr val="000000"/>
                </a:solidFill>
                <a:latin typeface="Calibri"/>
              </a:rPr>
              <a:t>Slide content</a:t>
            </a:r>
            <a:endParaRPr b="0" lang="en-US" sz="1600" spc="-1" strike="noStrike">
              <a:solidFill>
                <a:srgbClr val="000000"/>
              </a:solidFill>
              <a:latin typeface="Calibri"/>
            </a:endParaRPr>
          </a:p>
          <a:p>
            <a:pPr lvl="1" marL="743040" indent="-285480">
              <a:lnSpc>
                <a:spcPct val="100000"/>
              </a:lnSpc>
              <a:spcBef>
                <a:spcPts val="281"/>
              </a:spcBef>
              <a:buClr>
                <a:srgbClr val="000000"/>
              </a:buClr>
              <a:buFont typeface="Arial"/>
              <a:buChar char="•"/>
            </a:pPr>
            <a:r>
              <a:rPr b="0" lang="en-US" sz="1400" spc="-1" strike="noStrike">
                <a:solidFill>
                  <a:srgbClr val="000000"/>
                </a:solidFill>
                <a:latin typeface="Calibri"/>
              </a:rPr>
              <a:t>Sub-bullet content</a:t>
            </a:r>
            <a:endParaRPr b="0" lang="en-US" sz="1400" spc="-1" strike="noStrike">
              <a:solidFill>
                <a:srgbClr val="000000"/>
              </a:solidFill>
              <a:latin typeface="Calibri"/>
            </a:endParaRPr>
          </a:p>
        </p:txBody>
      </p:sp>
      <p:sp>
        <p:nvSpPr>
          <p:cNvPr id="280" name="Line 3"/>
          <p:cNvSpPr/>
          <p:nvPr/>
        </p:nvSpPr>
        <p:spPr>
          <a:xfrm>
            <a:off x="281880" y="6470280"/>
            <a:ext cx="11617920" cy="0"/>
          </a:xfrm>
          <a:prstGeom prst="line">
            <a:avLst/>
          </a:prstGeom>
          <a:ln>
            <a:round/>
          </a:ln>
        </p:spPr>
        <p:style>
          <a:lnRef idx="3">
            <a:schemeClr val="accent2"/>
          </a:lnRef>
          <a:fillRef idx="0">
            <a:schemeClr val="accent2"/>
          </a:fillRef>
          <a:effectRef idx="2">
            <a:schemeClr val="accent2"/>
          </a:effectRef>
          <a:fontRef idx="minor"/>
        </p:style>
      </p:sp>
      <p:sp>
        <p:nvSpPr>
          <p:cNvPr id="281" name="PlaceHolder 4"/>
          <p:cNvSpPr>
            <a:spLocks noGrp="1"/>
          </p:cNvSpPr>
          <p:nvPr>
            <p:ph type="body"/>
          </p:nvPr>
        </p:nvSpPr>
        <p:spPr>
          <a:xfrm>
            <a:off x="6377040" y="1531080"/>
            <a:ext cx="4976280" cy="4547520"/>
          </a:xfrm>
          <a:prstGeom prst="rect">
            <a:avLst/>
          </a:prstGeom>
        </p:spPr>
        <p:txBody>
          <a:bodyPr>
            <a:noAutofit/>
          </a:bodyPr>
          <a:p>
            <a:pPr marL="343080" indent="-342720">
              <a:lnSpc>
                <a:spcPct val="100000"/>
              </a:lnSpc>
              <a:spcBef>
                <a:spcPts val="320"/>
              </a:spcBef>
              <a:buClr>
                <a:srgbClr val="000000"/>
              </a:buClr>
              <a:buFont typeface="Arial"/>
              <a:buChar char="•"/>
            </a:pPr>
            <a:r>
              <a:rPr b="0" lang="en-US" sz="1600" spc="-1" strike="noStrike">
                <a:solidFill>
                  <a:srgbClr val="000000"/>
                </a:solidFill>
                <a:latin typeface="Calibri"/>
              </a:rPr>
              <a:t>Slide content</a:t>
            </a:r>
            <a:endParaRPr b="0" lang="en-US" sz="1600" spc="-1" strike="noStrike">
              <a:solidFill>
                <a:srgbClr val="000000"/>
              </a:solidFill>
              <a:latin typeface="Calibri"/>
            </a:endParaRPr>
          </a:p>
          <a:p>
            <a:pPr lvl="1" marL="743040" indent="-285480">
              <a:lnSpc>
                <a:spcPct val="100000"/>
              </a:lnSpc>
              <a:spcBef>
                <a:spcPts val="281"/>
              </a:spcBef>
              <a:buClr>
                <a:srgbClr val="000000"/>
              </a:buClr>
              <a:buFont typeface="Arial"/>
              <a:buChar char="•"/>
            </a:pPr>
            <a:r>
              <a:rPr b="0" lang="en-US" sz="1400" spc="-1" strike="noStrike">
                <a:solidFill>
                  <a:srgbClr val="000000"/>
                </a:solidFill>
                <a:latin typeface="Calibri"/>
              </a:rPr>
              <a:t>Sub-bullet content</a:t>
            </a:r>
            <a:endParaRPr b="0" lang="en-US" sz="1400" spc="-1" strike="noStrike">
              <a:solidFill>
                <a:srgbClr val="000000"/>
              </a:solidFill>
              <a:latin typeface="Calibri"/>
            </a:endParaRPr>
          </a:p>
        </p:txBody>
      </p:sp>
      <p:sp>
        <p:nvSpPr>
          <p:cNvPr id="282" name="CustomShape 5"/>
          <p:cNvSpPr/>
          <p:nvPr/>
        </p:nvSpPr>
        <p:spPr>
          <a:xfrm>
            <a:off x="282240" y="6507720"/>
            <a:ext cx="6612480" cy="242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005192"/>
                </a:solidFill>
                <a:latin typeface="Calibri"/>
              </a:rPr>
              <a:t>Joint Emergency Operation (JEOP)</a:t>
            </a:r>
            <a:endParaRPr b="0" lang="en-US" sz="1000" spc="-1" strike="noStrike">
              <a:latin typeface="Arial"/>
            </a:endParaRPr>
          </a:p>
        </p:txBody>
      </p:sp>
      <p:sp>
        <p:nvSpPr>
          <p:cNvPr id="283" name="PlaceHolder 6"/>
          <p:cNvSpPr>
            <a:spLocks noGrp="1"/>
          </p:cNvSpPr>
          <p:nvPr>
            <p:ph type="sldNum"/>
          </p:nvPr>
        </p:nvSpPr>
        <p:spPr>
          <a:xfrm>
            <a:off x="9156600" y="6494400"/>
            <a:ext cx="2742840" cy="364680"/>
          </a:xfrm>
          <a:prstGeom prst="rect">
            <a:avLst/>
          </a:prstGeom>
        </p:spPr>
        <p:txBody>
          <a:bodyPr anchor="ctr">
            <a:noAutofit/>
          </a:bodyPr>
          <a:p>
            <a:pPr algn="r">
              <a:lnSpc>
                <a:spcPct val="100000"/>
              </a:lnSpc>
            </a:pPr>
            <a:fld id="{FEF393E6-5F2F-429C-A5B8-DEA565DBD46A}" type="slidenum">
              <a:rPr b="0" lang="en-US" sz="1050" spc="-1" strike="noStrike">
                <a:solidFill>
                  <a:srgbClr val="8c95aa"/>
                </a:solidFill>
                <a:latin typeface="Calibri"/>
              </a:rPr>
              <a:t>&lt;number&gt;</a:t>
            </a:fld>
            <a:endParaRPr b="0" lang="en-US" sz="105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4680"/>
            <a:ext cx="10972440" cy="1142640"/>
          </a:xfrm>
          <a:prstGeom prst="rect">
            <a:avLst/>
          </a:prstGeom>
        </p:spPr>
        <p:txBody>
          <a:bodyPr anchor="ctr">
            <a:noAutofit/>
          </a:bodyPr>
          <a:p>
            <a:pPr algn="ctr">
              <a:lnSpc>
                <a:spcPct val="100000"/>
              </a:lnSpc>
            </a:pPr>
            <a:r>
              <a:rPr b="0" lang="en-US" sz="4400" spc="-1" strike="noStrike">
                <a:solidFill>
                  <a:srgbClr val="000000"/>
                </a:solidFill>
                <a:latin typeface="Calibri"/>
              </a:rPr>
              <a:t>Cl</a:t>
            </a:r>
            <a:r>
              <a:rPr b="0" lang="en-US" sz="4400" spc="-1" strike="noStrike">
                <a:solidFill>
                  <a:srgbClr val="000000"/>
                </a:solidFill>
                <a:latin typeface="Calibri"/>
              </a:rPr>
              <a:t>ic</a:t>
            </a:r>
            <a:r>
              <a:rPr b="0" lang="en-US" sz="4400" spc="-1" strike="noStrike">
                <a:solidFill>
                  <a:srgbClr val="000000"/>
                </a:solidFill>
                <a:latin typeface="Calibri"/>
              </a:rPr>
              <a:t>k </a:t>
            </a:r>
            <a:r>
              <a:rPr b="0" lang="en-US" sz="4400" spc="-1" strike="noStrike">
                <a:solidFill>
                  <a:srgbClr val="000000"/>
                </a:solidFill>
                <a:latin typeface="Calibri"/>
              </a:rPr>
              <a:t>to </a:t>
            </a:r>
            <a:r>
              <a:rPr b="0" lang="en-US" sz="4400" spc="-1" strike="noStrike">
                <a:solidFill>
                  <a:srgbClr val="000000"/>
                </a:solidFill>
                <a:latin typeface="Calibri"/>
              </a:rPr>
              <a:t>e</a:t>
            </a:r>
            <a:r>
              <a:rPr b="0" lang="en-US" sz="4400" spc="-1" strike="noStrike">
                <a:solidFill>
                  <a:srgbClr val="000000"/>
                </a:solidFill>
                <a:latin typeface="Calibri"/>
              </a:rPr>
              <a:t>di</a:t>
            </a:r>
            <a:r>
              <a:rPr b="0" lang="en-US" sz="4400" spc="-1" strike="noStrike">
                <a:solidFill>
                  <a:srgbClr val="000000"/>
                </a:solidFill>
                <a:latin typeface="Calibri"/>
              </a:rPr>
              <a:t>t </a:t>
            </a:r>
            <a:r>
              <a:rPr b="0" lang="en-US" sz="4400" spc="-1" strike="noStrike">
                <a:solidFill>
                  <a:srgbClr val="000000"/>
                </a:solidFill>
                <a:latin typeface="Calibri"/>
              </a:rPr>
              <a:t>M</a:t>
            </a:r>
            <a:r>
              <a:rPr b="0" lang="en-US" sz="4400" spc="-1" strike="noStrike">
                <a:solidFill>
                  <a:srgbClr val="000000"/>
                </a:solidFill>
                <a:latin typeface="Calibri"/>
              </a:rPr>
              <a:t>as</a:t>
            </a:r>
            <a:r>
              <a:rPr b="0" lang="en-US" sz="4400" spc="-1" strike="noStrike">
                <a:solidFill>
                  <a:srgbClr val="000000"/>
                </a:solidFill>
                <a:latin typeface="Calibri"/>
              </a:rPr>
              <a:t>te</a:t>
            </a:r>
            <a:r>
              <a:rPr b="0" lang="en-US" sz="4400" spc="-1" strike="noStrike">
                <a:solidFill>
                  <a:srgbClr val="000000"/>
                </a:solidFill>
                <a:latin typeface="Calibri"/>
              </a:rPr>
              <a:t>r </a:t>
            </a:r>
            <a:r>
              <a:rPr b="0" lang="en-US" sz="4400" spc="-1" strike="noStrike">
                <a:solidFill>
                  <a:srgbClr val="000000"/>
                </a:solidFill>
                <a:latin typeface="Calibri"/>
              </a:rPr>
              <a:t>ti</a:t>
            </a:r>
            <a:r>
              <a:rPr b="0" lang="en-US" sz="4400" spc="-1" strike="noStrike">
                <a:solidFill>
                  <a:srgbClr val="000000"/>
                </a:solidFill>
                <a:latin typeface="Calibri"/>
              </a:rPr>
              <a:t>tl</a:t>
            </a:r>
            <a:r>
              <a:rPr b="0" lang="en-US" sz="4400" spc="-1" strike="noStrike">
                <a:solidFill>
                  <a:srgbClr val="000000"/>
                </a:solidFill>
                <a:latin typeface="Calibri"/>
              </a:rPr>
              <a:t>e </a:t>
            </a:r>
            <a:r>
              <a:rPr b="0" lang="en-US" sz="4400" spc="-1" strike="noStrike">
                <a:solidFill>
                  <a:srgbClr val="000000"/>
                </a:solidFill>
                <a:latin typeface="Calibri"/>
              </a:rPr>
              <a:t>st</a:t>
            </a:r>
            <a:r>
              <a:rPr b="0" lang="en-US" sz="4400" spc="-1" strike="noStrike">
                <a:solidFill>
                  <a:srgbClr val="000000"/>
                </a:solidFill>
                <a:latin typeface="Calibri"/>
              </a:rPr>
              <a:t>yl</a:t>
            </a:r>
            <a:r>
              <a:rPr b="0" lang="en-US" sz="4400" spc="-1" strike="noStrike">
                <a:solidFill>
                  <a:srgbClr val="000000"/>
                </a:solidFill>
                <a:latin typeface="Calibri"/>
              </a:rPr>
              <a:t>e</a:t>
            </a:r>
            <a:endParaRPr b="0" lang="en-US" sz="4400" spc="-1" strike="noStrike">
              <a:solidFill>
                <a:srgbClr val="000000"/>
              </a:solidFill>
              <a:latin typeface="Calibri"/>
            </a:endParaRPr>
          </a:p>
        </p:txBody>
      </p:sp>
      <p:sp>
        <p:nvSpPr>
          <p:cNvPr id="321" name="PlaceHolder 2"/>
          <p:cNvSpPr>
            <a:spLocks noGrp="1"/>
          </p:cNvSpPr>
          <p:nvPr>
            <p:ph type="body"/>
          </p:nvPr>
        </p:nvSpPr>
        <p:spPr>
          <a:xfrm>
            <a:off x="609480" y="1600200"/>
            <a:ext cx="5384520" cy="4525560"/>
          </a:xfrm>
          <a:prstGeom prst="rect">
            <a:avLst/>
          </a:prstGeom>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100000"/>
              </a:lnSpc>
              <a:spcBef>
                <a:spcPts val="400"/>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100000"/>
              </a:lnSpc>
              <a:spcBef>
                <a:spcPts val="360"/>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100000"/>
              </a:lnSpc>
              <a:spcBef>
                <a:spcPts val="360"/>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322" name="PlaceHolder 3"/>
          <p:cNvSpPr>
            <a:spLocks noGrp="1"/>
          </p:cNvSpPr>
          <p:nvPr>
            <p:ph type="body"/>
          </p:nvPr>
        </p:nvSpPr>
        <p:spPr>
          <a:xfrm>
            <a:off x="6197760" y="1600200"/>
            <a:ext cx="5384520" cy="4525560"/>
          </a:xfrm>
          <a:prstGeom prst="rect">
            <a:avLst/>
          </a:prstGeom>
        </p:spPr>
        <p:txBody>
          <a:bodyPr>
            <a:noAutofit/>
          </a:bodyPr>
          <a:p>
            <a:pPr marL="343080" indent="-342720">
              <a:lnSpc>
                <a:spcPct val="100000"/>
              </a:lnSpc>
              <a:spcBef>
                <a:spcPts val="56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743040" indent="-285480">
              <a:lnSpc>
                <a:spcPct val="100000"/>
              </a:lnSpc>
              <a:spcBef>
                <a:spcPts val="47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100000"/>
              </a:lnSpc>
              <a:spcBef>
                <a:spcPts val="400"/>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100000"/>
              </a:lnSpc>
              <a:spcBef>
                <a:spcPts val="360"/>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100000"/>
              </a:lnSpc>
              <a:spcBef>
                <a:spcPts val="360"/>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323" name="PlaceHolder 4"/>
          <p:cNvSpPr>
            <a:spLocks noGrp="1"/>
          </p:cNvSpPr>
          <p:nvPr>
            <p:ph type="dt"/>
          </p:nvPr>
        </p:nvSpPr>
        <p:spPr>
          <a:xfrm>
            <a:off x="609480" y="6356520"/>
            <a:ext cx="2844360" cy="364680"/>
          </a:xfrm>
          <a:prstGeom prst="rect">
            <a:avLst/>
          </a:prstGeom>
        </p:spPr>
        <p:txBody>
          <a:bodyPr anchor="ctr">
            <a:noAutofit/>
          </a:bodyPr>
          <a:p>
            <a:pPr>
              <a:lnSpc>
                <a:spcPct val="100000"/>
              </a:lnSpc>
            </a:pPr>
            <a:fld id="{8AFC7B91-3285-4520-A591-7DA53469DE0A}" type="datetime">
              <a:rPr b="0" lang="en-US" sz="1200" spc="-1" strike="noStrike">
                <a:solidFill>
                  <a:srgbClr val="8b8b8b"/>
                </a:solidFill>
                <a:latin typeface="Calibri"/>
              </a:rPr>
              <a:t>8/6/23</a:t>
            </a:fld>
            <a:endParaRPr b="0" lang="en-US" sz="1200" spc="-1" strike="noStrike">
              <a:latin typeface="Times New Roman"/>
            </a:endParaRPr>
          </a:p>
        </p:txBody>
      </p:sp>
      <p:sp>
        <p:nvSpPr>
          <p:cNvPr id="324" name="PlaceHolder 5"/>
          <p:cNvSpPr>
            <a:spLocks noGrp="1"/>
          </p:cNvSpPr>
          <p:nvPr>
            <p:ph type="ftr"/>
          </p:nvPr>
        </p:nvSpPr>
        <p:spPr>
          <a:xfrm>
            <a:off x="4165560" y="6356520"/>
            <a:ext cx="3860280" cy="364680"/>
          </a:xfrm>
          <a:prstGeom prst="rect">
            <a:avLst/>
          </a:prstGeom>
        </p:spPr>
        <p:txBody>
          <a:bodyPr anchor="ctr">
            <a:noAutofit/>
          </a:bodyPr>
          <a:p>
            <a:endParaRPr b="0" lang="en-US" sz="2400" spc="-1" strike="noStrike">
              <a:latin typeface="Times New Roman"/>
            </a:endParaRPr>
          </a:p>
        </p:txBody>
      </p:sp>
      <p:sp>
        <p:nvSpPr>
          <p:cNvPr id="325" name="PlaceHolder 6"/>
          <p:cNvSpPr>
            <a:spLocks noGrp="1"/>
          </p:cNvSpPr>
          <p:nvPr>
            <p:ph type="sldNum"/>
          </p:nvPr>
        </p:nvSpPr>
        <p:spPr>
          <a:xfrm>
            <a:off x="8737560" y="6356520"/>
            <a:ext cx="2844360" cy="364680"/>
          </a:xfrm>
          <a:prstGeom prst="rect">
            <a:avLst/>
          </a:prstGeom>
        </p:spPr>
        <p:txBody>
          <a:bodyPr anchor="ctr">
            <a:noAutofit/>
          </a:bodyPr>
          <a:p>
            <a:pPr algn="r">
              <a:lnSpc>
                <a:spcPct val="100000"/>
              </a:lnSpc>
            </a:pPr>
            <a:fld id="{C70141FC-0829-4ACD-9812-BA83BA0C5E14}"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00.xml.rels><?xml version="1.0" encoding="UTF-8"?>
<Relationships xmlns="http://schemas.openxmlformats.org/package/2006/relationships"><Relationship Id="rId1" Type="http://schemas.openxmlformats.org/officeDocument/2006/relationships/chart" Target="../charts/chart5.xml"/><Relationship Id="rId2" Type="http://schemas.openxmlformats.org/officeDocument/2006/relationships/image" Target="../media/image72.png"/><Relationship Id="rId3" Type="http://schemas.openxmlformats.org/officeDocument/2006/relationships/slideLayout" Target="../slideLayouts/slideLayout136.xml"/>
</Relationships>
</file>

<file path=ppt/slides/_rels/slide101.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49.xml"/>
</Relationships>
</file>

<file path=ppt/slides/_rels/slide102.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49.xml"/>
</Relationships>
</file>

<file path=ppt/slides/_rels/slide103.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49.xml"/>
</Relationships>
</file>

<file path=ppt/slides/_rels/slide104.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125.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6.xml"/>
</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7.xml"/>
</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8.xml"/>
</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0.xml"/>
</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12.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slideLayout" Target="../slideLayouts/slideLayout49.xml"/>
</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114.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49.xml"/>
</Relationships>
</file>

<file path=ppt/slides/_rels/slide115.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49.xml"/>
</Relationships>
</file>

<file path=ppt/slides/_rels/slide116.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49.xml"/>
</Relationships>
</file>

<file path=ppt/slides/_rels/slide117.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49.xml"/><Relationship Id="rId3" Type="http://schemas.openxmlformats.org/officeDocument/2006/relationships/notesSlide" Target="../notesSlides/notesSlide117.xml"/>
</Relationships>
</file>

<file path=ppt/slides/_rels/slide118.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49.xml"/>
</Relationships>
</file>

<file path=ppt/slides/_rels/slide119.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0.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49.xml"/>
</Relationships>
</file>

<file path=ppt/slides/_rels/slide121.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slideLayout" Target="../slideLayouts/slideLayout26.xml"/><Relationship Id="rId4" Type="http://schemas.openxmlformats.org/officeDocument/2006/relationships/notesSlide" Target="../notesSlides/notesSlide121.xml"/>
</Relationships>
</file>

<file path=ppt/slides/_rels/slide12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2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26.xml.rels><?xml version="1.0" encoding="UTF-8"?>
<Relationships xmlns="http://schemas.openxmlformats.org/package/2006/relationships"><Relationship Id="rId1" Type="http://schemas.openxmlformats.org/officeDocument/2006/relationships/slideLayout" Target="../slideLayouts/slideLayout62.xml"/>
</Relationships>
</file>

<file path=ppt/slides/_rels/slide12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28.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8.xml"/>
</Relationships>
</file>

<file path=ppt/slides/_rels/slide129.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9.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130.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30.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6.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hyperlink" Target="https://logcluster.org/ops/eth20a" TargetMode="External"/><Relationship Id="rId2" Type="http://schemas.openxmlformats.org/officeDocument/2006/relationships/image" Target="../media/image6.png"/><Relationship Id="rId3" Type="http://schemas.openxmlformats.org/officeDocument/2006/relationships/slideLayout" Target="../slideLayouts/slideLayout49.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49.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49.xml"/><Relationship Id="rId6"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49.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49.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62.xml"/>
</Relationships>
</file>

<file path=ppt/slides/_rels/slide28.xml.rels><?xml version="1.0" encoding="UTF-8"?>
<Relationships xmlns="http://schemas.openxmlformats.org/package/2006/relationships"><Relationship Id="rId1" Type="http://schemas.openxmlformats.org/officeDocument/2006/relationships/hyperlink" Target="mailto:goitafa@gmail.com" TargetMode="External"/><Relationship Id="rId2" Type="http://schemas.openxmlformats.org/officeDocument/2006/relationships/slideLayout" Target="../slideLayouts/slideLayout62.xml"/>
</Relationships>
</file>

<file path=ppt/slides/_rels/slide2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7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73.xml"/>
</Relationships>
</file>

<file path=ppt/slides/_rels/slide31.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73.xml"/>
</Relationships>
</file>

<file path=ppt/slides/_rels/slide32.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73.xml"/>
</Relationships>
</file>

<file path=ppt/slides/_rels/slide33.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73.xml"/>
</Relationships>
</file>

<file path=ppt/slides/_rels/slide3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73.xml"/>
</Relationships>
</file>

<file path=ppt/slides/_rels/slide35.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73.xml"/>
</Relationships>
</file>

<file path=ppt/slides/_rels/slide36.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73.xml"/>
</Relationships>
</file>

<file path=ppt/slides/_rels/slide3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73.xml"/>
</Relationships>
</file>

<file path=ppt/slides/_rels/slide38.xml.rels><?xml version="1.0" encoding="UTF-8"?>
<Relationships xmlns="http://schemas.openxmlformats.org/package/2006/relationships"><Relationship Id="rId1" Type="http://schemas.openxmlformats.org/officeDocument/2006/relationships/image" Target="../media/image25.wmf"/><Relationship Id="rId2" Type="http://schemas.openxmlformats.org/officeDocument/2006/relationships/slideLayout" Target="../slideLayouts/slideLayout73.xml"/>
</Relationships>
</file>

<file path=ppt/slides/_rels/slide39.xml.rels><?xml version="1.0" encoding="UTF-8"?>
<Relationships xmlns="http://schemas.openxmlformats.org/package/2006/relationships"><Relationship Id="rId1" Type="http://schemas.openxmlformats.org/officeDocument/2006/relationships/image" Target="../media/image26.wmf"/><Relationship Id="rId2" Type="http://schemas.openxmlformats.org/officeDocument/2006/relationships/slideLayout" Target="../slideLayouts/slideLayout7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73.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42.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73.xml"/>
</Relationships>
</file>

<file path=ppt/slides/_rels/slide4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73.xml"/>
</Relationships>
</file>

<file path=ppt/slides/_rels/slide4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73.xml"/>
</Relationships>
</file>

<file path=ppt/slides/_rels/slide4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73.xml"/>
</Relationships>
</file>

<file path=ppt/slides/_rels/slide46.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73.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4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slideLayout" Target="../slideLayouts/slideLayout73.xml"/>
</Relationships>
</file>

<file path=ppt/slides/_rels/slide49.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slideLayout" Target="../slideLayouts/slideLayout7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85.xml"/>
</Relationships>
</file>

<file path=ppt/slides/_rels/slide51.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73.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73.xml"/>
</Relationships>
</file>

<file path=ppt/slides/_rels/slide61.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jpeg"/><Relationship Id="rId3" Type="http://schemas.openxmlformats.org/officeDocument/2006/relationships/slideLayout" Target="../slideLayouts/slideLayout100.xml"/>
</Relationships>
</file>

<file path=ppt/slides/_rels/slide62.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slideLayout" Target="../slideLayouts/slideLayout109.xml"/>
</Relationships>
</file>

<file path=ppt/slides/_rels/slide63.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slideLayout" Target="../slideLayouts/slideLayout73.xml"/>
</Relationships>
</file>

<file path=ppt/slides/_rels/slide64.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73.xml"/>
</Relationships>
</file>

<file path=ppt/slides/_rels/slide65.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jpeg"/><Relationship Id="rId3" Type="http://schemas.openxmlformats.org/officeDocument/2006/relationships/slideLayout" Target="../slideLayouts/slideLayout73.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6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73.xml"/>
</Relationships>
</file>

<file path=ppt/slides/_rels/slide68.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73.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73.xml"/>
</Relationships>
</file>

<file path=ppt/slides/_rels/slide71.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73.xml"/>
</Relationships>
</file>

<file path=ppt/slides/_rels/slide72.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jpeg"/><Relationship Id="rId3" Type="http://schemas.openxmlformats.org/officeDocument/2006/relationships/slideLayout" Target="../slideLayouts/slideLayout109.xml"/>
</Relationships>
</file>

<file path=ppt/slides/_rels/slide73.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109.xml"/>
</Relationships>
</file>

<file path=ppt/slides/_rels/slide74.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73.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0.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slideLayout" Target="../slideLayouts/slideLayout49.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5.xml"/>
</Relationships>
</file>

<file path=ppt/slides/_rels/slide94.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49.xml"/><Relationship Id="rId3" Type="http://schemas.openxmlformats.org/officeDocument/2006/relationships/notesSlide" Target="../notesSlides/notesSlide94.xml"/>
</Relationships>
</file>

<file path=ppt/slides/_rels/slide95.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image" Target="../media/image67.png"/><Relationship Id="rId3" Type="http://schemas.openxmlformats.org/officeDocument/2006/relationships/slideLayout" Target="../slideLayouts/slideLayout49.xml"/>
</Relationships>
</file>

<file path=ppt/slides/_rels/slide96.xml.rels><?xml version="1.0" encoding="UTF-8"?>
<Relationships xmlns="http://schemas.openxmlformats.org/package/2006/relationships"><Relationship Id="rId1" Type="http://schemas.openxmlformats.org/officeDocument/2006/relationships/chart" Target="../charts/chart2.xml"/><Relationship Id="rId2" Type="http://schemas.openxmlformats.org/officeDocument/2006/relationships/image" Target="../media/image68.png"/><Relationship Id="rId3" Type="http://schemas.openxmlformats.org/officeDocument/2006/relationships/slideLayout" Target="../slideLayouts/slideLayout49.xml"/>
</Relationships>
</file>

<file path=ppt/slides/_rels/slide97.xml.rels><?xml version="1.0" encoding="UTF-8"?>
<Relationships xmlns="http://schemas.openxmlformats.org/package/2006/relationships"><Relationship Id="rId1" Type="http://schemas.openxmlformats.org/officeDocument/2006/relationships/chart" Target="../charts/chart3.xml"/><Relationship Id="rId2" Type="http://schemas.openxmlformats.org/officeDocument/2006/relationships/image" Target="../media/image69.png"/><Relationship Id="rId3" Type="http://schemas.openxmlformats.org/officeDocument/2006/relationships/slideLayout" Target="../slideLayouts/slideLayout49.xml"/>
</Relationships>
</file>

<file path=ppt/slides/_rels/slide98.xml.rels><?xml version="1.0" encoding="UTF-8"?>
<Relationships xmlns="http://schemas.openxmlformats.org/package/2006/relationships"><Relationship Id="rId1" Type="http://schemas.openxmlformats.org/officeDocument/2006/relationships/chart" Target="../charts/chart4.xml"/><Relationship Id="rId2" Type="http://schemas.openxmlformats.org/officeDocument/2006/relationships/image" Target="../media/image70.png"/><Relationship Id="rId3" Type="http://schemas.openxmlformats.org/officeDocument/2006/relationships/slideLayout" Target="../slideLayouts/slideLayout136.xml"/>
</Relationships>
</file>

<file path=ppt/slides/_rels/slide99.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TextShape 1"/>
          <p:cNvSpPr txBox="1"/>
          <p:nvPr/>
        </p:nvSpPr>
        <p:spPr>
          <a:xfrm>
            <a:off x="136800" y="1460520"/>
            <a:ext cx="11918520" cy="3936960"/>
          </a:xfrm>
          <a:prstGeom prst="rect">
            <a:avLst/>
          </a:prstGeom>
          <a:noFill/>
          <a:ln>
            <a:noFill/>
          </a:ln>
        </p:spPr>
        <p:txBody>
          <a:bodyPr anchor="b">
            <a:normAutofit fontScale="60000"/>
          </a:bodyPr>
          <a:p>
            <a:pPr algn="ctr">
              <a:lnSpc>
                <a:spcPct val="90000"/>
              </a:lnSpc>
              <a:tabLst>
                <a:tab algn="l" pos="0"/>
              </a:tabLst>
            </a:pPr>
            <a:br/>
            <a:br/>
            <a:r>
              <a:rPr b="1" lang="en-US" sz="6700" spc="-1" strike="noStrike">
                <a:solidFill>
                  <a:srgbClr val="2f5496"/>
                </a:solidFill>
                <a:latin typeface="Arial"/>
                <a:ea typeface="Arial"/>
              </a:rPr>
              <a:t>T</a:t>
            </a:r>
            <a:r>
              <a:rPr b="1" lang="en-US" sz="6700" spc="-1" strike="noStrike">
                <a:solidFill>
                  <a:srgbClr val="2f5496"/>
                </a:solidFill>
                <a:latin typeface="Arial"/>
                <a:ea typeface="Arial"/>
              </a:rPr>
              <a:t>I</a:t>
            </a:r>
            <a:r>
              <a:rPr b="1" lang="en-US" sz="6700" spc="-1" strike="noStrike">
                <a:solidFill>
                  <a:srgbClr val="2f5496"/>
                </a:solidFill>
                <a:latin typeface="Arial"/>
                <a:ea typeface="Arial"/>
              </a:rPr>
              <a:t>G</a:t>
            </a:r>
            <a:r>
              <a:rPr b="1" lang="en-US" sz="6700" spc="-1" strike="noStrike">
                <a:solidFill>
                  <a:srgbClr val="2f5496"/>
                </a:solidFill>
                <a:latin typeface="Arial"/>
                <a:ea typeface="Arial"/>
              </a:rPr>
              <a:t>R</a:t>
            </a:r>
            <a:r>
              <a:rPr b="1" lang="en-US" sz="6700" spc="-1" strike="noStrike">
                <a:solidFill>
                  <a:srgbClr val="2f5496"/>
                </a:solidFill>
                <a:latin typeface="Arial"/>
                <a:ea typeface="Arial"/>
              </a:rPr>
              <a:t>A</a:t>
            </a:r>
            <a:r>
              <a:rPr b="1" lang="en-US" sz="6700" spc="-1" strike="noStrike">
                <a:solidFill>
                  <a:srgbClr val="2f5496"/>
                </a:solidFill>
                <a:latin typeface="Arial"/>
                <a:ea typeface="Arial"/>
              </a:rPr>
              <a:t>Y</a:t>
            </a:r>
            <a:r>
              <a:rPr b="1" lang="en-US" sz="6700" spc="-1" strike="noStrike">
                <a:solidFill>
                  <a:srgbClr val="2f5496"/>
                </a:solidFill>
                <a:latin typeface="Arial"/>
                <a:ea typeface="Arial"/>
              </a:rPr>
              <a:t>  </a:t>
            </a:r>
            <a:br/>
            <a:r>
              <a:rPr b="1" lang="en-US" sz="4400" spc="-1" strike="noStrike">
                <a:solidFill>
                  <a:srgbClr val="2f5496"/>
                </a:solidFill>
                <a:latin typeface="Arial"/>
                <a:ea typeface="Arial"/>
              </a:rPr>
              <a:t>E</a:t>
            </a:r>
            <a:r>
              <a:rPr b="1" lang="en-US" sz="4400" spc="-1" strike="noStrike">
                <a:solidFill>
                  <a:srgbClr val="2f5496"/>
                </a:solidFill>
                <a:latin typeface="Arial"/>
                <a:ea typeface="Arial"/>
              </a:rPr>
              <a:t>M</a:t>
            </a:r>
            <a:r>
              <a:rPr b="1" lang="en-US" sz="4400" spc="-1" strike="noStrike">
                <a:solidFill>
                  <a:srgbClr val="2f5496"/>
                </a:solidFill>
                <a:latin typeface="Arial"/>
                <a:ea typeface="Arial"/>
              </a:rPr>
              <a:t>E</a:t>
            </a:r>
            <a:r>
              <a:rPr b="1" lang="en-US" sz="4400" spc="-1" strike="noStrike">
                <a:solidFill>
                  <a:srgbClr val="2f5496"/>
                </a:solidFill>
                <a:latin typeface="Arial"/>
                <a:ea typeface="Arial"/>
              </a:rPr>
              <a:t>R</a:t>
            </a:r>
            <a:r>
              <a:rPr b="1" lang="en-US" sz="4400" spc="-1" strike="noStrike">
                <a:solidFill>
                  <a:srgbClr val="2f5496"/>
                </a:solidFill>
                <a:latin typeface="Arial"/>
                <a:ea typeface="Arial"/>
              </a:rPr>
              <a:t>G</a:t>
            </a:r>
            <a:r>
              <a:rPr b="1" lang="en-US" sz="4400" spc="-1" strike="noStrike">
                <a:solidFill>
                  <a:srgbClr val="2f5496"/>
                </a:solidFill>
                <a:latin typeface="Arial"/>
                <a:ea typeface="Arial"/>
              </a:rPr>
              <a:t>E</a:t>
            </a:r>
            <a:r>
              <a:rPr b="1" lang="en-US" sz="4400" spc="-1" strike="noStrike">
                <a:solidFill>
                  <a:srgbClr val="2f5496"/>
                </a:solidFill>
                <a:latin typeface="Arial"/>
                <a:ea typeface="Arial"/>
              </a:rPr>
              <a:t>N</a:t>
            </a:r>
            <a:r>
              <a:rPr b="1" lang="en-US" sz="4400" spc="-1" strike="noStrike">
                <a:solidFill>
                  <a:srgbClr val="2f5496"/>
                </a:solidFill>
                <a:latin typeface="Arial"/>
                <a:ea typeface="Arial"/>
              </a:rPr>
              <a:t>C</a:t>
            </a:r>
            <a:r>
              <a:rPr b="1" lang="en-US" sz="4400" spc="-1" strike="noStrike">
                <a:solidFill>
                  <a:srgbClr val="2f5496"/>
                </a:solidFill>
                <a:latin typeface="Arial"/>
                <a:ea typeface="Arial"/>
              </a:rPr>
              <a:t>Y </a:t>
            </a:r>
            <a:r>
              <a:rPr b="1" lang="en-US" sz="4400" spc="-1" strike="noStrike">
                <a:solidFill>
                  <a:srgbClr val="2f5496"/>
                </a:solidFill>
                <a:latin typeface="Arial"/>
                <a:ea typeface="Arial"/>
              </a:rPr>
              <a:t>C</a:t>
            </a:r>
            <a:r>
              <a:rPr b="1" lang="en-US" sz="4400" spc="-1" strike="noStrike">
                <a:solidFill>
                  <a:srgbClr val="2f5496"/>
                </a:solidFill>
                <a:latin typeface="Arial"/>
                <a:ea typeface="Arial"/>
              </a:rPr>
              <a:t>O</a:t>
            </a:r>
            <a:r>
              <a:rPr b="1" lang="en-US" sz="4400" spc="-1" strike="noStrike">
                <a:solidFill>
                  <a:srgbClr val="2f5496"/>
                </a:solidFill>
                <a:latin typeface="Arial"/>
                <a:ea typeface="Arial"/>
              </a:rPr>
              <a:t>O</a:t>
            </a:r>
            <a:r>
              <a:rPr b="1" lang="en-US" sz="4400" spc="-1" strike="noStrike">
                <a:solidFill>
                  <a:srgbClr val="2f5496"/>
                </a:solidFill>
                <a:latin typeface="Arial"/>
                <a:ea typeface="Arial"/>
              </a:rPr>
              <a:t>R</a:t>
            </a:r>
            <a:r>
              <a:rPr b="1" lang="en-US" sz="4400" spc="-1" strike="noStrike">
                <a:solidFill>
                  <a:srgbClr val="2f5496"/>
                </a:solidFill>
                <a:latin typeface="Arial"/>
                <a:ea typeface="Arial"/>
              </a:rPr>
              <a:t>D</a:t>
            </a:r>
            <a:r>
              <a:rPr b="1" lang="en-US" sz="4400" spc="-1" strike="noStrike">
                <a:solidFill>
                  <a:srgbClr val="2f5496"/>
                </a:solidFill>
                <a:latin typeface="Arial"/>
                <a:ea typeface="Arial"/>
              </a:rPr>
              <a:t>I</a:t>
            </a:r>
            <a:r>
              <a:rPr b="1" lang="en-US" sz="4400" spc="-1" strike="noStrike">
                <a:solidFill>
                  <a:srgbClr val="2f5496"/>
                </a:solidFill>
                <a:latin typeface="Arial"/>
                <a:ea typeface="Arial"/>
              </a:rPr>
              <a:t>N</a:t>
            </a:r>
            <a:r>
              <a:rPr b="1" lang="en-US" sz="4400" spc="-1" strike="noStrike">
                <a:solidFill>
                  <a:srgbClr val="2f5496"/>
                </a:solidFill>
                <a:latin typeface="Arial"/>
                <a:ea typeface="Arial"/>
              </a:rPr>
              <a:t>A</a:t>
            </a:r>
            <a:r>
              <a:rPr b="1" lang="en-US" sz="4400" spc="-1" strike="noStrike">
                <a:solidFill>
                  <a:srgbClr val="2f5496"/>
                </a:solidFill>
                <a:latin typeface="Arial"/>
                <a:ea typeface="Arial"/>
              </a:rPr>
              <a:t>T</a:t>
            </a:r>
            <a:r>
              <a:rPr b="1" lang="en-US" sz="4400" spc="-1" strike="noStrike">
                <a:solidFill>
                  <a:srgbClr val="2f5496"/>
                </a:solidFill>
                <a:latin typeface="Arial"/>
                <a:ea typeface="Arial"/>
              </a:rPr>
              <a:t>I</a:t>
            </a:r>
            <a:r>
              <a:rPr b="1" lang="en-US" sz="4400" spc="-1" strike="noStrike">
                <a:solidFill>
                  <a:srgbClr val="2f5496"/>
                </a:solidFill>
                <a:latin typeface="Arial"/>
                <a:ea typeface="Arial"/>
              </a:rPr>
              <a:t>O</a:t>
            </a:r>
            <a:r>
              <a:rPr b="1" lang="en-US" sz="4400" spc="-1" strike="noStrike">
                <a:solidFill>
                  <a:srgbClr val="2f5496"/>
                </a:solidFill>
                <a:latin typeface="Arial"/>
                <a:ea typeface="Arial"/>
              </a:rPr>
              <a:t>N </a:t>
            </a:r>
            <a:r>
              <a:rPr b="1" lang="en-US" sz="4400" spc="-1" strike="noStrike">
                <a:solidFill>
                  <a:srgbClr val="2f5496"/>
                </a:solidFill>
                <a:latin typeface="Arial"/>
                <a:ea typeface="Arial"/>
              </a:rPr>
              <a:t>C</a:t>
            </a:r>
            <a:r>
              <a:rPr b="1" lang="en-US" sz="4400" spc="-1" strike="noStrike">
                <a:solidFill>
                  <a:srgbClr val="2f5496"/>
                </a:solidFill>
                <a:latin typeface="Arial"/>
                <a:ea typeface="Arial"/>
              </a:rPr>
              <a:t>E</a:t>
            </a:r>
            <a:r>
              <a:rPr b="1" lang="en-US" sz="4400" spc="-1" strike="noStrike">
                <a:solidFill>
                  <a:srgbClr val="2f5496"/>
                </a:solidFill>
                <a:latin typeface="Arial"/>
                <a:ea typeface="Arial"/>
              </a:rPr>
              <a:t>N</a:t>
            </a:r>
            <a:r>
              <a:rPr b="1" lang="en-US" sz="4400" spc="-1" strike="noStrike">
                <a:solidFill>
                  <a:srgbClr val="2f5496"/>
                </a:solidFill>
                <a:latin typeface="Arial"/>
                <a:ea typeface="Arial"/>
              </a:rPr>
              <a:t>T</a:t>
            </a:r>
            <a:r>
              <a:rPr b="1" lang="en-US" sz="4400" spc="-1" strike="noStrike">
                <a:solidFill>
                  <a:srgbClr val="2f5496"/>
                </a:solidFill>
                <a:latin typeface="Arial"/>
                <a:ea typeface="Arial"/>
              </a:rPr>
              <a:t>E</a:t>
            </a:r>
            <a:r>
              <a:rPr b="1" lang="en-US" sz="4400" spc="-1" strike="noStrike">
                <a:solidFill>
                  <a:srgbClr val="2f5496"/>
                </a:solidFill>
                <a:latin typeface="Arial"/>
                <a:ea typeface="Arial"/>
              </a:rPr>
              <a:t>R </a:t>
            </a:r>
            <a:br/>
            <a:r>
              <a:rPr b="1" lang="en-US" sz="4400" spc="-1" strike="noStrike">
                <a:solidFill>
                  <a:srgbClr val="2f5496"/>
                </a:solidFill>
                <a:latin typeface="Arial"/>
                <a:ea typeface="Arial"/>
              </a:rPr>
              <a:t>O</a:t>
            </a:r>
            <a:r>
              <a:rPr b="1" lang="en-US" sz="4400" spc="-1" strike="noStrike">
                <a:solidFill>
                  <a:srgbClr val="2f5496"/>
                </a:solidFill>
                <a:latin typeface="Arial"/>
                <a:ea typeface="Arial"/>
              </a:rPr>
              <a:t>P</a:t>
            </a:r>
            <a:r>
              <a:rPr b="1" lang="en-US" sz="4400" spc="-1" strike="noStrike">
                <a:solidFill>
                  <a:srgbClr val="2f5496"/>
                </a:solidFill>
                <a:latin typeface="Arial"/>
                <a:ea typeface="Arial"/>
              </a:rPr>
              <a:t>E</a:t>
            </a:r>
            <a:r>
              <a:rPr b="1" lang="en-US" sz="4400" spc="-1" strike="noStrike">
                <a:solidFill>
                  <a:srgbClr val="2f5496"/>
                </a:solidFill>
                <a:latin typeface="Arial"/>
                <a:ea typeface="Arial"/>
              </a:rPr>
              <a:t>R</a:t>
            </a:r>
            <a:r>
              <a:rPr b="1" lang="en-US" sz="4400" spc="-1" strike="noStrike">
                <a:solidFill>
                  <a:srgbClr val="2f5496"/>
                </a:solidFill>
                <a:latin typeface="Arial"/>
                <a:ea typeface="Arial"/>
              </a:rPr>
              <a:t>A</a:t>
            </a:r>
            <a:r>
              <a:rPr b="1" lang="en-US" sz="4400" spc="-1" strike="noStrike">
                <a:solidFill>
                  <a:srgbClr val="2f5496"/>
                </a:solidFill>
                <a:latin typeface="Arial"/>
                <a:ea typeface="Arial"/>
              </a:rPr>
              <a:t>T</a:t>
            </a:r>
            <a:r>
              <a:rPr b="1" lang="en-US" sz="4400" spc="-1" strike="noStrike">
                <a:solidFill>
                  <a:srgbClr val="2f5496"/>
                </a:solidFill>
                <a:latin typeface="Arial"/>
                <a:ea typeface="Arial"/>
              </a:rPr>
              <a:t>I</a:t>
            </a:r>
            <a:r>
              <a:rPr b="1" lang="en-US" sz="4400" spc="-1" strike="noStrike">
                <a:solidFill>
                  <a:srgbClr val="2f5496"/>
                </a:solidFill>
                <a:latin typeface="Arial"/>
                <a:ea typeface="Arial"/>
              </a:rPr>
              <a:t>O</a:t>
            </a:r>
            <a:r>
              <a:rPr b="1" lang="en-US" sz="4400" spc="-1" strike="noStrike">
                <a:solidFill>
                  <a:srgbClr val="2f5496"/>
                </a:solidFill>
                <a:latin typeface="Arial"/>
                <a:ea typeface="Arial"/>
              </a:rPr>
              <a:t>N</a:t>
            </a:r>
            <a:r>
              <a:rPr b="1" lang="en-US" sz="4400" spc="-1" strike="noStrike">
                <a:solidFill>
                  <a:srgbClr val="2f5496"/>
                </a:solidFill>
                <a:latin typeface="Arial"/>
                <a:ea typeface="Arial"/>
              </a:rPr>
              <a:t>A</a:t>
            </a:r>
            <a:r>
              <a:rPr b="1" lang="en-US" sz="4400" spc="-1" strike="noStrike">
                <a:solidFill>
                  <a:srgbClr val="2f5496"/>
                </a:solidFill>
                <a:latin typeface="Arial"/>
                <a:ea typeface="Arial"/>
              </a:rPr>
              <a:t>L </a:t>
            </a:r>
            <a:r>
              <a:rPr b="1" lang="en-US" sz="4400" spc="-1" strike="noStrike">
                <a:solidFill>
                  <a:srgbClr val="2f5496"/>
                </a:solidFill>
                <a:latin typeface="Arial"/>
                <a:ea typeface="Arial"/>
              </a:rPr>
              <a:t>U</a:t>
            </a:r>
            <a:r>
              <a:rPr b="1" lang="en-US" sz="4400" spc="-1" strike="noStrike">
                <a:solidFill>
                  <a:srgbClr val="2f5496"/>
                </a:solidFill>
                <a:latin typeface="Arial"/>
                <a:ea typeface="Arial"/>
              </a:rPr>
              <a:t>P</a:t>
            </a:r>
            <a:r>
              <a:rPr b="1" lang="en-US" sz="4400" spc="-1" strike="noStrike">
                <a:solidFill>
                  <a:srgbClr val="2f5496"/>
                </a:solidFill>
                <a:latin typeface="Arial"/>
                <a:ea typeface="Arial"/>
              </a:rPr>
              <a:t>D</a:t>
            </a:r>
            <a:r>
              <a:rPr b="1" lang="en-US" sz="4400" spc="-1" strike="noStrike">
                <a:solidFill>
                  <a:srgbClr val="2f5496"/>
                </a:solidFill>
                <a:latin typeface="Arial"/>
                <a:ea typeface="Arial"/>
              </a:rPr>
              <a:t>A</a:t>
            </a:r>
            <a:r>
              <a:rPr b="1" lang="en-US" sz="4400" spc="-1" strike="noStrike">
                <a:solidFill>
                  <a:srgbClr val="2f5496"/>
                </a:solidFill>
                <a:latin typeface="Arial"/>
                <a:ea typeface="Arial"/>
              </a:rPr>
              <a:t>T</a:t>
            </a:r>
            <a:r>
              <a:rPr b="1" lang="en-US" sz="4400" spc="-1" strike="noStrike">
                <a:solidFill>
                  <a:srgbClr val="2f5496"/>
                </a:solidFill>
                <a:latin typeface="Arial"/>
                <a:ea typeface="Arial"/>
              </a:rPr>
              <a:t>E</a:t>
            </a:r>
            <a:br/>
            <a:br/>
            <a:r>
              <a:rPr b="1" lang="en-US" sz="3300" spc="-1" strike="noStrike">
                <a:solidFill>
                  <a:srgbClr val="2f5496"/>
                </a:solidFill>
                <a:latin typeface="Arial"/>
                <a:ea typeface="Arial"/>
              </a:rPr>
              <a:t>0</a:t>
            </a:r>
            <a:r>
              <a:rPr b="1" lang="en-US" sz="3300" spc="-1" strike="noStrike">
                <a:solidFill>
                  <a:srgbClr val="2f5496"/>
                </a:solidFill>
                <a:latin typeface="Arial"/>
                <a:ea typeface="Arial"/>
              </a:rPr>
              <a:t>4 </a:t>
            </a:r>
            <a:r>
              <a:rPr b="1" lang="en-US" sz="3300" spc="-1" strike="noStrike">
                <a:solidFill>
                  <a:srgbClr val="2f5496"/>
                </a:solidFill>
                <a:latin typeface="Arial"/>
                <a:ea typeface="Arial"/>
              </a:rPr>
              <a:t>A</a:t>
            </a:r>
            <a:r>
              <a:rPr b="1" lang="en-US" sz="3300" spc="-1" strike="noStrike">
                <a:solidFill>
                  <a:srgbClr val="2f5496"/>
                </a:solidFill>
                <a:latin typeface="Arial"/>
                <a:ea typeface="Arial"/>
              </a:rPr>
              <a:t>u</a:t>
            </a:r>
            <a:r>
              <a:rPr b="1" lang="en-US" sz="3300" spc="-1" strike="noStrike">
                <a:solidFill>
                  <a:srgbClr val="2f5496"/>
                </a:solidFill>
                <a:latin typeface="Arial"/>
                <a:ea typeface="Arial"/>
              </a:rPr>
              <a:t>g</a:t>
            </a:r>
            <a:r>
              <a:rPr b="1" lang="en-US" sz="3300" spc="-1" strike="noStrike">
                <a:solidFill>
                  <a:srgbClr val="2f5496"/>
                </a:solidFill>
                <a:latin typeface="Arial"/>
                <a:ea typeface="Arial"/>
              </a:rPr>
              <a:t>u</a:t>
            </a:r>
            <a:r>
              <a:rPr b="1" lang="en-US" sz="3300" spc="-1" strike="noStrike">
                <a:solidFill>
                  <a:srgbClr val="2f5496"/>
                </a:solidFill>
                <a:latin typeface="Arial"/>
                <a:ea typeface="Arial"/>
              </a:rPr>
              <a:t>st </a:t>
            </a:r>
            <a:r>
              <a:rPr b="1" lang="en-US" sz="3300" spc="-1" strike="noStrike">
                <a:solidFill>
                  <a:srgbClr val="2f5496"/>
                </a:solidFill>
                <a:latin typeface="Arial"/>
                <a:ea typeface="Arial"/>
              </a:rPr>
              <a:t>2</a:t>
            </a:r>
            <a:r>
              <a:rPr b="1" lang="en-US" sz="3300" spc="-1" strike="noStrike">
                <a:solidFill>
                  <a:srgbClr val="2f5496"/>
                </a:solidFill>
                <a:latin typeface="Arial"/>
                <a:ea typeface="Arial"/>
              </a:rPr>
              <a:t>0</a:t>
            </a:r>
            <a:r>
              <a:rPr b="1" lang="en-US" sz="3300" spc="-1" strike="noStrike">
                <a:solidFill>
                  <a:srgbClr val="2f5496"/>
                </a:solidFill>
                <a:latin typeface="Arial"/>
                <a:ea typeface="Arial"/>
              </a:rPr>
              <a:t>2</a:t>
            </a:r>
            <a:r>
              <a:rPr b="1" lang="en-US" sz="3300" spc="-1" strike="noStrike">
                <a:solidFill>
                  <a:srgbClr val="2f5496"/>
                </a:solidFill>
                <a:latin typeface="Arial"/>
                <a:ea typeface="Arial"/>
              </a:rPr>
              <a:t>3</a:t>
            </a:r>
            <a:br/>
            <a:endParaRPr b="0" lang="en-US" sz="33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TextShape 1"/>
          <p:cNvSpPr txBox="1"/>
          <p:nvPr/>
        </p:nvSpPr>
        <p:spPr>
          <a:xfrm>
            <a:off x="234720" y="-82800"/>
            <a:ext cx="10515240" cy="1325160"/>
          </a:xfrm>
          <a:prstGeom prst="rect">
            <a:avLst/>
          </a:prstGeom>
          <a:noFill/>
          <a:ln>
            <a:noFill/>
          </a:ln>
        </p:spPr>
        <p:txBody>
          <a:bodyPr anchor="ctr">
            <a:noAutofit/>
          </a:bodyPr>
          <a:p>
            <a:pPr>
              <a:lnSpc>
                <a:spcPct val="90000"/>
              </a:lnSpc>
            </a:pPr>
            <a:r>
              <a:rPr b="0" lang="en-GB" sz="4400" spc="-1" strike="noStrike">
                <a:solidFill>
                  <a:srgbClr val="000000"/>
                </a:solidFill>
                <a:latin typeface="Calibri Light"/>
              </a:rPr>
              <a:t>R</a:t>
            </a:r>
            <a:r>
              <a:rPr b="0" lang="en-GB" sz="4400" spc="-1" strike="noStrike">
                <a:solidFill>
                  <a:srgbClr val="000000"/>
                </a:solidFill>
                <a:latin typeface="Calibri Light"/>
              </a:rPr>
              <a:t>e</a:t>
            </a:r>
            <a:r>
              <a:rPr b="0" lang="en-GB" sz="4400" spc="-1" strike="noStrike">
                <a:solidFill>
                  <a:srgbClr val="000000"/>
                </a:solidFill>
                <a:latin typeface="Calibri Light"/>
              </a:rPr>
              <a:t>l</a:t>
            </a:r>
            <a:r>
              <a:rPr b="0" lang="en-GB" sz="4400" spc="-1" strike="noStrike">
                <a:solidFill>
                  <a:srgbClr val="000000"/>
                </a:solidFill>
                <a:latin typeface="Calibri Light"/>
              </a:rPr>
              <a:t>o</a:t>
            </a:r>
            <a:r>
              <a:rPr b="0" lang="en-GB" sz="4400" spc="-1" strike="noStrike">
                <a:solidFill>
                  <a:srgbClr val="000000"/>
                </a:solidFill>
                <a:latin typeface="Calibri Light"/>
              </a:rPr>
              <a:t>c</a:t>
            </a:r>
            <a:r>
              <a:rPr b="0" lang="en-GB" sz="4400" spc="-1" strike="noStrike">
                <a:solidFill>
                  <a:srgbClr val="000000"/>
                </a:solidFill>
                <a:latin typeface="Calibri Light"/>
              </a:rPr>
              <a:t>a</a:t>
            </a:r>
            <a:r>
              <a:rPr b="0" lang="en-GB" sz="4400" spc="-1" strike="noStrike">
                <a:solidFill>
                  <a:srgbClr val="000000"/>
                </a:solidFill>
                <a:latin typeface="Calibri Light"/>
              </a:rPr>
              <a:t>ti</a:t>
            </a:r>
            <a:r>
              <a:rPr b="0" lang="en-GB" sz="4400" spc="-1" strike="noStrike">
                <a:solidFill>
                  <a:srgbClr val="000000"/>
                </a:solidFill>
                <a:latin typeface="Calibri Light"/>
              </a:rPr>
              <a:t>o</a:t>
            </a:r>
            <a:r>
              <a:rPr b="0" lang="en-GB" sz="4400" spc="-1" strike="noStrike">
                <a:solidFill>
                  <a:srgbClr val="000000"/>
                </a:solidFill>
                <a:latin typeface="Calibri Light"/>
              </a:rPr>
              <a:t>n </a:t>
            </a:r>
            <a:r>
              <a:rPr b="0" lang="en-GB" sz="4400" spc="-1" strike="noStrike">
                <a:solidFill>
                  <a:srgbClr val="000000"/>
                </a:solidFill>
                <a:latin typeface="Calibri Light"/>
              </a:rPr>
              <a:t>S</a:t>
            </a:r>
            <a:r>
              <a:rPr b="0" lang="en-GB" sz="4400" spc="-1" strike="noStrike">
                <a:solidFill>
                  <a:srgbClr val="000000"/>
                </a:solidFill>
                <a:latin typeface="Calibri Light"/>
              </a:rPr>
              <a:t>it</a:t>
            </a:r>
            <a:r>
              <a:rPr b="0" lang="en-GB" sz="4400" spc="-1" strike="noStrike">
                <a:solidFill>
                  <a:srgbClr val="000000"/>
                </a:solidFill>
                <a:latin typeface="Calibri Light"/>
              </a:rPr>
              <a:t>e</a:t>
            </a:r>
            <a:r>
              <a:rPr b="0" lang="en-GB" sz="4400" spc="-1" strike="noStrike">
                <a:solidFill>
                  <a:srgbClr val="000000"/>
                </a:solidFill>
                <a:latin typeface="Calibri Light"/>
              </a:rPr>
              <a:t>s </a:t>
            </a:r>
            <a:r>
              <a:rPr b="0" lang="en-GB" sz="4400" spc="-1" strike="noStrike">
                <a:solidFill>
                  <a:srgbClr val="000000"/>
                </a:solidFill>
                <a:latin typeface="Calibri Light"/>
              </a:rPr>
              <a:t>a</a:t>
            </a:r>
            <a:r>
              <a:rPr b="0" lang="en-GB" sz="4400" spc="-1" strike="noStrike">
                <a:solidFill>
                  <a:srgbClr val="000000"/>
                </a:solidFill>
                <a:latin typeface="Calibri Light"/>
              </a:rPr>
              <a:t>n</a:t>
            </a:r>
            <a:r>
              <a:rPr b="0" lang="en-GB" sz="4400" spc="-1" strike="noStrike">
                <a:solidFill>
                  <a:srgbClr val="000000"/>
                </a:solidFill>
                <a:latin typeface="Calibri Light"/>
              </a:rPr>
              <a:t>d </a:t>
            </a:r>
            <a:r>
              <a:rPr b="0" lang="en-GB" sz="4400" spc="-1" strike="noStrike">
                <a:solidFill>
                  <a:srgbClr val="000000"/>
                </a:solidFill>
                <a:latin typeface="Calibri Light"/>
              </a:rPr>
              <a:t>O</a:t>
            </a:r>
            <a:r>
              <a:rPr b="0" lang="en-GB" sz="4400" spc="-1" strike="noStrike">
                <a:solidFill>
                  <a:srgbClr val="000000"/>
                </a:solidFill>
                <a:latin typeface="Calibri Light"/>
              </a:rPr>
              <a:t>p</a:t>
            </a:r>
            <a:r>
              <a:rPr b="0" lang="en-GB" sz="4400" spc="-1" strike="noStrike">
                <a:solidFill>
                  <a:srgbClr val="000000"/>
                </a:solidFill>
                <a:latin typeface="Calibri Light"/>
              </a:rPr>
              <a:t>p</a:t>
            </a:r>
            <a:r>
              <a:rPr b="0" lang="en-GB" sz="4400" spc="-1" strike="noStrike">
                <a:solidFill>
                  <a:srgbClr val="000000"/>
                </a:solidFill>
                <a:latin typeface="Calibri Light"/>
              </a:rPr>
              <a:t>o</a:t>
            </a:r>
            <a:r>
              <a:rPr b="0" lang="en-GB" sz="4400" spc="-1" strike="noStrike">
                <a:solidFill>
                  <a:srgbClr val="000000"/>
                </a:solidFill>
                <a:latin typeface="Calibri Light"/>
              </a:rPr>
              <a:t>rt</a:t>
            </a:r>
            <a:r>
              <a:rPr b="0" lang="en-GB" sz="4400" spc="-1" strike="noStrike">
                <a:solidFill>
                  <a:srgbClr val="000000"/>
                </a:solidFill>
                <a:latin typeface="Calibri Light"/>
              </a:rPr>
              <a:t>u</a:t>
            </a:r>
            <a:r>
              <a:rPr b="0" lang="en-GB" sz="4400" spc="-1" strike="noStrike">
                <a:solidFill>
                  <a:srgbClr val="000000"/>
                </a:solidFill>
                <a:latin typeface="Calibri Light"/>
              </a:rPr>
              <a:t>n</a:t>
            </a:r>
            <a:r>
              <a:rPr b="0" lang="en-GB" sz="4400" spc="-1" strike="noStrike">
                <a:solidFill>
                  <a:srgbClr val="000000"/>
                </a:solidFill>
                <a:latin typeface="Calibri Light"/>
              </a:rPr>
              <a:t>it</a:t>
            </a:r>
            <a:r>
              <a:rPr b="0" lang="en-GB" sz="4400" spc="-1" strike="noStrike">
                <a:solidFill>
                  <a:srgbClr val="000000"/>
                </a:solidFill>
                <a:latin typeface="Calibri Light"/>
              </a:rPr>
              <a:t>i</a:t>
            </a:r>
            <a:r>
              <a:rPr b="0" lang="en-GB" sz="4400" spc="-1" strike="noStrike">
                <a:solidFill>
                  <a:srgbClr val="000000"/>
                </a:solidFill>
                <a:latin typeface="Calibri Light"/>
              </a:rPr>
              <a:t>e</a:t>
            </a:r>
            <a:r>
              <a:rPr b="0" lang="en-GB" sz="4400" spc="-1" strike="noStrike">
                <a:solidFill>
                  <a:srgbClr val="000000"/>
                </a:solidFill>
                <a:latin typeface="Calibri Light"/>
              </a:rPr>
              <a:t>s</a:t>
            </a:r>
            <a:endParaRPr b="0" lang="en-US" sz="4400" spc="-1" strike="noStrike">
              <a:solidFill>
                <a:srgbClr val="000000"/>
              </a:solidFill>
              <a:latin typeface="Arial"/>
            </a:endParaRPr>
          </a:p>
        </p:txBody>
      </p:sp>
      <p:graphicFrame>
        <p:nvGraphicFramePr>
          <p:cNvPr id="512" name="Table 2"/>
          <p:cNvGraphicFramePr/>
          <p:nvPr/>
        </p:nvGraphicFramePr>
        <p:xfrm>
          <a:off x="518400" y="864360"/>
          <a:ext cx="10505880" cy="5033880"/>
        </p:xfrm>
        <a:graphic>
          <a:graphicData uri="http://schemas.openxmlformats.org/drawingml/2006/table">
            <a:tbl>
              <a:tblPr/>
              <a:tblGrid>
                <a:gridCol w="1304640"/>
                <a:gridCol w="1314360"/>
                <a:gridCol w="1314360"/>
                <a:gridCol w="1314360"/>
                <a:gridCol w="1314360"/>
                <a:gridCol w="1314360"/>
                <a:gridCol w="1314360"/>
                <a:gridCol w="1315080"/>
              </a:tblGrid>
              <a:tr h="607320">
                <a:tc>
                  <a:txBody>
                    <a:bodyPr>
                      <a:noAutofit/>
                    </a:bodyPr>
                    <a:p>
                      <a:pPr>
                        <a:lnSpc>
                          <a:spcPct val="100000"/>
                        </a:lnSpc>
                      </a:pPr>
                      <a:r>
                        <a:rPr b="1" lang="en-GB" sz="1200" spc="-1" strike="noStrike">
                          <a:solidFill>
                            <a:srgbClr val="ffffff"/>
                          </a:solidFill>
                          <a:latin typeface="Arial"/>
                          <a:ea typeface="Arial"/>
                        </a:rPr>
                        <a:t>Relocation Site</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Intake capacity</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Occupancy</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Expansion Capacity</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Target Population for relocation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Targeted school for Relocation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Service availability at the center</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1200" spc="-1" strike="noStrike">
                          <a:solidFill>
                            <a:srgbClr val="ffffff"/>
                          </a:solidFill>
                          <a:latin typeface="Arial"/>
                          <a:ea typeface="Arial"/>
                        </a:rPr>
                        <a:t>AoR/Woreda</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r>
              <a:tr h="607320">
                <a:tc>
                  <a:txBody>
                    <a:bodyPr>
                      <a:noAutofit/>
                    </a:bodyPr>
                    <a:p>
                      <a:pPr>
                        <a:lnSpc>
                          <a:spcPct val="100000"/>
                        </a:lnSpc>
                      </a:pPr>
                      <a:r>
                        <a:rPr b="0" lang="en-GB" sz="1200" spc="-1" strike="noStrike">
                          <a:solidFill>
                            <a:srgbClr val="000000"/>
                          </a:solidFill>
                          <a:latin typeface="Arial"/>
                          <a:ea typeface="Arial"/>
                        </a:rPr>
                        <a:t>Mai Dimu</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4000HH,20000 ind</a:t>
                      </a:r>
                      <a:endParaRPr b="0" lang="en-US" sz="1200" spc="-1" strike="noStrike">
                        <a:latin typeface="Arial"/>
                      </a:endParaRPr>
                    </a:p>
                    <a:p>
                      <a:pPr>
                        <a:lnSpc>
                          <a:spcPct val="100000"/>
                        </a:lnSpc>
                      </a:pP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Unoccupied</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Yes</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13</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tabLst>
                          <a:tab algn="l" pos="0"/>
                        </a:tabLst>
                      </a:pPr>
                      <a:r>
                        <a:rPr b="0" lang="en-GB" sz="1200" spc="-1" strike="noStrike">
                          <a:solidFill>
                            <a:srgbClr val="000000"/>
                          </a:solidFill>
                          <a:latin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Shire</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r>
              <a:tr h="780840">
                <a:tc>
                  <a:txBody>
                    <a:bodyPr>
                      <a:noAutofit/>
                    </a:bodyPr>
                    <a:p>
                      <a:pPr>
                        <a:lnSpc>
                          <a:spcPct val="100000"/>
                        </a:lnSpc>
                      </a:pPr>
                      <a:r>
                        <a:rPr b="0" lang="en-GB" sz="1200" spc="-1" strike="noStrike">
                          <a:solidFill>
                            <a:srgbClr val="000000"/>
                          </a:solidFill>
                          <a:latin typeface="Arial"/>
                          <a:ea typeface="Arial"/>
                        </a:rPr>
                        <a:t>Adi Abay</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3,600 HH/18,000 Ind/2,016 Duplex Shelter</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560HH/394 Duplex Shelter</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300 Duplex Shelters</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05</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Sheraro</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r h="607320">
                <a:tc>
                  <a:txBody>
                    <a:bodyPr>
                      <a:noAutofit/>
                    </a:bodyPr>
                    <a:p>
                      <a:pPr>
                        <a:lnSpc>
                          <a:spcPct val="100000"/>
                        </a:lnSpc>
                      </a:pPr>
                      <a:r>
                        <a:rPr b="0" lang="en-GB" sz="1200" spc="-1" strike="noStrike">
                          <a:solidFill>
                            <a:srgbClr val="000000"/>
                          </a:solidFill>
                          <a:latin typeface="Arial"/>
                          <a:ea typeface="Arial"/>
                        </a:rPr>
                        <a:t>AXU COVID treatment Centre</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4,000</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Unoccupied</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0</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04</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tabLst>
                          <a:tab algn="l" pos="0"/>
                        </a:tabLst>
                      </a:pPr>
                      <a:r>
                        <a:rPr b="0" lang="en-GB" sz="1200" spc="-1" strike="noStrike">
                          <a:solidFill>
                            <a:srgbClr val="000000"/>
                          </a:solidFill>
                          <a:latin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Axum</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r>
              <a:tr h="607320">
                <a:tc>
                  <a:txBody>
                    <a:bodyPr>
                      <a:noAutofit/>
                    </a:bodyPr>
                    <a:p>
                      <a:pPr>
                        <a:lnSpc>
                          <a:spcPct val="100000"/>
                        </a:lnSpc>
                      </a:pPr>
                      <a:r>
                        <a:rPr b="0" lang="en-GB" sz="1200" spc="-1" strike="noStrike">
                          <a:solidFill>
                            <a:srgbClr val="000000"/>
                          </a:solidFill>
                          <a:latin typeface="Arial"/>
                          <a:ea typeface="Arial"/>
                        </a:rPr>
                        <a:t>TVET/Shade</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1,200 HH</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705 HH</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100 shelter</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03</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tabLst>
                          <a:tab algn="l" pos="0"/>
                        </a:tabLst>
                      </a:pPr>
                      <a:r>
                        <a:rPr b="0" lang="en-GB" sz="1200" spc="-1" strike="noStrike">
                          <a:solidFill>
                            <a:srgbClr val="000000"/>
                          </a:solidFill>
                          <a:latin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Abi-Adi</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r h="607320">
                <a:tc>
                  <a:txBody>
                    <a:bodyPr>
                      <a:noAutofit/>
                    </a:bodyPr>
                    <a:p>
                      <a:pPr>
                        <a:lnSpc>
                          <a:spcPct val="100000"/>
                        </a:lnSpc>
                      </a:pPr>
                      <a:r>
                        <a:rPr b="0" lang="en-GB" sz="1200" spc="-1" strike="noStrike">
                          <a:solidFill>
                            <a:srgbClr val="000000"/>
                          </a:solidFill>
                          <a:latin typeface="Arial"/>
                          <a:ea typeface="Arial"/>
                        </a:rPr>
                        <a:t>Edaga Hamus warehouse center</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230 HHs</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Unoccupied</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01/230 HH</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tabLst>
                          <a:tab algn="l" pos="0"/>
                        </a:tabLst>
                      </a:pPr>
                      <a:r>
                        <a:rPr b="0" lang="en-GB" sz="1200" spc="-1" strike="noStrike">
                          <a:solidFill>
                            <a:srgbClr val="000000"/>
                          </a:solidFill>
                          <a:latin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Edaga Hamus</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r>
              <a:tr h="607320">
                <a:tc>
                  <a:txBody>
                    <a:bodyPr>
                      <a:noAutofit/>
                    </a:bodyPr>
                    <a:p>
                      <a:pPr>
                        <a:lnSpc>
                          <a:spcPct val="100000"/>
                        </a:lnSpc>
                      </a:pPr>
                      <a:r>
                        <a:rPr b="0" lang="en-GB" sz="1200" spc="-1" strike="noStrike">
                          <a:solidFill>
                            <a:srgbClr val="000000"/>
                          </a:solidFill>
                          <a:latin typeface="Arial"/>
                          <a:ea typeface="Arial"/>
                        </a:rPr>
                        <a:t>EXUNMEE/AIZ</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314/1080</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314/680</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0/80Shelter Unit</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05/05</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tabLst>
                          <a:tab algn="l" pos="0"/>
                        </a:tabLst>
                      </a:pPr>
                      <a:r>
                        <a:rPr b="0" lang="en-GB" sz="1200" spc="-1" strike="noStrike">
                          <a:solidFill>
                            <a:srgbClr val="000000"/>
                          </a:solidFill>
                          <a:latin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1200" spc="-1" strike="noStrike">
                          <a:solidFill>
                            <a:srgbClr val="000000"/>
                          </a:solidFill>
                          <a:latin typeface="Arial"/>
                          <a:ea typeface="Arial"/>
                        </a:rPr>
                        <a:t>Adi-grat/Adwa</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r h="609120">
                <a:tc>
                  <a:txBody>
                    <a:bodyPr>
                      <a:noAutofit/>
                    </a:bodyPr>
                    <a:p>
                      <a:pPr>
                        <a:lnSpc>
                          <a:spcPct val="100000"/>
                        </a:lnSpc>
                      </a:pPr>
                      <a:r>
                        <a:rPr b="0" lang="en-GB" sz="1200" spc="-1" strike="noStrike">
                          <a:solidFill>
                            <a:srgbClr val="000000"/>
                          </a:solidFill>
                          <a:latin typeface="Arial"/>
                          <a:ea typeface="Arial"/>
                        </a:rPr>
                        <a:t>Seba care4</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3365</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2227</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600</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07</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tabLst>
                          <a:tab algn="l" pos="0"/>
                        </a:tabLst>
                      </a:pPr>
                      <a:r>
                        <a:rPr b="0" lang="en-GB" sz="1200" spc="-1" strike="noStrike">
                          <a:solidFill>
                            <a:srgbClr val="000000"/>
                          </a:solidFill>
                          <a:latin typeface="Arial"/>
                        </a:rPr>
                        <a:t>WASH, HEALTH, Protection,</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1200" spc="-1" strike="noStrike">
                          <a:solidFill>
                            <a:srgbClr val="000000"/>
                          </a:solidFill>
                          <a:latin typeface="Arial"/>
                          <a:ea typeface="Arial"/>
                        </a:rPr>
                        <a:t>Mekelle</a:t>
                      </a:r>
                      <a:endParaRPr b="0" lang="en-US" sz="12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r>
            </a:tbl>
          </a:graphicData>
        </a:graphic>
      </p:graphicFrame>
      <p:sp>
        <p:nvSpPr>
          <p:cNvPr id="513" name="TextShape 3"/>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F7825FD6-17C9-4263-8215-1C513F955097}" type="slidenum">
              <a:rPr b="0" lang="en-US" sz="1200" spc="-1" strike="noStrike">
                <a:solidFill>
                  <a:srgbClr val="8b8b8b"/>
                </a:solidFill>
                <a:latin typeface="Arial"/>
              </a:rPr>
              <a:t>9</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TextShape 1"/>
          <p:cNvSpPr txBox="1"/>
          <p:nvPr/>
        </p:nvSpPr>
        <p:spPr>
          <a:xfrm>
            <a:off x="306720" y="0"/>
            <a:ext cx="10359360" cy="793800"/>
          </a:xfrm>
          <a:prstGeom prst="rect">
            <a:avLst/>
          </a:prstGeom>
          <a:noFill/>
          <a:ln>
            <a:noFill/>
          </a:ln>
        </p:spPr>
        <p:txBody>
          <a:bodyPr anchor="ctr">
            <a:noAutofit/>
          </a:bodyPr>
          <a:p>
            <a:pPr>
              <a:lnSpc>
                <a:spcPct val="90000"/>
              </a:lnSpc>
            </a:pPr>
            <a:r>
              <a:rPr b="1" lang="en-US" sz="3600" spc="-1" strike="noStrike">
                <a:solidFill>
                  <a:srgbClr val="000000"/>
                </a:solidFill>
                <a:latin typeface="Times New Roman"/>
                <a:ea typeface="Calibri"/>
              </a:rPr>
              <a:t>Major outbreaks  </a:t>
            </a:r>
            <a:endParaRPr b="0" lang="en-US" sz="3600" spc="-1" strike="noStrike">
              <a:solidFill>
                <a:srgbClr val="000000"/>
              </a:solidFill>
              <a:latin typeface="Calibri"/>
            </a:endParaRPr>
          </a:p>
        </p:txBody>
      </p:sp>
      <p:sp>
        <p:nvSpPr>
          <p:cNvPr id="758" name="CustomShape 2"/>
          <p:cNvSpPr/>
          <p:nvPr/>
        </p:nvSpPr>
        <p:spPr>
          <a:xfrm>
            <a:off x="144360" y="794160"/>
            <a:ext cx="5161320" cy="577800"/>
          </a:xfrm>
          <a:prstGeom prst="rect">
            <a:avLst/>
          </a:prstGeom>
          <a:solidFill>
            <a:srgbClr val="06045c"/>
          </a:solidFill>
          <a:ln>
            <a:noFill/>
          </a:ln>
        </p:spPr>
        <p:style>
          <a:lnRef idx="0"/>
          <a:fillRef idx="0"/>
          <a:effectRef idx="0"/>
          <a:fontRef idx="minor"/>
        </p:style>
        <p:txBody>
          <a:bodyPr lIns="90000" rIns="90000" tIns="45000" bIns="45000">
            <a:spAutoFit/>
          </a:bodyPr>
          <a:p>
            <a:pPr>
              <a:lnSpc>
                <a:spcPct val="100000"/>
              </a:lnSpc>
            </a:pPr>
            <a:r>
              <a:rPr b="1" lang="en-US" sz="3200" spc="-1" strike="noStrike">
                <a:solidFill>
                  <a:srgbClr val="ffffff"/>
                </a:solidFill>
                <a:latin typeface="Arial"/>
              </a:rPr>
              <a:t>3.</a:t>
            </a:r>
            <a:r>
              <a:rPr b="1" lang="en-US" sz="3200" spc="-1" strike="noStrike">
                <a:solidFill>
                  <a:srgbClr val="ffffff"/>
                </a:solidFill>
                <a:latin typeface="Calibri"/>
              </a:rPr>
              <a:t> </a:t>
            </a:r>
            <a:r>
              <a:rPr b="1" lang="en-US" sz="3200" spc="-1" strike="noStrike">
                <a:solidFill>
                  <a:srgbClr val="ffffff"/>
                </a:solidFill>
                <a:latin typeface="Arial"/>
              </a:rPr>
              <a:t>Pertussis cases update</a:t>
            </a:r>
            <a:endParaRPr b="0" lang="en-US" sz="3200" spc="-1" strike="noStrike">
              <a:latin typeface="Arial"/>
            </a:endParaRPr>
          </a:p>
        </p:txBody>
      </p:sp>
      <p:graphicFrame>
        <p:nvGraphicFramePr>
          <p:cNvPr id="759" name="Content Placeholder 13"/>
          <p:cNvGraphicFramePr/>
          <p:nvPr/>
        </p:nvGraphicFramePr>
        <p:xfrm>
          <a:off x="50760" y="1799640"/>
          <a:ext cx="5853600" cy="4470120"/>
        </p:xfrm>
        <a:graphic>
          <a:graphicData uri="http://schemas.openxmlformats.org/drawingml/2006/chart">
            <c:chart xmlns:c="http://schemas.openxmlformats.org/drawingml/2006/chart" xmlns:r="http://schemas.openxmlformats.org/officeDocument/2006/relationships" r:id="rId1"/>
          </a:graphicData>
        </a:graphic>
      </p:graphicFrame>
      <p:sp>
        <p:nvSpPr>
          <p:cNvPr id="760" name="CustomShape 3"/>
          <p:cNvSpPr/>
          <p:nvPr/>
        </p:nvSpPr>
        <p:spPr>
          <a:xfrm>
            <a:off x="6496920" y="1317240"/>
            <a:ext cx="5694480" cy="4659840"/>
          </a:xfrm>
          <a:prstGeom prst="rect">
            <a:avLst/>
          </a:prstGeom>
          <a:noFill/>
          <a:ln>
            <a:noFill/>
          </a:ln>
        </p:spPr>
        <p:style>
          <a:lnRef idx="0"/>
          <a:fillRef idx="0"/>
          <a:effectRef idx="0"/>
          <a:fontRef idx="minor"/>
        </p:style>
        <p:txBody>
          <a:bodyPr lIns="90000" rIns="90000" tIns="45000" bIns="45000">
            <a:spAutoFit/>
          </a:bodyPr>
          <a:p>
            <a:pPr marL="571680" indent="-571320">
              <a:lnSpc>
                <a:spcPct val="150000"/>
              </a:lnSpc>
              <a:buClr>
                <a:srgbClr val="000000"/>
              </a:buClr>
              <a:buFont typeface="Wingdings" charset="2"/>
              <a:buChar char=""/>
            </a:pPr>
            <a:r>
              <a:rPr b="0" lang="en-US" sz="4000" spc="-1" strike="noStrike">
                <a:solidFill>
                  <a:srgbClr val="000000"/>
                </a:solidFill>
                <a:latin typeface="Calibri"/>
              </a:rPr>
              <a:t>Reporting capacity improves from 3 woreda to 16 woreda</a:t>
            </a:r>
            <a:endParaRPr b="0" lang="en-US" sz="4000" spc="-1" strike="noStrike">
              <a:latin typeface="Arial"/>
            </a:endParaRPr>
          </a:p>
          <a:p>
            <a:pPr marL="571680" indent="-571320">
              <a:lnSpc>
                <a:spcPct val="150000"/>
              </a:lnSpc>
              <a:buClr>
                <a:srgbClr val="000000"/>
              </a:buClr>
              <a:buFont typeface="Wingdings" charset="2"/>
              <a:buChar char=""/>
            </a:pPr>
            <a:r>
              <a:rPr b="0" lang="en-US" sz="4000" spc="-1" strike="noStrike">
                <a:solidFill>
                  <a:srgbClr val="000000"/>
                </a:solidFill>
                <a:highlight>
                  <a:srgbClr val="00ffff"/>
                </a:highlight>
                <a:latin typeface="Calibri"/>
              </a:rPr>
              <a:t>Report on week 28 = 23</a:t>
            </a:r>
            <a:endParaRPr b="0" lang="en-US" sz="4000" spc="-1" strike="noStrike">
              <a:latin typeface="Arial"/>
            </a:endParaRPr>
          </a:p>
          <a:p>
            <a:pPr marL="571680" indent="-571320">
              <a:lnSpc>
                <a:spcPct val="150000"/>
              </a:lnSpc>
              <a:buClr>
                <a:srgbClr val="000000"/>
              </a:buClr>
              <a:buFont typeface="Wingdings" charset="2"/>
              <a:buChar char=""/>
            </a:pPr>
            <a:r>
              <a:rPr b="0" lang="en-US" sz="4000" spc="-1" strike="noStrike">
                <a:solidFill>
                  <a:srgbClr val="000000"/>
                </a:solidFill>
                <a:highlight>
                  <a:srgbClr val="00ffff"/>
                </a:highlight>
                <a:latin typeface="Calibri"/>
              </a:rPr>
              <a:t>Report on week 29 = 35</a:t>
            </a:r>
            <a:endParaRPr b="0" lang="en-US" sz="4000" spc="-1" strike="noStrike">
              <a:latin typeface="Arial"/>
            </a:endParaRPr>
          </a:p>
        </p:txBody>
      </p:sp>
      <p:pic>
        <p:nvPicPr>
          <p:cNvPr id="761" name="Picture 4" descr=""/>
          <p:cNvPicPr/>
          <p:nvPr/>
        </p:nvPicPr>
        <p:blipFill>
          <a:blip r:embed="rId2"/>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62" name="Table 1"/>
          <p:cNvGraphicFramePr/>
          <p:nvPr/>
        </p:nvGraphicFramePr>
        <p:xfrm>
          <a:off x="838080" y="962640"/>
          <a:ext cx="10515240" cy="5283720"/>
        </p:xfrm>
        <a:graphic>
          <a:graphicData uri="http://schemas.openxmlformats.org/drawingml/2006/table">
            <a:tbl>
              <a:tblPr/>
              <a:tblGrid>
                <a:gridCol w="737640"/>
                <a:gridCol w="2579760"/>
                <a:gridCol w="1799280"/>
                <a:gridCol w="1799280"/>
                <a:gridCol w="1799280"/>
                <a:gridCol w="1800000"/>
              </a:tblGrid>
              <a:tr h="892080">
                <a:tc gridSpan="6">
                  <a:txBody>
                    <a:bodyPr lIns="0" rIns="0" tIns="0" bIns="0" anchor="b">
                      <a:noAutofit/>
                    </a:bodyPr>
                    <a:p>
                      <a:pPr algn="ctr">
                        <a:lnSpc>
                          <a:spcPct val="100000"/>
                        </a:lnSpc>
                      </a:pPr>
                      <a:r>
                        <a:rPr b="1" lang="en-US" sz="2400" spc="-1" strike="noStrike">
                          <a:solidFill>
                            <a:srgbClr val="000000"/>
                          </a:solidFill>
                          <a:latin typeface="Calibri"/>
                        </a:rPr>
                        <a:t>Distribution of Anthrax and Rabies  diseases by Zone from EPI week 1- 29, 2023</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r>
              <a:tr h="439200">
                <a:tc rowSpan="2">
                  <a:txBody>
                    <a:bodyPr lIns="0" rIns="0" tIns="0" bIns="0" anchor="ctr">
                      <a:noAutofit/>
                    </a:bodyPr>
                    <a:p>
                      <a:pPr algn="ctr">
                        <a:lnSpc>
                          <a:spcPct val="100000"/>
                        </a:lnSpc>
                      </a:pPr>
                      <a:r>
                        <a:rPr b="1" lang="en-US" sz="2000" spc="-1" strike="noStrike">
                          <a:solidFill>
                            <a:srgbClr val="000000"/>
                          </a:solidFill>
                          <a:latin typeface="Calibri"/>
                        </a:rPr>
                        <a:t>S/N</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rowSpan="2">
                  <a:txBody>
                    <a:bodyPr lIns="0" rIns="0" tIns="0" bIns="0" anchor="ctr">
                      <a:noAutofit/>
                    </a:bodyPr>
                    <a:p>
                      <a:pPr algn="ctr">
                        <a:lnSpc>
                          <a:spcPct val="100000"/>
                        </a:lnSpc>
                      </a:pPr>
                      <a:r>
                        <a:rPr b="1" lang="en-US" sz="2400" spc="-1" strike="noStrike">
                          <a:solidFill>
                            <a:srgbClr val="000000"/>
                          </a:solidFill>
                          <a:latin typeface="Calibri"/>
                        </a:rPr>
                        <a:t>Zone</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gridSpan="2">
                  <a:txBody>
                    <a:bodyPr lIns="0" rIns="0" tIns="0" bIns="0" anchor="ctr">
                      <a:noAutofit/>
                    </a:bodyPr>
                    <a:p>
                      <a:pPr algn="ctr">
                        <a:lnSpc>
                          <a:spcPct val="100000"/>
                        </a:lnSpc>
                      </a:pPr>
                      <a:r>
                        <a:rPr b="1" lang="en-US" sz="2400" spc="-1" strike="noStrike">
                          <a:solidFill>
                            <a:srgbClr val="000000"/>
                          </a:solidFill>
                          <a:latin typeface="Calibri"/>
                        </a:rPr>
                        <a:t>Anthrax</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hMerge="1">
                  <a:tcPr marL="90000" marR="90000">
                    <a:solidFill>
                      <a:srgbClr val="729fcf"/>
                    </a:solidFill>
                  </a:tcPr>
                </a:tc>
                <a:tc gridSpan="2">
                  <a:txBody>
                    <a:bodyPr lIns="0" rIns="0" tIns="0" bIns="0" anchor="ctr">
                      <a:noAutofit/>
                    </a:bodyPr>
                    <a:p>
                      <a:pPr algn="ctr">
                        <a:lnSpc>
                          <a:spcPct val="100000"/>
                        </a:lnSpc>
                      </a:pPr>
                      <a:r>
                        <a:rPr b="1" lang="en-US" sz="2400" spc="-1" strike="noStrike">
                          <a:solidFill>
                            <a:srgbClr val="000000"/>
                          </a:solidFill>
                          <a:latin typeface="Calibri"/>
                        </a:rPr>
                        <a:t>Dog bite</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hMerge="1">
                  <a:tcPr marL="90000" marR="90000">
                    <a:solidFill>
                      <a:srgbClr val="729fcf"/>
                    </a:solidFill>
                  </a:tcPr>
                </a:tc>
              </a:tr>
              <a:tr h="439200">
                <a:tc vMerge="1">
                  <a:tcPr marL="90000" marR="90000">
                    <a:solidFill>
                      <a:srgbClr val="729fcf"/>
                    </a:solidFill>
                  </a:tcPr>
                </a:tc>
                <a:tc vMerge="1">
                  <a:tcPr marL="90000" marR="90000">
                    <a:solidFill>
                      <a:srgbClr val="729fcf"/>
                    </a:solidFill>
                  </a:tcPr>
                </a:tc>
                <a:tc>
                  <a:txBody>
                    <a:bodyPr lIns="0" rIns="0" tIns="0" bIns="0" anchor="ctr">
                      <a:noAutofit/>
                    </a:bodyPr>
                    <a:p>
                      <a:pPr algn="ctr">
                        <a:lnSpc>
                          <a:spcPct val="100000"/>
                        </a:lnSpc>
                      </a:pPr>
                      <a:r>
                        <a:rPr b="1" lang="en-US" sz="2400" spc="-1" strike="noStrike">
                          <a:solidFill>
                            <a:srgbClr val="000000"/>
                          </a:solidFill>
                          <a:latin typeface="Calibri"/>
                        </a:rPr>
                        <a:t>Cases </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ctr">
                      <a:noAutofit/>
                    </a:bodyPr>
                    <a:p>
                      <a:pPr algn="ctr">
                        <a:lnSpc>
                          <a:spcPct val="100000"/>
                        </a:lnSpc>
                      </a:pPr>
                      <a:r>
                        <a:rPr b="1" lang="en-US" sz="2400" spc="-1" strike="noStrike">
                          <a:solidFill>
                            <a:srgbClr val="000000"/>
                          </a:solidFill>
                          <a:latin typeface="Calibri"/>
                        </a:rPr>
                        <a:t>Death</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ctr">
                      <a:noAutofit/>
                    </a:bodyPr>
                    <a:p>
                      <a:pPr algn="ctr">
                        <a:lnSpc>
                          <a:spcPct val="100000"/>
                        </a:lnSpc>
                      </a:pPr>
                      <a:r>
                        <a:rPr b="1" lang="en-US" sz="2400" spc="-1" strike="noStrike">
                          <a:solidFill>
                            <a:srgbClr val="000000"/>
                          </a:solidFill>
                          <a:latin typeface="Calibri"/>
                        </a:rPr>
                        <a:t>Cases </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ctr">
                      <a:noAutofit/>
                    </a:bodyPr>
                    <a:p>
                      <a:pPr algn="ctr">
                        <a:lnSpc>
                          <a:spcPct val="100000"/>
                        </a:lnSpc>
                      </a:pPr>
                      <a:r>
                        <a:rPr b="1" lang="en-US" sz="2400" spc="-1" strike="noStrike">
                          <a:solidFill>
                            <a:srgbClr val="000000"/>
                          </a:solidFill>
                          <a:latin typeface="Calibri"/>
                        </a:rPr>
                        <a:t>Death</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01</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Centeral</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383</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180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02</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East</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5</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82</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03</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Mekelle</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234</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04</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N.west</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33</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77</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7</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05</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South</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33</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2</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66</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06</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S.east</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171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25</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a:txBody>
                    <a:bodyPr lIns="0" rIns="0" tIns="0" bIns="0" anchor="b">
                      <a:noAutofit/>
                    </a:bodyPr>
                    <a:p>
                      <a:pPr algn="ctr">
                        <a:lnSpc>
                          <a:spcPct val="100000"/>
                        </a:lnSpc>
                      </a:pPr>
                      <a:r>
                        <a:rPr b="0" lang="en-US" sz="2000" spc="-1" strike="noStrike">
                          <a:solidFill>
                            <a:srgbClr val="000000"/>
                          </a:solidFill>
                          <a:latin typeface="Calibri"/>
                        </a:rPr>
                        <a:t>07</a:t>
                      </a:r>
                      <a:endParaRPr b="0" lang="en-US" sz="20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nSpc>
                          <a:spcPct val="100000"/>
                        </a:lnSpc>
                      </a:pPr>
                      <a:r>
                        <a:rPr b="0" lang="en-US" sz="2400" spc="-1" strike="noStrike">
                          <a:solidFill>
                            <a:srgbClr val="000000"/>
                          </a:solidFill>
                          <a:latin typeface="Calibri"/>
                        </a:rPr>
                        <a:t>West</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r h="439200">
                <a:tc gridSpan="2">
                  <a:txBody>
                    <a:bodyPr lIns="0" rIns="0" tIns="0" bIns="0" anchor="b">
                      <a:noAutofit/>
                    </a:bodyPr>
                    <a:p>
                      <a:pPr algn="ctr">
                        <a:lnSpc>
                          <a:spcPct val="100000"/>
                        </a:lnSpc>
                      </a:pPr>
                      <a:r>
                        <a:rPr b="1" lang="en-US" sz="2400" spc="-1" strike="noStrike">
                          <a:solidFill>
                            <a:srgbClr val="000000"/>
                          </a:solidFill>
                          <a:latin typeface="Calibri"/>
                        </a:rPr>
                        <a:t>Total</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hMerge="1">
                  <a:tcPr marL="90000" marR="90000">
                    <a:solidFill>
                      <a:srgbClr val="729fcf"/>
                    </a:solidFill>
                  </a:tcPr>
                </a:tc>
                <a:tc>
                  <a:txBody>
                    <a:bodyPr lIns="0" rIns="0" tIns="0" bIns="0" anchor="b">
                      <a:noAutofit/>
                    </a:bodyPr>
                    <a:p>
                      <a:pPr algn="ctr">
                        <a:lnSpc>
                          <a:spcPct val="100000"/>
                        </a:lnSpc>
                      </a:pPr>
                      <a:r>
                        <a:rPr b="1" lang="en-US" sz="2400" spc="-1" strike="noStrike">
                          <a:solidFill>
                            <a:srgbClr val="000000"/>
                          </a:solidFill>
                          <a:latin typeface="Calibri"/>
                        </a:rPr>
                        <a:t>626</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1" lang="en-US" sz="2400" spc="-1" strike="noStrike">
                          <a:solidFill>
                            <a:srgbClr val="000000"/>
                          </a:solidFill>
                          <a:latin typeface="Calibri"/>
                        </a:rPr>
                        <a:t>4</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1" lang="en-US" sz="2400" spc="-1" strike="noStrike">
                          <a:solidFill>
                            <a:srgbClr val="000000"/>
                          </a:solidFill>
                          <a:latin typeface="Calibri"/>
                        </a:rPr>
                        <a:t>664</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c>
                  <a:txBody>
                    <a:bodyPr lIns="0" rIns="0" tIns="0" bIns="0" anchor="b">
                      <a:noAutofit/>
                    </a:bodyPr>
                    <a:p>
                      <a:pPr algn="ctr">
                        <a:lnSpc>
                          <a:spcPct val="100000"/>
                        </a:lnSpc>
                      </a:pPr>
                      <a:r>
                        <a:rPr b="1" lang="en-US" sz="2400" spc="-1" strike="noStrike">
                          <a:solidFill>
                            <a:srgbClr val="000000"/>
                          </a:solidFill>
                          <a:latin typeface="Calibri"/>
                        </a:rPr>
                        <a:t>10</a:t>
                      </a:r>
                      <a:endParaRPr b="0" lang="en-US" sz="2400" spc="-1" strike="noStrike">
                        <a:latin typeface="Arial"/>
                      </a:endParaRPr>
                    </a:p>
                  </a:txBody>
                  <a:tcPr>
                    <a:lnL w="12240">
                      <a:solidFill>
                        <a:srgbClr val="70ad47"/>
                      </a:solidFill>
                    </a:lnL>
                    <a:lnR w="12240">
                      <a:solidFill>
                        <a:srgbClr val="70ad47"/>
                      </a:solidFill>
                    </a:lnR>
                    <a:lnT w="12240">
                      <a:solidFill>
                        <a:srgbClr val="70ad47"/>
                      </a:solidFill>
                    </a:lnT>
                    <a:lnB w="12240">
                      <a:solidFill>
                        <a:srgbClr val="70ad47"/>
                      </a:solidFill>
                    </a:lnB>
                    <a:solidFill>
                      <a:srgbClr val="ffffff"/>
                    </a:solidFill>
                  </a:tcPr>
                </a:tc>
              </a:tr>
            </a:tbl>
          </a:graphicData>
        </a:graphic>
      </p:graphicFrame>
      <p:sp>
        <p:nvSpPr>
          <p:cNvPr id="763" name="CustomShape 2"/>
          <p:cNvSpPr/>
          <p:nvPr/>
        </p:nvSpPr>
        <p:spPr>
          <a:xfrm>
            <a:off x="601560" y="216720"/>
            <a:ext cx="3031560" cy="639000"/>
          </a:xfrm>
          <a:prstGeom prst="rect">
            <a:avLst/>
          </a:prstGeom>
          <a:solidFill>
            <a:srgbClr val="06045c"/>
          </a:solidFill>
          <a:ln>
            <a:noFill/>
          </a:ln>
        </p:spPr>
        <p:style>
          <a:lnRef idx="0"/>
          <a:fillRef idx="0"/>
          <a:effectRef idx="0"/>
          <a:fontRef idx="minor"/>
        </p:style>
        <p:txBody>
          <a:bodyPr lIns="90000" rIns="90000" tIns="45000" bIns="45000">
            <a:spAutoFit/>
          </a:bodyPr>
          <a:p>
            <a:pPr>
              <a:lnSpc>
                <a:spcPct val="100000"/>
              </a:lnSpc>
            </a:pPr>
            <a:r>
              <a:rPr b="1" lang="en-US" sz="3600" spc="-1" strike="noStrike">
                <a:solidFill>
                  <a:srgbClr val="ffffff"/>
                </a:solidFill>
                <a:latin typeface="Arial"/>
              </a:rPr>
              <a:t>4. Zoonosis</a:t>
            </a:r>
            <a:endParaRPr b="0" lang="en-US" sz="3600" spc="-1" strike="noStrike">
              <a:latin typeface="Arial"/>
            </a:endParaRPr>
          </a:p>
        </p:txBody>
      </p:sp>
      <p:pic>
        <p:nvPicPr>
          <p:cNvPr id="764" name="Picture 1" descr=""/>
          <p:cNvPicPr/>
          <p:nvPr/>
        </p:nvPicPr>
        <p:blipFill>
          <a:blip r:embed="rId1"/>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TextShape 1"/>
          <p:cNvSpPr txBox="1"/>
          <p:nvPr/>
        </p:nvSpPr>
        <p:spPr>
          <a:xfrm>
            <a:off x="838080" y="365040"/>
            <a:ext cx="10515240" cy="1325160"/>
          </a:xfrm>
          <a:prstGeom prst="rect">
            <a:avLst/>
          </a:prstGeom>
          <a:noFill/>
          <a:ln>
            <a:noFill/>
          </a:ln>
        </p:spPr>
        <p:txBody>
          <a:bodyPr anchor="ctr">
            <a:noAutofit/>
          </a:bodyPr>
          <a:p>
            <a:endParaRPr b="0" lang="en-US" sz="1800" spc="-1" strike="noStrike">
              <a:solidFill>
                <a:srgbClr val="000000"/>
              </a:solidFill>
              <a:latin typeface="Calibri"/>
            </a:endParaRPr>
          </a:p>
        </p:txBody>
      </p:sp>
      <p:sp>
        <p:nvSpPr>
          <p:cNvPr id="766" name="TextShape 2"/>
          <p:cNvSpPr txBox="1"/>
          <p:nvPr/>
        </p:nvSpPr>
        <p:spPr>
          <a:xfrm>
            <a:off x="838080" y="1825560"/>
            <a:ext cx="10169280" cy="4075200"/>
          </a:xfrm>
          <a:prstGeom prst="rect">
            <a:avLst/>
          </a:prstGeom>
          <a:noFill/>
          <a:ln>
            <a:noFill/>
          </a:ln>
        </p:spPr>
        <p:txBody>
          <a:bodyPr>
            <a:noAutofit/>
          </a:bodyPr>
          <a:p>
            <a:endParaRPr b="0" lang="en-US" sz="2800" spc="-1" strike="noStrike">
              <a:solidFill>
                <a:srgbClr val="000000"/>
              </a:solidFill>
              <a:latin typeface="Calibri"/>
            </a:endParaRPr>
          </a:p>
        </p:txBody>
      </p:sp>
      <p:sp>
        <p:nvSpPr>
          <p:cNvPr id="767" name="TextShape 3"/>
          <p:cNvSpPr txBox="1"/>
          <p:nvPr/>
        </p:nvSpPr>
        <p:spPr>
          <a:xfrm>
            <a:off x="3548160" y="6492960"/>
            <a:ext cx="4114440" cy="364680"/>
          </a:xfrm>
          <a:prstGeom prst="rect">
            <a:avLst/>
          </a:prstGeom>
          <a:noFill/>
          <a:ln>
            <a:noFill/>
          </a:ln>
        </p:spPr>
        <p:txBody>
          <a:bodyPr anchor="ctr">
            <a:noAutofit/>
          </a:bodyPr>
          <a:p>
            <a:pPr algn="ctr">
              <a:lnSpc>
                <a:spcPct val="100000"/>
              </a:lnSpc>
            </a:pPr>
            <a:r>
              <a:rPr b="0" lang="en-US" sz="1200" spc="-1" strike="noStrike">
                <a:solidFill>
                  <a:srgbClr val="b2b2b2"/>
                </a:solidFill>
                <a:latin typeface="Calibri"/>
              </a:rPr>
              <a:t>EWARS and EHS</a:t>
            </a:r>
            <a:endParaRPr b="0" lang="en-US" sz="1200" spc="-1" strike="noStrike">
              <a:latin typeface="Times New Roman"/>
            </a:endParaRPr>
          </a:p>
        </p:txBody>
      </p:sp>
      <p:pic>
        <p:nvPicPr>
          <p:cNvPr id="768" name="Picture 4" descr=""/>
          <p:cNvPicPr/>
          <p:nvPr/>
        </p:nvPicPr>
        <p:blipFill>
          <a:blip r:embed="rId1"/>
          <a:stretch/>
        </p:blipFill>
        <p:spPr>
          <a:xfrm>
            <a:off x="0" y="0"/>
            <a:ext cx="12191760" cy="6857640"/>
          </a:xfrm>
          <a:prstGeom prst="rect">
            <a:avLst/>
          </a:prstGeom>
          <a:ln>
            <a:noFill/>
          </a:ln>
        </p:spPr>
      </p:pic>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TextShape 1"/>
          <p:cNvSpPr txBox="1"/>
          <p:nvPr/>
        </p:nvSpPr>
        <p:spPr>
          <a:xfrm>
            <a:off x="142200" y="529920"/>
            <a:ext cx="11563560" cy="507960"/>
          </a:xfrm>
          <a:prstGeom prst="rect">
            <a:avLst/>
          </a:prstGeom>
          <a:noFill/>
          <a:ln>
            <a:noFill/>
          </a:ln>
        </p:spPr>
        <p:txBody>
          <a:bodyPr anchor="ctr">
            <a:normAutofit fontScale="64000"/>
          </a:bodyPr>
          <a:p>
            <a:pPr>
              <a:lnSpc>
                <a:spcPct val="90000"/>
              </a:lnSpc>
            </a:pPr>
            <a:r>
              <a:rPr b="1" lang="en-US" sz="4400" spc="-1" strike="noStrike">
                <a:solidFill>
                  <a:srgbClr val="000000"/>
                </a:solidFill>
                <a:latin typeface="Times New Roman"/>
                <a:ea typeface="Calibri"/>
              </a:rPr>
              <a:t>Preparedness and response activities  </a:t>
            </a:r>
            <a:endParaRPr b="0" lang="en-US" sz="4400" spc="-1" strike="noStrike">
              <a:solidFill>
                <a:srgbClr val="000000"/>
              </a:solidFill>
              <a:latin typeface="Calibri"/>
            </a:endParaRPr>
          </a:p>
        </p:txBody>
      </p:sp>
      <p:sp>
        <p:nvSpPr>
          <p:cNvPr id="770" name="TextShape 2"/>
          <p:cNvSpPr txBox="1"/>
          <p:nvPr/>
        </p:nvSpPr>
        <p:spPr>
          <a:xfrm>
            <a:off x="0" y="1417680"/>
            <a:ext cx="12191760" cy="4963680"/>
          </a:xfrm>
          <a:prstGeom prst="rect">
            <a:avLst/>
          </a:prstGeom>
          <a:noFill/>
          <a:ln>
            <a:noFill/>
          </a:ln>
        </p:spPr>
        <p:txBody>
          <a:bodyPr>
            <a:normAutofit/>
          </a:bodyPr>
          <a:p>
            <a:pPr marL="228600" indent="-228240" algn="just">
              <a:lnSpc>
                <a:spcPct val="125000"/>
              </a:lnSpc>
              <a:buClr>
                <a:srgbClr val="000000"/>
              </a:buClr>
              <a:buFont typeface="Arial"/>
              <a:buChar char="•"/>
            </a:pPr>
            <a:r>
              <a:rPr b="0" lang="en-US" sz="2400" spc="-1" strike="noStrike">
                <a:solidFill>
                  <a:srgbClr val="000000"/>
                </a:solidFill>
                <a:latin typeface="Calibri"/>
              </a:rPr>
              <a:t>Cholera preparedness and response plan developed and shared with partners</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Partner mapping for cholera response developed and shared with partners</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WHO allocated 5.2 million for cholera EPRP based on 4 pillars</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RHB wrote Cholera Alert letter and disseminated to woredas and HFs</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Cholera workshop conducted and TOR developed and shared to partners and Bureau</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Polio OBRA conducted by TRHB &amp; WHO-Afro in 6 woredas and 18 PHFs, and one IDP/traditional healers &amp; HP from each woreda</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HIV/AIDS training given for 52 HCWs from 7 Woredas/sub cities and 13 HFs by ICAP-E</a:t>
            </a:r>
            <a:endParaRPr b="0" lang="en-US" sz="2400" spc="-1" strike="noStrike">
              <a:solidFill>
                <a:srgbClr val="000000"/>
              </a:solidFill>
              <a:latin typeface="Calibri"/>
            </a:endParaRPr>
          </a:p>
          <a:p>
            <a:pPr marL="228600" indent="-228240" algn="just">
              <a:lnSpc>
                <a:spcPct val="125000"/>
              </a:lnSpc>
              <a:buClr>
                <a:srgbClr val="000000"/>
              </a:buClr>
              <a:buFont typeface="Arial"/>
              <a:buChar char="•"/>
            </a:pPr>
            <a:r>
              <a:rPr b="0" lang="en-US" sz="2400" spc="-1" strike="noStrike">
                <a:solidFill>
                  <a:srgbClr val="000000"/>
                </a:solidFill>
                <a:latin typeface="Calibri"/>
              </a:rPr>
              <a:t>Data management training given to 30 participants (Mekelle &amp; TRHB PHEM officers by EPHI-PHEOC) </a:t>
            </a:r>
            <a:endParaRPr b="0" lang="en-US" sz="2400" spc="-1" strike="noStrike">
              <a:solidFill>
                <a:srgbClr val="000000"/>
              </a:solidFill>
              <a:latin typeface="Calibri"/>
            </a:endParaRPr>
          </a:p>
          <a:p>
            <a:pPr>
              <a:lnSpc>
                <a:spcPct val="125000"/>
              </a:lnSpc>
            </a:pPr>
            <a:endParaRPr b="0" lang="en-US" sz="2400" spc="-1" strike="noStrike">
              <a:solidFill>
                <a:srgbClr val="000000"/>
              </a:solidFill>
              <a:latin typeface="Calibri"/>
            </a:endParaRPr>
          </a:p>
        </p:txBody>
      </p:sp>
      <p:pic>
        <p:nvPicPr>
          <p:cNvPr id="771" name="Picture 3" descr=""/>
          <p:cNvPicPr/>
          <p:nvPr/>
        </p:nvPicPr>
        <p:blipFill>
          <a:blip r:embed="rId1"/>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TextShape 1"/>
          <p:cNvSpPr txBox="1"/>
          <p:nvPr/>
        </p:nvSpPr>
        <p:spPr>
          <a:xfrm>
            <a:off x="267840" y="752400"/>
            <a:ext cx="11076480" cy="790200"/>
          </a:xfrm>
          <a:prstGeom prst="rect">
            <a:avLst/>
          </a:prstGeom>
          <a:noFill/>
          <a:ln>
            <a:noFill/>
          </a:ln>
        </p:spPr>
        <p:txBody>
          <a:bodyPr anchor="ctr">
            <a:noAutofit/>
          </a:bodyPr>
          <a:p>
            <a:pPr>
              <a:lnSpc>
                <a:spcPct val="90000"/>
              </a:lnSpc>
            </a:pPr>
            <a:r>
              <a:rPr b="1" lang="en-US" sz="4400" spc="-1" strike="noStrike">
                <a:solidFill>
                  <a:srgbClr val="000000"/>
                </a:solidFill>
                <a:latin typeface="Times New Roman"/>
              </a:rPr>
              <a:t>Challenges</a:t>
            </a:r>
            <a:endParaRPr b="0" lang="en-US" sz="4400" spc="-1" strike="noStrike">
              <a:solidFill>
                <a:srgbClr val="000000"/>
              </a:solidFill>
              <a:latin typeface="Calibri"/>
            </a:endParaRPr>
          </a:p>
        </p:txBody>
      </p:sp>
      <p:sp>
        <p:nvSpPr>
          <p:cNvPr id="773" name="CustomShape 2"/>
          <p:cNvSpPr/>
          <p:nvPr/>
        </p:nvSpPr>
        <p:spPr>
          <a:xfrm>
            <a:off x="371520" y="752400"/>
            <a:ext cx="11663280" cy="5842080"/>
          </a:xfrm>
          <a:prstGeom prst="rect">
            <a:avLst/>
          </a:prstGeom>
          <a:noFill/>
          <a:ln>
            <a:noFill/>
          </a:ln>
        </p:spPr>
        <p:style>
          <a:lnRef idx="0"/>
          <a:fillRef idx="0"/>
          <a:effectRef idx="0"/>
          <a:fontRef idx="minor"/>
        </p:style>
        <p:txBody>
          <a:bodyPr anchor="ctr">
            <a:normAutofit/>
          </a:bodyPr>
          <a:p>
            <a:pPr marL="457200" indent="-456840" algn="just">
              <a:lnSpc>
                <a:spcPct val="170000"/>
              </a:lnSpc>
              <a:buClr>
                <a:srgbClr val="000000"/>
              </a:buClr>
              <a:buFont typeface="Arial"/>
              <a:buChar char="•"/>
            </a:pPr>
            <a:r>
              <a:rPr b="0" lang="en-US" sz="3200" spc="-1" strike="noStrike">
                <a:solidFill>
                  <a:srgbClr val="000000"/>
                </a:solidFill>
                <a:latin typeface="Times New Roman"/>
              </a:rPr>
              <a:t>No recording and Reporting materials at all public health facilities  </a:t>
            </a:r>
            <a:endParaRPr b="0" lang="en-US" sz="3200" spc="-1" strike="noStrike">
              <a:latin typeface="Arial"/>
            </a:endParaRPr>
          </a:p>
          <a:p>
            <a:pPr marL="457200" indent="-456840" algn="just">
              <a:lnSpc>
                <a:spcPct val="170000"/>
              </a:lnSpc>
              <a:buClr>
                <a:srgbClr val="000000"/>
              </a:buClr>
              <a:buFont typeface="Arial"/>
              <a:buChar char="•"/>
            </a:pPr>
            <a:r>
              <a:rPr b="0" lang="en-US" sz="3200" spc="-1" strike="noStrike">
                <a:solidFill>
                  <a:srgbClr val="000000"/>
                </a:solidFill>
                <a:latin typeface="Times New Roman"/>
              </a:rPr>
              <a:t>COVID-19 response not revitalized yet </a:t>
            </a:r>
            <a:endParaRPr b="0" lang="en-US" sz="3200" spc="-1" strike="noStrike">
              <a:latin typeface="Arial"/>
            </a:endParaRPr>
          </a:p>
          <a:p>
            <a:pPr marL="457200" indent="-456840" algn="just">
              <a:lnSpc>
                <a:spcPct val="170000"/>
              </a:lnSpc>
              <a:buClr>
                <a:srgbClr val="000000"/>
              </a:buClr>
              <a:buFont typeface="Arial"/>
              <a:buChar char="•"/>
            </a:pPr>
            <a:r>
              <a:rPr b="0" lang="en-US" sz="3200" spc="-1" strike="noStrike">
                <a:solidFill>
                  <a:srgbClr val="000000"/>
                </a:solidFill>
                <a:latin typeface="Times New Roman"/>
              </a:rPr>
              <a:t>Shortage of anti-malaria medicines and supplies  </a:t>
            </a:r>
            <a:endParaRPr b="0" lang="en-US" sz="3200" spc="-1" strike="noStrike">
              <a:latin typeface="Arial"/>
            </a:endParaRPr>
          </a:p>
          <a:p>
            <a:pPr marL="457200" indent="-456840" algn="just">
              <a:lnSpc>
                <a:spcPct val="170000"/>
              </a:lnSpc>
              <a:buClr>
                <a:srgbClr val="000000"/>
              </a:buClr>
              <a:buFont typeface="Arial"/>
              <a:buChar char="•"/>
            </a:pPr>
            <a:r>
              <a:rPr b="0" lang="en-US" sz="3200" spc="-1" strike="noStrike">
                <a:solidFill>
                  <a:srgbClr val="000000"/>
                </a:solidFill>
                <a:latin typeface="Times New Roman"/>
              </a:rPr>
              <a:t>Most HPs not resumed service </a:t>
            </a:r>
            <a:endParaRPr b="0" lang="en-US" sz="3200" spc="-1" strike="noStrike">
              <a:latin typeface="Arial"/>
            </a:endParaRPr>
          </a:p>
        </p:txBody>
      </p:sp>
      <p:pic>
        <p:nvPicPr>
          <p:cNvPr id="774" name="Picture 3" descr=""/>
          <p:cNvPicPr/>
          <p:nvPr/>
        </p:nvPicPr>
        <p:blipFill>
          <a:blip r:embed="rId1"/>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TextShape 1"/>
          <p:cNvSpPr txBox="1"/>
          <p:nvPr/>
        </p:nvSpPr>
        <p:spPr>
          <a:xfrm>
            <a:off x="1141560" y="870480"/>
            <a:ext cx="9936000" cy="2891880"/>
          </a:xfrm>
          <a:prstGeom prst="rect">
            <a:avLst/>
          </a:prstGeom>
          <a:noFill/>
          <a:ln>
            <a:noFill/>
          </a:ln>
        </p:spPr>
        <p:txBody>
          <a:bodyPr anchor="b">
            <a:normAutofit/>
          </a:bodyPr>
          <a:p>
            <a:pPr algn="ctr">
              <a:lnSpc>
                <a:spcPct val="90000"/>
              </a:lnSpc>
              <a:tabLst>
                <a:tab algn="l" pos="0"/>
              </a:tabLst>
            </a:pPr>
            <a:r>
              <a:rPr b="1" lang="en-US" sz="8000" spc="-1" strike="noStrike">
                <a:solidFill>
                  <a:srgbClr val="7f7f7f"/>
                </a:solidFill>
                <a:latin typeface="Arial"/>
                <a:ea typeface="Arial"/>
              </a:rPr>
              <a:t>WASH Cluster Update </a:t>
            </a: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CustomShape 1"/>
          <p:cNvSpPr/>
          <p:nvPr/>
        </p:nvSpPr>
        <p:spPr>
          <a:xfrm>
            <a:off x="336600" y="612720"/>
            <a:ext cx="11728440" cy="5645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00b1f1"/>
                </a:solidFill>
                <a:latin typeface="Calibri"/>
              </a:rPr>
              <a:t>Key priority:</a:t>
            </a:r>
            <a:endParaRPr b="0" lang="en-US" sz="2000" spc="-1" strike="noStrike">
              <a:latin typeface="Arial"/>
            </a:endParaRPr>
          </a:p>
          <a:p>
            <a:pPr marL="343080" indent="-342720">
              <a:lnSpc>
                <a:spcPct val="100000"/>
              </a:lnSpc>
              <a:spcBef>
                <a:spcPts val="96"/>
              </a:spcBef>
              <a:buClr>
                <a:srgbClr val="000000"/>
              </a:buClr>
              <a:buFont typeface="Symbol"/>
              <a:buChar char=""/>
            </a:pPr>
            <a:r>
              <a:rPr b="1" lang="en-US" sz="2000" spc="-1" strike="noStrike" u="sng">
                <a:solidFill>
                  <a:srgbClr val="000000"/>
                </a:solidFill>
                <a:uFillTx/>
                <a:latin typeface="Calibri"/>
                <a:ea typeface="Symbol"/>
              </a:rPr>
              <a:t>WASH</a:t>
            </a:r>
            <a:r>
              <a:rPr b="1" lang="en-US" sz="2000" spc="-32" strike="noStrike" u="sng">
                <a:solidFill>
                  <a:srgbClr val="000000"/>
                </a:solidFill>
                <a:uFillTx/>
                <a:latin typeface="Calibri"/>
                <a:ea typeface="Symbol"/>
              </a:rPr>
              <a:t> </a:t>
            </a:r>
            <a:r>
              <a:rPr b="1" lang="en-US" sz="2000" spc="-1" strike="noStrike" u="sng">
                <a:solidFill>
                  <a:srgbClr val="000000"/>
                </a:solidFill>
                <a:uFillTx/>
                <a:latin typeface="Calibri"/>
                <a:ea typeface="Symbol"/>
              </a:rPr>
              <a:t>service</a:t>
            </a:r>
            <a:r>
              <a:rPr b="1" lang="en-US" sz="2000" spc="-41" strike="noStrike" u="sng">
                <a:solidFill>
                  <a:srgbClr val="000000"/>
                </a:solidFill>
                <a:uFillTx/>
                <a:latin typeface="Calibri"/>
                <a:ea typeface="Symbol"/>
              </a:rPr>
              <a:t> </a:t>
            </a:r>
            <a:r>
              <a:rPr b="1" lang="en-US" sz="2000" spc="-1" strike="noStrike" u="sng">
                <a:solidFill>
                  <a:srgbClr val="000000"/>
                </a:solidFill>
                <a:uFillTx/>
                <a:latin typeface="Calibri"/>
                <a:ea typeface="Symbol"/>
              </a:rPr>
              <a:t>provision</a:t>
            </a:r>
            <a:r>
              <a:rPr b="1" lang="en-US" sz="2000" spc="-32" strike="noStrike" u="sng">
                <a:solidFill>
                  <a:srgbClr val="000000"/>
                </a:solidFill>
                <a:uFillTx/>
                <a:latin typeface="Calibri"/>
                <a:ea typeface="Symbol"/>
              </a:rPr>
              <a:t> </a:t>
            </a:r>
            <a:r>
              <a:rPr b="1" lang="en-US" sz="2000" spc="-1" strike="noStrike" u="sng">
                <a:solidFill>
                  <a:srgbClr val="000000"/>
                </a:solidFill>
                <a:uFillTx/>
                <a:latin typeface="Calibri"/>
                <a:ea typeface="Symbol"/>
              </a:rPr>
              <a:t>at</a:t>
            </a:r>
            <a:r>
              <a:rPr b="1" lang="en-US" sz="2000" spc="-32" strike="noStrike" u="sng">
                <a:solidFill>
                  <a:srgbClr val="000000"/>
                </a:solidFill>
                <a:uFillTx/>
                <a:latin typeface="Calibri"/>
                <a:ea typeface="Symbol"/>
              </a:rPr>
              <a:t> </a:t>
            </a:r>
            <a:r>
              <a:rPr b="1" lang="en-US" sz="2000" spc="-1" strike="noStrike" u="sng">
                <a:solidFill>
                  <a:srgbClr val="000000"/>
                </a:solidFill>
                <a:uFillTx/>
                <a:latin typeface="Calibri"/>
                <a:ea typeface="Symbol"/>
              </a:rPr>
              <a:t>the</a:t>
            </a:r>
            <a:r>
              <a:rPr b="1" lang="en-US" sz="2000" spc="-35" strike="noStrike" u="sng">
                <a:solidFill>
                  <a:srgbClr val="000000"/>
                </a:solidFill>
                <a:uFillTx/>
                <a:latin typeface="Calibri"/>
                <a:ea typeface="Symbol"/>
              </a:rPr>
              <a:t> </a:t>
            </a:r>
            <a:r>
              <a:rPr b="1" lang="en-US" sz="2000" spc="-1" strike="noStrike" u="sng">
                <a:solidFill>
                  <a:srgbClr val="000000"/>
                </a:solidFill>
                <a:uFillTx/>
                <a:latin typeface="Calibri"/>
                <a:ea typeface="Symbol"/>
              </a:rPr>
              <a:t>community</a:t>
            </a:r>
            <a:r>
              <a:rPr b="1" lang="en-US" sz="2000" spc="-32" strike="noStrike" u="sng">
                <a:solidFill>
                  <a:srgbClr val="000000"/>
                </a:solidFill>
                <a:uFillTx/>
                <a:latin typeface="Calibri"/>
                <a:ea typeface="Symbol"/>
              </a:rPr>
              <a:t> </a:t>
            </a:r>
            <a:r>
              <a:rPr b="1" lang="en-US" sz="2000" spc="-1" strike="noStrike" u="sng">
                <a:solidFill>
                  <a:srgbClr val="000000"/>
                </a:solidFill>
                <a:uFillTx/>
                <a:latin typeface="Calibri"/>
                <a:ea typeface="Symbol"/>
              </a:rPr>
              <a:t>level</a:t>
            </a:r>
            <a:endParaRPr b="0" lang="en-US" sz="2000" spc="-1" strike="noStrike">
              <a:latin typeface="Arial"/>
            </a:endParaRPr>
          </a:p>
          <a:p>
            <a:pPr lvl="1" marL="743040" indent="-285480">
              <a:lnSpc>
                <a:spcPct val="100000"/>
              </a:lnSpc>
              <a:buClr>
                <a:srgbClr val="000000"/>
              </a:buClr>
              <a:buFont typeface="Courier New"/>
              <a:buChar char="o"/>
            </a:pPr>
            <a:r>
              <a:rPr b="0" lang="en-US" sz="2000" spc="-1" strike="noStrike">
                <a:solidFill>
                  <a:srgbClr val="000000"/>
                </a:solidFill>
                <a:latin typeface="Calibri"/>
                <a:ea typeface="Courier New"/>
              </a:rPr>
              <a:t>Water supply: new construction, repairs, and rehabilitation</a:t>
            </a:r>
            <a:endParaRPr b="0" lang="en-US" sz="2000" spc="-1" strike="noStrike">
              <a:latin typeface="Arial"/>
            </a:endParaRPr>
          </a:p>
          <a:p>
            <a:pPr lvl="2" marL="1143000" indent="-228240">
              <a:lnSpc>
                <a:spcPct val="100000"/>
              </a:lnSpc>
              <a:spcBef>
                <a:spcPts val="40"/>
              </a:spcBef>
              <a:buClr>
                <a:srgbClr val="000000"/>
              </a:buClr>
              <a:buFont typeface="Arial"/>
              <a:buChar char="•"/>
            </a:pPr>
            <a:r>
              <a:rPr b="0" lang="en-US" sz="2000" spc="-1" strike="noStrike">
                <a:solidFill>
                  <a:srgbClr val="000000"/>
                </a:solidFill>
                <a:latin typeface="Calibri"/>
                <a:ea typeface="Calibri"/>
              </a:rPr>
              <a:t>Water</a:t>
            </a:r>
            <a:r>
              <a:rPr b="0" lang="en-US" sz="2000" spc="-12" strike="noStrike">
                <a:solidFill>
                  <a:srgbClr val="000000"/>
                </a:solidFill>
                <a:latin typeface="Calibri"/>
                <a:ea typeface="Calibri"/>
              </a:rPr>
              <a:t> </a:t>
            </a:r>
            <a:r>
              <a:rPr b="0" lang="en-US" sz="2000" spc="-1" strike="noStrike">
                <a:solidFill>
                  <a:srgbClr val="000000"/>
                </a:solidFill>
                <a:latin typeface="Calibri"/>
                <a:ea typeface="Calibri"/>
              </a:rPr>
              <a:t>quality</a:t>
            </a:r>
            <a:r>
              <a:rPr b="0" lang="en-US" sz="2000" spc="-7" strike="noStrike">
                <a:solidFill>
                  <a:srgbClr val="000000"/>
                </a:solidFill>
                <a:latin typeface="Calibri"/>
                <a:ea typeface="Calibri"/>
              </a:rPr>
              <a:t> </a:t>
            </a:r>
            <a:r>
              <a:rPr b="0" lang="en-US" sz="2000" spc="-12" strike="noStrike">
                <a:solidFill>
                  <a:srgbClr val="000000"/>
                </a:solidFill>
                <a:latin typeface="Calibri"/>
                <a:ea typeface="Calibri"/>
              </a:rPr>
              <a:t>surveillance</a:t>
            </a:r>
            <a:endParaRPr b="0" lang="en-US" sz="2000" spc="-1" strike="noStrike">
              <a:latin typeface="Arial"/>
            </a:endParaRPr>
          </a:p>
          <a:p>
            <a:pPr lvl="1" marL="743040" indent="-285480">
              <a:lnSpc>
                <a:spcPct val="100000"/>
              </a:lnSpc>
              <a:spcBef>
                <a:spcPts val="51"/>
              </a:spcBef>
              <a:buClr>
                <a:srgbClr val="000000"/>
              </a:buClr>
              <a:buFont typeface="Courier New"/>
              <a:buChar char="o"/>
            </a:pPr>
            <a:r>
              <a:rPr b="0" lang="en-US" sz="2000" spc="-1" strike="noStrike">
                <a:solidFill>
                  <a:srgbClr val="000000"/>
                </a:solidFill>
                <a:latin typeface="Calibri"/>
                <a:ea typeface="Courier New"/>
              </a:rPr>
              <a:t>Sanitation: Increase sanitation coverage</a:t>
            </a:r>
            <a:endParaRPr b="0" lang="en-US" sz="2000" spc="-1" strike="noStrike">
              <a:latin typeface="Arial"/>
            </a:endParaRPr>
          </a:p>
          <a:p>
            <a:pPr lvl="1" marL="743040" indent="-285480">
              <a:lnSpc>
                <a:spcPct val="100000"/>
              </a:lnSpc>
              <a:spcBef>
                <a:spcPts val="51"/>
              </a:spcBef>
              <a:buClr>
                <a:srgbClr val="000000"/>
              </a:buClr>
              <a:buFont typeface="Courier New"/>
              <a:buChar char="o"/>
            </a:pPr>
            <a:r>
              <a:rPr b="0" lang="en-US" sz="2000" spc="-1" strike="noStrike">
                <a:solidFill>
                  <a:srgbClr val="000000"/>
                </a:solidFill>
                <a:latin typeface="Calibri"/>
                <a:ea typeface="Courier New"/>
              </a:rPr>
              <a:t>Health and hygiene promotions against public health risks. </a:t>
            </a:r>
            <a:endParaRPr b="0" lang="en-US" sz="2000" spc="-1" strike="noStrike">
              <a:latin typeface="Arial"/>
            </a:endParaRPr>
          </a:p>
          <a:p>
            <a:pPr lvl="1" marL="743040" indent="-285480">
              <a:lnSpc>
                <a:spcPct val="100000"/>
              </a:lnSpc>
              <a:spcBef>
                <a:spcPts val="51"/>
              </a:spcBef>
              <a:buClr>
                <a:srgbClr val="000000"/>
              </a:buClr>
              <a:buFont typeface="Courier New"/>
              <a:buChar char="o"/>
            </a:pPr>
            <a:r>
              <a:rPr b="0" lang="en-US" sz="2000" spc="-1" strike="noStrike">
                <a:solidFill>
                  <a:srgbClr val="000000"/>
                </a:solidFill>
                <a:latin typeface="Calibri"/>
                <a:ea typeface="Courier New"/>
              </a:rPr>
              <a:t>Capacity</a:t>
            </a:r>
            <a:r>
              <a:rPr b="0" lang="en-US" sz="2000" spc="-35" strike="noStrike">
                <a:solidFill>
                  <a:srgbClr val="000000"/>
                </a:solidFill>
                <a:latin typeface="Calibri"/>
                <a:ea typeface="Courier New"/>
              </a:rPr>
              <a:t> </a:t>
            </a:r>
            <a:r>
              <a:rPr b="0" lang="en-US" sz="2000" spc="-1" strike="noStrike">
                <a:solidFill>
                  <a:srgbClr val="000000"/>
                </a:solidFill>
                <a:latin typeface="Calibri"/>
                <a:ea typeface="Courier New"/>
              </a:rPr>
              <a:t>strengthening:</a:t>
            </a:r>
            <a:r>
              <a:rPr b="0" lang="en-US" sz="2000" spc="-41" strike="noStrike">
                <a:solidFill>
                  <a:srgbClr val="000000"/>
                </a:solidFill>
                <a:latin typeface="Calibri"/>
                <a:ea typeface="Courier New"/>
              </a:rPr>
              <a:t> </a:t>
            </a:r>
            <a:r>
              <a:rPr b="0" lang="en-US" sz="2000" spc="-1" strike="noStrike">
                <a:solidFill>
                  <a:srgbClr val="000000"/>
                </a:solidFill>
                <a:latin typeface="Calibri"/>
                <a:ea typeface="Courier New"/>
              </a:rPr>
              <a:t>Regional to woreda level for water and health.</a:t>
            </a:r>
            <a:endParaRPr b="0" lang="en-US" sz="2000" spc="-1" strike="noStrike">
              <a:latin typeface="Arial"/>
            </a:endParaRPr>
          </a:p>
          <a:p>
            <a:pPr marL="343080" indent="-342720">
              <a:lnSpc>
                <a:spcPct val="100000"/>
              </a:lnSpc>
              <a:spcBef>
                <a:spcPts val="26"/>
              </a:spcBef>
              <a:buClr>
                <a:srgbClr val="000000"/>
              </a:buClr>
              <a:buFont typeface="Symbol"/>
              <a:buChar char=""/>
            </a:pPr>
            <a:r>
              <a:rPr b="1" lang="en-US" sz="2000" spc="-1" strike="noStrike" u="sng">
                <a:solidFill>
                  <a:srgbClr val="000000"/>
                </a:solidFill>
                <a:uFillTx/>
                <a:latin typeface="Calibri"/>
                <a:ea typeface="Symbol"/>
              </a:rPr>
              <a:t>WASH</a:t>
            </a:r>
            <a:r>
              <a:rPr b="1" lang="en-US" sz="2000" spc="-21" strike="noStrike" u="sng">
                <a:solidFill>
                  <a:srgbClr val="000000"/>
                </a:solidFill>
                <a:uFillTx/>
                <a:latin typeface="Calibri"/>
                <a:ea typeface="Symbol"/>
              </a:rPr>
              <a:t> </a:t>
            </a:r>
            <a:r>
              <a:rPr b="1" lang="en-US" sz="2000" spc="-1" strike="noStrike" u="sng">
                <a:solidFill>
                  <a:srgbClr val="000000"/>
                </a:solidFill>
                <a:uFillTx/>
                <a:latin typeface="Calibri"/>
                <a:ea typeface="Symbol"/>
              </a:rPr>
              <a:t>response</a:t>
            </a:r>
            <a:r>
              <a:rPr b="1" lang="en-US" sz="2000" spc="-26" strike="noStrike" u="sng">
                <a:solidFill>
                  <a:srgbClr val="000000"/>
                </a:solidFill>
                <a:uFillTx/>
                <a:latin typeface="Calibri"/>
                <a:ea typeface="Symbol"/>
              </a:rPr>
              <a:t> </a:t>
            </a:r>
            <a:r>
              <a:rPr b="1" lang="en-US" sz="2000" spc="-1" strike="noStrike" u="sng">
                <a:solidFill>
                  <a:srgbClr val="000000"/>
                </a:solidFill>
                <a:uFillTx/>
                <a:latin typeface="Calibri"/>
                <a:ea typeface="Symbol"/>
              </a:rPr>
              <a:t>to</a:t>
            </a:r>
            <a:r>
              <a:rPr b="1" lang="en-US" sz="2000" spc="-21" strike="noStrike" u="sng">
                <a:solidFill>
                  <a:srgbClr val="000000"/>
                </a:solidFill>
                <a:uFillTx/>
                <a:latin typeface="Calibri"/>
                <a:ea typeface="Symbol"/>
              </a:rPr>
              <a:t> </a:t>
            </a:r>
            <a:r>
              <a:rPr b="1" lang="en-US" sz="2000" spc="-1" strike="noStrike" u="sng">
                <a:solidFill>
                  <a:srgbClr val="000000"/>
                </a:solidFill>
                <a:uFillTx/>
                <a:latin typeface="Calibri"/>
                <a:ea typeface="Symbol"/>
              </a:rPr>
              <a:t>IDPs</a:t>
            </a:r>
            <a:r>
              <a:rPr b="1" lang="en-US" sz="2000" spc="-21" strike="noStrike" u="sng">
                <a:solidFill>
                  <a:srgbClr val="000000"/>
                </a:solidFill>
                <a:uFillTx/>
                <a:latin typeface="Calibri"/>
                <a:ea typeface="Symbol"/>
              </a:rPr>
              <a:t>: </a:t>
            </a:r>
            <a:r>
              <a:rPr b="1" lang="en-US" sz="2000" spc="-1" strike="noStrike" u="sng">
                <a:solidFill>
                  <a:srgbClr val="000000"/>
                </a:solidFill>
                <a:uFillTx/>
                <a:latin typeface="Calibri"/>
                <a:ea typeface="Symbol"/>
              </a:rPr>
              <a:t>full WASH package</a:t>
            </a:r>
            <a:endParaRPr b="0" lang="en-US" sz="2000" spc="-1" strike="noStrike">
              <a:latin typeface="Arial"/>
            </a:endParaRPr>
          </a:p>
          <a:p>
            <a:pPr lvl="1" marL="743040" indent="-285480">
              <a:lnSpc>
                <a:spcPct val="100000"/>
              </a:lnSpc>
              <a:buClr>
                <a:srgbClr val="000000"/>
              </a:buClr>
              <a:buFont typeface="Courier New"/>
              <a:buChar char="o"/>
            </a:pPr>
            <a:r>
              <a:rPr b="0" lang="en-US" sz="2000" spc="-1" strike="noStrike">
                <a:solidFill>
                  <a:srgbClr val="000000"/>
                </a:solidFill>
                <a:latin typeface="Calibri"/>
                <a:ea typeface="Courier New"/>
              </a:rPr>
              <a:t>Water provision through durable options and limited water trucking at critical times only. </a:t>
            </a:r>
            <a:endParaRPr b="0" lang="en-US" sz="2000" spc="-1" strike="noStrike">
              <a:latin typeface="Arial"/>
            </a:endParaRPr>
          </a:p>
          <a:p>
            <a:pPr lvl="2" marL="1143000" indent="-228240">
              <a:lnSpc>
                <a:spcPct val="100000"/>
              </a:lnSpc>
              <a:buClr>
                <a:srgbClr val="000000"/>
              </a:buClr>
              <a:buFont typeface="Arial"/>
              <a:buChar char="•"/>
            </a:pPr>
            <a:r>
              <a:rPr b="0" lang="en-US" sz="2000" spc="-1" strike="noStrike">
                <a:solidFill>
                  <a:srgbClr val="000000"/>
                </a:solidFill>
                <a:latin typeface="Calibri"/>
                <a:ea typeface="Calibri"/>
              </a:rPr>
              <a:t>Increase water quality monitoring</a:t>
            </a:r>
            <a:endParaRPr b="0" lang="en-US" sz="2000" spc="-1" strike="noStrike">
              <a:latin typeface="Arial"/>
            </a:endParaRPr>
          </a:p>
          <a:p>
            <a:pPr lvl="1" marL="743040" indent="-285480">
              <a:lnSpc>
                <a:spcPct val="100000"/>
              </a:lnSpc>
              <a:buClr>
                <a:srgbClr val="000000"/>
              </a:buClr>
              <a:buFont typeface="Courier New"/>
              <a:buChar char="o"/>
            </a:pPr>
            <a:r>
              <a:rPr b="0" lang="en-US" sz="2000" spc="-1" strike="noStrike">
                <a:solidFill>
                  <a:srgbClr val="000000"/>
                </a:solidFill>
                <a:latin typeface="Calibri"/>
                <a:ea typeface="Courier New"/>
              </a:rPr>
              <a:t>Sanitation coverage: solid / liquid waste management, desludging, maintenance of facilities and new construction. </a:t>
            </a:r>
            <a:endParaRPr b="0" lang="en-US" sz="2000" spc="-1" strike="noStrike">
              <a:latin typeface="Arial"/>
            </a:endParaRPr>
          </a:p>
          <a:p>
            <a:pPr lvl="1" marL="743040" indent="-285480">
              <a:lnSpc>
                <a:spcPct val="100000"/>
              </a:lnSpc>
              <a:buClr>
                <a:srgbClr val="000000"/>
              </a:buClr>
              <a:buFont typeface="Courier New"/>
              <a:buChar char="o"/>
            </a:pPr>
            <a:r>
              <a:rPr b="0" lang="en-US" sz="2000" spc="-1" strike="noStrike">
                <a:solidFill>
                  <a:srgbClr val="000000"/>
                </a:solidFill>
                <a:latin typeface="Calibri"/>
                <a:ea typeface="Courier New"/>
              </a:rPr>
              <a:t>Hygiene</a:t>
            </a:r>
            <a:r>
              <a:rPr b="0" lang="en-US" sz="2000" spc="-26" strike="noStrike">
                <a:solidFill>
                  <a:srgbClr val="000000"/>
                </a:solidFill>
                <a:latin typeface="Calibri"/>
                <a:ea typeface="Courier New"/>
              </a:rPr>
              <a:t> </a:t>
            </a:r>
            <a:r>
              <a:rPr b="0" lang="en-US" sz="2000" spc="-1" strike="noStrike">
                <a:solidFill>
                  <a:srgbClr val="000000"/>
                </a:solidFill>
                <a:latin typeface="Calibri"/>
                <a:ea typeface="Courier New"/>
              </a:rPr>
              <a:t>promotions</a:t>
            </a:r>
            <a:r>
              <a:rPr b="0" lang="en-US" sz="2000" spc="-26" strike="noStrike">
                <a:solidFill>
                  <a:srgbClr val="000000"/>
                </a:solidFill>
                <a:latin typeface="Calibri"/>
                <a:ea typeface="Courier New"/>
              </a:rPr>
              <a:t> </a:t>
            </a:r>
            <a:r>
              <a:rPr b="0" lang="en-US" sz="2000" spc="-1" strike="noStrike">
                <a:solidFill>
                  <a:srgbClr val="000000"/>
                </a:solidFill>
                <a:latin typeface="Calibri"/>
                <a:ea typeface="Courier New"/>
              </a:rPr>
              <a:t>–</a:t>
            </a:r>
            <a:r>
              <a:rPr b="0" lang="en-US" sz="2000" spc="-35" strike="noStrike">
                <a:solidFill>
                  <a:srgbClr val="000000"/>
                </a:solidFill>
                <a:latin typeface="Calibri"/>
                <a:ea typeface="Courier New"/>
              </a:rPr>
              <a:t> </a:t>
            </a:r>
            <a:r>
              <a:rPr b="0" lang="en-US" sz="2000" spc="-1" strike="noStrike">
                <a:solidFill>
                  <a:srgbClr val="000000"/>
                </a:solidFill>
                <a:latin typeface="Calibri"/>
                <a:ea typeface="Courier New"/>
              </a:rPr>
              <a:t>provision of WASH NFIs with awareness creation.</a:t>
            </a:r>
            <a:endParaRPr b="0" lang="en-US" sz="2000" spc="-1" strike="noStrike">
              <a:latin typeface="Arial"/>
            </a:endParaRPr>
          </a:p>
          <a:p>
            <a:pPr marL="343080" indent="-342720">
              <a:lnSpc>
                <a:spcPct val="100000"/>
              </a:lnSpc>
              <a:buClr>
                <a:srgbClr val="000000"/>
              </a:buClr>
              <a:buFont typeface="Symbol"/>
              <a:buChar char=""/>
            </a:pPr>
            <a:r>
              <a:rPr b="1" lang="en-US" sz="2000" spc="-1" strike="noStrike" u="sng">
                <a:solidFill>
                  <a:srgbClr val="000000"/>
                </a:solidFill>
                <a:uFillTx/>
                <a:latin typeface="Calibri"/>
                <a:ea typeface="Symbol"/>
              </a:rPr>
              <a:t>Institutional</a:t>
            </a:r>
            <a:r>
              <a:rPr b="1" lang="en-US" sz="2000" spc="-41" strike="noStrike" u="sng">
                <a:solidFill>
                  <a:srgbClr val="000000"/>
                </a:solidFill>
                <a:uFillTx/>
                <a:latin typeface="Calibri"/>
                <a:ea typeface="Symbol"/>
              </a:rPr>
              <a:t> </a:t>
            </a:r>
            <a:r>
              <a:rPr b="1" lang="en-US" sz="2000" spc="-1" strike="noStrike" u="sng">
                <a:solidFill>
                  <a:srgbClr val="000000"/>
                </a:solidFill>
                <a:uFillTx/>
                <a:latin typeface="Calibri"/>
                <a:ea typeface="Symbol"/>
              </a:rPr>
              <a:t>WASH</a:t>
            </a:r>
            <a:r>
              <a:rPr b="1" lang="en-US" sz="2000" spc="-35" strike="noStrike" u="sng">
                <a:solidFill>
                  <a:srgbClr val="000000"/>
                </a:solidFill>
                <a:uFillTx/>
                <a:latin typeface="Calibri"/>
                <a:ea typeface="Symbol"/>
              </a:rPr>
              <a:t> </a:t>
            </a:r>
            <a:r>
              <a:rPr b="1" lang="en-US" sz="2000" spc="-1" strike="noStrike" u="sng">
                <a:solidFill>
                  <a:srgbClr val="000000"/>
                </a:solidFill>
                <a:uFillTx/>
                <a:latin typeface="Calibri"/>
                <a:ea typeface="Symbol"/>
              </a:rPr>
              <a:t>(Schools</a:t>
            </a:r>
            <a:r>
              <a:rPr b="1" lang="en-US" sz="2000" spc="-41" strike="noStrike" u="sng">
                <a:solidFill>
                  <a:srgbClr val="000000"/>
                </a:solidFill>
                <a:uFillTx/>
                <a:latin typeface="Calibri"/>
                <a:ea typeface="Symbol"/>
              </a:rPr>
              <a:t> </a:t>
            </a:r>
            <a:r>
              <a:rPr b="1" lang="en-US" sz="2000" spc="-1" strike="noStrike" u="sng">
                <a:solidFill>
                  <a:srgbClr val="000000"/>
                </a:solidFill>
                <a:uFillTx/>
                <a:latin typeface="Calibri"/>
                <a:ea typeface="Symbol"/>
              </a:rPr>
              <a:t>and</a:t>
            </a:r>
            <a:r>
              <a:rPr b="1" lang="en-US" sz="2000" spc="-35" strike="noStrike" u="sng">
                <a:solidFill>
                  <a:srgbClr val="000000"/>
                </a:solidFill>
                <a:uFillTx/>
                <a:latin typeface="Calibri"/>
                <a:ea typeface="Symbol"/>
              </a:rPr>
              <a:t> </a:t>
            </a:r>
            <a:r>
              <a:rPr b="1" lang="en-US" sz="2000" spc="-1" strike="noStrike" u="sng">
                <a:solidFill>
                  <a:srgbClr val="000000"/>
                </a:solidFill>
                <a:uFillTx/>
                <a:latin typeface="Calibri"/>
                <a:ea typeface="Symbol"/>
              </a:rPr>
              <a:t>Health</a:t>
            </a:r>
            <a:r>
              <a:rPr b="1" lang="en-US" sz="2000" spc="-41" strike="noStrike" u="sng">
                <a:solidFill>
                  <a:srgbClr val="000000"/>
                </a:solidFill>
                <a:uFillTx/>
                <a:latin typeface="Calibri"/>
                <a:ea typeface="Symbol"/>
              </a:rPr>
              <a:t> </a:t>
            </a:r>
            <a:r>
              <a:rPr b="1" lang="en-US" sz="2000" spc="-12" strike="noStrike" u="sng">
                <a:solidFill>
                  <a:srgbClr val="000000"/>
                </a:solidFill>
                <a:uFillTx/>
                <a:latin typeface="Calibri"/>
                <a:ea typeface="Symbol"/>
              </a:rPr>
              <a:t>Facilities)</a:t>
            </a:r>
            <a:endParaRPr b="0" lang="en-US" sz="2000" spc="-1" strike="noStrike">
              <a:latin typeface="Arial"/>
            </a:endParaRPr>
          </a:p>
          <a:p>
            <a:pPr lvl="1" marL="743040" indent="-285480">
              <a:lnSpc>
                <a:spcPct val="100000"/>
              </a:lnSpc>
              <a:spcBef>
                <a:spcPts val="91"/>
              </a:spcBef>
              <a:buClr>
                <a:srgbClr val="000000"/>
              </a:buClr>
              <a:buFont typeface="Courier New"/>
              <a:buChar char="o"/>
            </a:pPr>
            <a:r>
              <a:rPr b="0" lang="en-US" sz="2000" spc="-1" strike="noStrike">
                <a:solidFill>
                  <a:srgbClr val="000000"/>
                </a:solidFill>
                <a:latin typeface="Calibri"/>
                <a:ea typeface="Courier New"/>
              </a:rPr>
              <a:t>Schools: adequate and appropriate WASH service provision</a:t>
            </a:r>
            <a:endParaRPr b="0" lang="en-US" sz="2000" spc="-1" strike="noStrike">
              <a:latin typeface="Arial"/>
            </a:endParaRPr>
          </a:p>
          <a:p>
            <a:pPr lvl="2" marL="1143000" indent="-228240">
              <a:lnSpc>
                <a:spcPct val="100000"/>
              </a:lnSpc>
              <a:spcBef>
                <a:spcPts val="91"/>
              </a:spcBef>
              <a:buClr>
                <a:srgbClr val="000000"/>
              </a:buClr>
              <a:buFont typeface="Arial"/>
              <a:buChar char="•"/>
            </a:pPr>
            <a:r>
              <a:rPr b="0" lang="en-US" sz="2000" spc="-1" strike="noStrike">
                <a:solidFill>
                  <a:srgbClr val="000000"/>
                </a:solidFill>
                <a:latin typeface="Calibri"/>
                <a:ea typeface="Calibri"/>
              </a:rPr>
              <a:t>Prioritize site cleanup &amp; decommissioning when IDPs relocated from schools for school reopening. </a:t>
            </a:r>
            <a:endParaRPr b="0" lang="en-US" sz="2000" spc="-1" strike="noStrike">
              <a:latin typeface="Arial"/>
            </a:endParaRPr>
          </a:p>
          <a:p>
            <a:pPr lvl="1" marL="743040" indent="-285480">
              <a:lnSpc>
                <a:spcPct val="100000"/>
              </a:lnSpc>
              <a:spcBef>
                <a:spcPts val="14"/>
              </a:spcBef>
              <a:buClr>
                <a:srgbClr val="000000"/>
              </a:buClr>
              <a:buFont typeface="Courier New"/>
              <a:buChar char="o"/>
            </a:pPr>
            <a:r>
              <a:rPr b="0" lang="en-US" sz="2000" spc="-1" strike="noStrike">
                <a:solidFill>
                  <a:srgbClr val="000000"/>
                </a:solidFill>
                <a:latin typeface="Calibri"/>
                <a:ea typeface="Courier New"/>
              </a:rPr>
              <a:t>Health facilities: adequate and appropriate WASH service provision</a:t>
            </a:r>
            <a:endParaRPr b="0" lang="en-US" sz="2000" spc="-1" strike="noStrike">
              <a:latin typeface="Arial"/>
            </a:endParaRPr>
          </a:p>
          <a:p>
            <a:pPr lvl="1" marL="743040" indent="-285480">
              <a:lnSpc>
                <a:spcPct val="100000"/>
              </a:lnSpc>
              <a:spcBef>
                <a:spcPts val="14"/>
              </a:spcBef>
              <a:buClr>
                <a:srgbClr val="000000"/>
              </a:buClr>
              <a:buFont typeface="Courier New"/>
              <a:buChar char="o"/>
            </a:pPr>
            <a:r>
              <a:rPr b="0" lang="en-US" sz="2000" spc="-1" strike="noStrike">
                <a:solidFill>
                  <a:srgbClr val="000000"/>
                </a:solidFill>
                <a:latin typeface="Calibri"/>
                <a:ea typeface="Courier New"/>
              </a:rPr>
              <a:t>Prioritize cholera hotspot woredas and nearby IDP sites.</a:t>
            </a:r>
            <a:endParaRPr b="0" lang="en-US" sz="2000" spc="-1" strike="noStrike">
              <a:latin typeface="Arial"/>
            </a:endParaRPr>
          </a:p>
        </p:txBody>
      </p:sp>
      <p:sp>
        <p:nvSpPr>
          <p:cNvPr id="777" name="CustomShape 2"/>
          <p:cNvSpPr/>
          <p:nvPr/>
        </p:nvSpPr>
        <p:spPr>
          <a:xfrm>
            <a:off x="0" y="0"/>
            <a:ext cx="12191760" cy="456120"/>
          </a:xfrm>
          <a:prstGeom prst="rect">
            <a:avLst/>
          </a:prstGeom>
          <a:solidFill>
            <a:schemeClr val="accent1"/>
          </a:solidFill>
          <a:ln>
            <a:solidFill>
              <a:schemeClr val="accent1"/>
            </a:solidFill>
          </a:ln>
        </p:spPr>
        <p:style>
          <a:lnRef idx="0"/>
          <a:fillRef idx="0"/>
          <a:effectRef idx="0"/>
          <a:fontRef idx="minor"/>
        </p:style>
        <p:txBody>
          <a:bodyPr lIns="90000" rIns="90000" tIns="45000" bIns="45000">
            <a:spAutoFit/>
          </a:bodyPr>
          <a:p>
            <a:pPr>
              <a:lnSpc>
                <a:spcPct val="100000"/>
              </a:lnSpc>
            </a:pPr>
            <a:r>
              <a:rPr b="0" lang="en-US" sz="2400" spc="-1" strike="noStrike">
                <a:solidFill>
                  <a:srgbClr val="ffffff"/>
                </a:solidFill>
                <a:latin typeface="Calibri"/>
              </a:rPr>
              <a:t>WASH Cluster-Situational Update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CustomShape 1"/>
          <p:cNvSpPr/>
          <p:nvPr/>
        </p:nvSpPr>
        <p:spPr>
          <a:xfrm>
            <a:off x="308880" y="627840"/>
            <a:ext cx="11732400" cy="5942520"/>
          </a:xfrm>
          <a:prstGeom prst="rect">
            <a:avLst/>
          </a:prstGeom>
          <a:noFill/>
          <a:ln>
            <a:noFill/>
          </a:ln>
        </p:spPr>
        <p:style>
          <a:lnRef idx="0"/>
          <a:fillRef idx="0"/>
          <a:effectRef idx="0"/>
          <a:fontRef idx="minor"/>
        </p:style>
        <p:txBody>
          <a:bodyPr lIns="90000" rIns="90000" tIns="45000" bIns="45000">
            <a:spAutoFit/>
          </a:bodyPr>
          <a:p>
            <a:pPr>
              <a:lnSpc>
                <a:spcPct val="100000"/>
              </a:lnSpc>
              <a:tabLst>
                <a:tab algn="l" pos="0"/>
              </a:tabLst>
            </a:pPr>
            <a:r>
              <a:rPr b="1" lang="en-US" sz="2400" spc="-1" strike="noStrike">
                <a:solidFill>
                  <a:srgbClr val="00b1f1"/>
                </a:solidFill>
                <a:latin typeface="Calibri"/>
              </a:rPr>
              <a:t>WASH Cluster biweekly response ( July 2023)</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WASH cluster coordination supported 28 active &amp; reporting WASH partners and were able to reach 167,536 people through WASH service provision. This includes 21,762 people through water trucking, and 57,521 people through durable water supply schemes, 31,602 people through WASH NFI distribution</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WASH cluster partners have conducted WASH related assessments in Northwestern &amp; Central zones.</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RWEB and State Minister of MWE conducted discussions and field visit in Tigray.</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WASH cluster prioritizes the repairs and maintenance of water points in the region. In 2023 partners rehabilitated ( 2,674 hand pumps and 37 boreholes).</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UNICEF provided solar panel  to RWEB for water scheme rehabilitation for 3 response areas.</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 </a:t>
            </a:r>
            <a:r>
              <a:rPr b="0" lang="en-US" sz="2400" spc="-1" strike="noStrike">
                <a:solidFill>
                  <a:srgbClr val="000000"/>
                </a:solidFill>
                <a:latin typeface="Calibri"/>
                <a:ea typeface="Calibri"/>
              </a:rPr>
              <a:t>WASH cluster together with Education cluster have conducted a visit in Adigrat town IDPs sites to assess the need for school decommissioning and latrine desludging.</a:t>
            </a:r>
            <a:endParaRPr b="0" lang="en-US" sz="2400" spc="-1" strike="noStrike">
              <a:latin typeface="Arial"/>
            </a:endParaRPr>
          </a:p>
          <a:p>
            <a:pPr lvl="1" marL="800280" indent="-342720">
              <a:lnSpc>
                <a:spcPct val="100000"/>
              </a:lnSpc>
              <a:buClr>
                <a:srgbClr val="000000"/>
              </a:buClr>
              <a:buFont typeface="Arial"/>
              <a:buChar char="•"/>
              <a:tabLst>
                <a:tab algn="l" pos="0"/>
              </a:tabLst>
            </a:pPr>
            <a:r>
              <a:rPr b="0" lang="en-US" sz="2400" spc="-1" strike="noStrike">
                <a:solidFill>
                  <a:srgbClr val="000000"/>
                </a:solidFill>
                <a:latin typeface="Calibri"/>
                <a:ea typeface="Calibri"/>
              </a:rPr>
              <a:t>WASH cluster supported partners through 7 coordination hubs.</a:t>
            </a:r>
            <a:endParaRPr b="0" lang="en-US" sz="2400" spc="-1" strike="noStrike">
              <a:latin typeface="Arial"/>
            </a:endParaRPr>
          </a:p>
          <a:p>
            <a:pPr>
              <a:lnSpc>
                <a:spcPct val="100000"/>
              </a:lnSpc>
              <a:tabLst>
                <a:tab algn="l" pos="0"/>
              </a:tabLst>
            </a:pPr>
            <a:r>
              <a:rPr b="0" lang="en-US" sz="2400" spc="-1" strike="noStrike">
                <a:solidFill>
                  <a:srgbClr val="000000"/>
                </a:solidFill>
                <a:latin typeface="Calibri"/>
                <a:ea typeface="Calibri"/>
              </a:rPr>
              <a:t>                      </a:t>
            </a:r>
            <a:endParaRPr b="0" lang="en-US" sz="2400" spc="-1" strike="noStrike">
              <a:latin typeface="Arial"/>
            </a:endParaRPr>
          </a:p>
        </p:txBody>
      </p:sp>
      <p:sp>
        <p:nvSpPr>
          <p:cNvPr id="779" name="CustomShape 2"/>
          <p:cNvSpPr/>
          <p:nvPr/>
        </p:nvSpPr>
        <p:spPr>
          <a:xfrm>
            <a:off x="106920" y="59040"/>
            <a:ext cx="11934360" cy="456120"/>
          </a:xfrm>
          <a:prstGeom prst="rect">
            <a:avLst/>
          </a:prstGeom>
          <a:solidFill>
            <a:schemeClr val="accent1"/>
          </a:solidFill>
          <a:ln>
            <a:solidFill>
              <a:schemeClr val="accent1"/>
            </a:solidFill>
          </a:ln>
        </p:spPr>
        <p:style>
          <a:lnRef idx="0"/>
          <a:fillRef idx="0"/>
          <a:effectRef idx="0"/>
          <a:fontRef idx="minor"/>
        </p:style>
        <p:txBody>
          <a:bodyPr lIns="90000" rIns="90000" tIns="45000" bIns="45000">
            <a:spAutoFit/>
          </a:bodyPr>
          <a:p>
            <a:pPr>
              <a:lnSpc>
                <a:spcPct val="100000"/>
              </a:lnSpc>
              <a:tabLst>
                <a:tab algn="l" pos="0"/>
              </a:tabLst>
            </a:pPr>
            <a:r>
              <a:rPr b="0" lang="en-US" sz="2400" spc="-1" strike="noStrike">
                <a:solidFill>
                  <a:srgbClr val="ffffff"/>
                </a:solidFill>
                <a:latin typeface="Calibri"/>
              </a:rPr>
              <a:t>WASH Cluster-Situational Update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CustomShape 1"/>
          <p:cNvSpPr/>
          <p:nvPr/>
        </p:nvSpPr>
        <p:spPr>
          <a:xfrm>
            <a:off x="308880" y="627840"/>
            <a:ext cx="11732400" cy="2875680"/>
          </a:xfrm>
          <a:prstGeom prst="rect">
            <a:avLst/>
          </a:prstGeom>
          <a:noFill/>
          <a:ln>
            <a:noFill/>
          </a:ln>
        </p:spPr>
        <p:style>
          <a:lnRef idx="0"/>
          <a:fillRef idx="0"/>
          <a:effectRef idx="0"/>
          <a:fontRef idx="minor"/>
        </p:style>
        <p:txBody>
          <a:bodyPr lIns="90000" rIns="90000" tIns="45000" bIns="45000">
            <a:spAutoFit/>
          </a:bodyPr>
          <a:p>
            <a:pPr>
              <a:lnSpc>
                <a:spcPct val="100000"/>
              </a:lnSpc>
              <a:tabLst>
                <a:tab algn="l" pos="0"/>
              </a:tabLst>
            </a:pPr>
            <a:r>
              <a:rPr b="1" lang="en-US" sz="2000" spc="-1" strike="noStrike">
                <a:solidFill>
                  <a:srgbClr val="00b1f1"/>
                </a:solidFill>
                <a:latin typeface="Calibri"/>
              </a:rPr>
              <a:t>Key challenges and asks:</a:t>
            </a:r>
            <a:endParaRPr b="0" lang="en-US" sz="2000" spc="-1" strike="noStrike">
              <a:latin typeface="Arial"/>
            </a:endParaRPr>
          </a:p>
          <a:p>
            <a:pPr lvl="2" marL="1200240" indent="-285480">
              <a:lnSpc>
                <a:spcPct val="100000"/>
              </a:lnSpc>
              <a:buClr>
                <a:srgbClr val="000000"/>
              </a:buClr>
              <a:buFont typeface="Arial"/>
              <a:buChar char="•"/>
              <a:tabLst>
                <a:tab algn="l" pos="0"/>
              </a:tabLst>
            </a:pPr>
            <a:r>
              <a:rPr b="1" lang="en-US" sz="2000" spc="-1" strike="noStrike">
                <a:solidFill>
                  <a:srgbClr val="000000"/>
                </a:solidFill>
                <a:latin typeface="Calibri"/>
              </a:rPr>
              <a:t>Water treatment chemicals – </a:t>
            </a:r>
            <a:r>
              <a:rPr b="0" lang="en-US" sz="2000" spc="-1" strike="noStrike">
                <a:solidFill>
                  <a:srgbClr val="000000"/>
                </a:solidFill>
                <a:latin typeface="Calibri"/>
              </a:rPr>
              <a:t>HTH, HH WTH, Al</a:t>
            </a:r>
            <a:r>
              <a:rPr b="0" lang="en-US" sz="2000" spc="-1" strike="noStrike" baseline="-25000">
                <a:solidFill>
                  <a:srgbClr val="000000"/>
                </a:solidFill>
                <a:latin typeface="Calibri"/>
              </a:rPr>
              <a:t>2</a:t>
            </a:r>
            <a:r>
              <a:rPr b="0" lang="en-US" sz="2000" spc="-1" strike="noStrike">
                <a:solidFill>
                  <a:srgbClr val="000000"/>
                </a:solidFill>
                <a:latin typeface="Calibri"/>
              </a:rPr>
              <a:t>SO</a:t>
            </a:r>
            <a:r>
              <a:rPr b="0" lang="en-US" sz="2000" spc="-1" strike="noStrike" baseline="-25000">
                <a:solidFill>
                  <a:srgbClr val="000000"/>
                </a:solidFill>
                <a:latin typeface="Calibri"/>
              </a:rPr>
              <a:t>4 , </a:t>
            </a:r>
            <a:r>
              <a:rPr b="0" lang="en-US" sz="2000" spc="-1" strike="noStrike">
                <a:solidFill>
                  <a:srgbClr val="000000"/>
                </a:solidFill>
                <a:latin typeface="Calibri"/>
              </a:rPr>
              <a:t>Testing Kits, etc. ( $5M)</a:t>
            </a:r>
            <a:endParaRPr b="0" lang="en-US" sz="2000" spc="-1" strike="noStrike">
              <a:latin typeface="Arial"/>
            </a:endParaRPr>
          </a:p>
          <a:p>
            <a:pPr lvl="3" marL="1657440" indent="-285480">
              <a:lnSpc>
                <a:spcPct val="100000"/>
              </a:lnSpc>
              <a:buClr>
                <a:srgbClr val="000000"/>
              </a:buClr>
              <a:buFont typeface="Arial"/>
              <a:buChar char="•"/>
              <a:tabLst>
                <a:tab algn="l" pos="0"/>
              </a:tabLst>
            </a:pPr>
            <a:r>
              <a:rPr b="0" lang="en-US" sz="2000" spc="-1" strike="noStrike">
                <a:solidFill>
                  <a:srgbClr val="000000"/>
                </a:solidFill>
                <a:latin typeface="Calibri"/>
              </a:rPr>
              <a:t>32% water sample had presence of Fecal Coliform in cholera hotspot weredas. </a:t>
            </a:r>
            <a:endParaRPr b="0" lang="en-US" sz="2000" spc="-1" strike="noStrike">
              <a:latin typeface="Arial"/>
            </a:endParaRPr>
          </a:p>
          <a:p>
            <a:pPr lvl="2" marL="1200240" indent="-285480">
              <a:lnSpc>
                <a:spcPct val="100000"/>
              </a:lnSpc>
              <a:buClr>
                <a:srgbClr val="000000"/>
              </a:buClr>
              <a:buFont typeface="Arial"/>
              <a:buChar char="•"/>
              <a:tabLst>
                <a:tab algn="l" pos="0"/>
              </a:tabLst>
            </a:pPr>
            <a:r>
              <a:rPr b="0" lang="en-US" sz="2000" spc="-1" strike="noStrike">
                <a:solidFill>
                  <a:srgbClr val="000000"/>
                </a:solidFill>
                <a:latin typeface="Calibri"/>
              </a:rPr>
              <a:t>Funding is very limited </a:t>
            </a:r>
            <a:endParaRPr b="0" lang="en-US" sz="2000" spc="-1" strike="noStrike">
              <a:latin typeface="Arial"/>
            </a:endParaRPr>
          </a:p>
          <a:p>
            <a:pPr lvl="2" marL="1200240" indent="-285480">
              <a:lnSpc>
                <a:spcPct val="100000"/>
              </a:lnSpc>
              <a:buClr>
                <a:srgbClr val="000000"/>
              </a:buClr>
              <a:buFont typeface="Arial"/>
              <a:buChar char="•"/>
              <a:tabLst>
                <a:tab algn="l" pos="0"/>
              </a:tabLst>
            </a:pPr>
            <a:r>
              <a:rPr b="1" lang="en-US" sz="2000" spc="-1" strike="noStrike">
                <a:solidFill>
                  <a:srgbClr val="000000"/>
                </a:solidFill>
                <a:latin typeface="Calibri"/>
              </a:rPr>
              <a:t>Supplies: </a:t>
            </a:r>
            <a:r>
              <a:rPr b="0" lang="en-US" sz="2000" spc="-1" strike="noStrike">
                <a:solidFill>
                  <a:srgbClr val="000000"/>
                </a:solidFill>
                <a:latin typeface="Calibri"/>
              </a:rPr>
              <a:t>current supplies are approximately 10% of the initial scale up requirements.</a:t>
            </a:r>
            <a:endParaRPr b="0" lang="en-US" sz="2000" spc="-1" strike="noStrike">
              <a:latin typeface="Arial"/>
            </a:endParaRPr>
          </a:p>
          <a:p>
            <a:pPr lvl="2" marL="1200240" indent="-285480">
              <a:lnSpc>
                <a:spcPct val="100000"/>
              </a:lnSpc>
              <a:buClr>
                <a:srgbClr val="000000"/>
              </a:buClr>
              <a:buFont typeface="Arial"/>
              <a:buChar char="•"/>
              <a:tabLst>
                <a:tab algn="l" pos="0"/>
              </a:tabLst>
            </a:pPr>
            <a:r>
              <a:rPr b="1" lang="en-US" sz="2000" spc="-1" strike="noStrike">
                <a:solidFill>
                  <a:srgbClr val="000000"/>
                </a:solidFill>
                <a:latin typeface="Calibri"/>
              </a:rPr>
              <a:t>Staffing / HR </a:t>
            </a:r>
            <a:r>
              <a:rPr b="0" lang="en-US" sz="2000" spc="-1" strike="noStrike">
                <a:solidFill>
                  <a:srgbClr val="000000"/>
                </a:solidFill>
                <a:latin typeface="Calibri"/>
              </a:rPr>
              <a:t>capacity is very limited among WASH partners – Number of staff and technical capacity.</a:t>
            </a:r>
            <a:endParaRPr b="0" lang="en-US" sz="2000" spc="-1" strike="noStrike">
              <a:latin typeface="Arial"/>
            </a:endParaRPr>
          </a:p>
          <a:p>
            <a:pPr>
              <a:lnSpc>
                <a:spcPct val="100000"/>
              </a:lnSpc>
              <a:tabLst>
                <a:tab algn="l" pos="0"/>
              </a:tabLst>
            </a:pPr>
            <a:r>
              <a:rPr b="0" lang="en-US" sz="2000" spc="-1" strike="noStrike">
                <a:solidFill>
                  <a:srgbClr val="000000"/>
                </a:solidFill>
                <a:latin typeface="Calibri"/>
              </a:rPr>
              <a:t>               • </a:t>
            </a:r>
            <a:r>
              <a:rPr b="1" lang="en-US" sz="2000" spc="-1" strike="noStrike">
                <a:solidFill>
                  <a:srgbClr val="000000"/>
                </a:solidFill>
                <a:latin typeface="Calibri"/>
              </a:rPr>
              <a:t>Capacity building </a:t>
            </a:r>
            <a:r>
              <a:rPr b="0" lang="en-US" sz="2000" spc="-1" strike="noStrike">
                <a:solidFill>
                  <a:srgbClr val="000000"/>
                </a:solidFill>
                <a:latin typeface="Calibri"/>
              </a:rPr>
              <a:t>of NGO, and RWEB staff at Zonal and Kabelle level to ensure sustainability.  </a:t>
            </a:r>
            <a:endParaRPr b="0" lang="en-US" sz="2000" spc="-1" strike="noStrike">
              <a:latin typeface="Arial"/>
            </a:endParaRPr>
          </a:p>
          <a:p>
            <a:pPr>
              <a:lnSpc>
                <a:spcPct val="100000"/>
              </a:lnSpc>
              <a:tabLst>
                <a:tab algn="l" pos="0"/>
              </a:tabLst>
            </a:pPr>
            <a:r>
              <a:rPr b="0" lang="en-US" sz="2000" spc="-1" strike="noStrike">
                <a:solidFill>
                  <a:srgbClr val="000000"/>
                </a:solidFill>
                <a:latin typeface="Calibri"/>
              </a:rPr>
              <a:t>                      </a:t>
            </a:r>
            <a:endParaRPr b="0" lang="en-US" sz="2000" spc="-1" strike="noStrike">
              <a:latin typeface="Arial"/>
            </a:endParaRPr>
          </a:p>
        </p:txBody>
      </p:sp>
      <p:sp>
        <p:nvSpPr>
          <p:cNvPr id="781" name="CustomShape 2"/>
          <p:cNvSpPr/>
          <p:nvPr/>
        </p:nvSpPr>
        <p:spPr>
          <a:xfrm>
            <a:off x="106920" y="59040"/>
            <a:ext cx="11934360" cy="456120"/>
          </a:xfrm>
          <a:prstGeom prst="rect">
            <a:avLst/>
          </a:prstGeom>
          <a:solidFill>
            <a:schemeClr val="accent1"/>
          </a:solidFill>
          <a:ln>
            <a:solidFill>
              <a:schemeClr val="accent1"/>
            </a:solidFill>
          </a:ln>
        </p:spPr>
        <p:style>
          <a:lnRef idx="0"/>
          <a:fillRef idx="0"/>
          <a:effectRef idx="0"/>
          <a:fontRef idx="minor"/>
        </p:style>
        <p:txBody>
          <a:bodyPr lIns="90000" rIns="90000" tIns="45000" bIns="45000">
            <a:spAutoFit/>
          </a:bodyPr>
          <a:p>
            <a:pPr>
              <a:lnSpc>
                <a:spcPct val="100000"/>
              </a:lnSpc>
              <a:tabLst>
                <a:tab algn="l" pos="0"/>
              </a:tabLst>
            </a:pPr>
            <a:r>
              <a:rPr b="0" lang="en-US" sz="2400" spc="-1" strike="noStrike">
                <a:solidFill>
                  <a:srgbClr val="ffffff"/>
                </a:solidFill>
                <a:latin typeface="Calibri"/>
              </a:rPr>
              <a:t>WASH Cluster-Challenges and Asks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TextShape 1"/>
          <p:cNvSpPr txBox="1"/>
          <p:nvPr/>
        </p:nvSpPr>
        <p:spPr>
          <a:xfrm>
            <a:off x="195120" y="407880"/>
            <a:ext cx="11917800" cy="5794200"/>
          </a:xfrm>
          <a:prstGeom prst="rect">
            <a:avLst/>
          </a:prstGeom>
          <a:noFill/>
          <a:ln>
            <a:noFill/>
          </a:ln>
        </p:spPr>
        <p:txBody>
          <a:bodyPr>
            <a:noAutofit/>
          </a:bodyPr>
          <a:p>
            <a:pPr algn="just">
              <a:lnSpc>
                <a:spcPct val="150000"/>
              </a:lnSpc>
              <a:tabLst>
                <a:tab algn="l" pos="0"/>
              </a:tabLst>
            </a:pPr>
            <a:endParaRPr b="0" lang="en-US" sz="2800" spc="-1" strike="noStrike">
              <a:solidFill>
                <a:srgbClr val="000000"/>
              </a:solidFill>
              <a:latin typeface="Calibri"/>
            </a:endParaRPr>
          </a:p>
          <a:p>
            <a:pPr algn="just">
              <a:lnSpc>
                <a:spcPct val="150000"/>
              </a:lnSpc>
              <a:tabLst>
                <a:tab algn="l" pos="0"/>
              </a:tabLst>
            </a:pPr>
            <a:endParaRPr b="0" lang="en-US" sz="2800" spc="-1" strike="noStrike">
              <a:solidFill>
                <a:srgbClr val="000000"/>
              </a:solidFill>
              <a:latin typeface="Calibri"/>
            </a:endParaRPr>
          </a:p>
          <a:p>
            <a:pPr algn="just">
              <a:lnSpc>
                <a:spcPct val="150000"/>
              </a:lnSpc>
              <a:tabLst>
                <a:tab algn="l" pos="0"/>
              </a:tabLst>
            </a:pPr>
            <a:endParaRPr b="0" lang="en-US" sz="2800" spc="-1" strike="noStrike">
              <a:solidFill>
                <a:srgbClr val="000000"/>
              </a:solidFill>
              <a:latin typeface="Calibri"/>
            </a:endParaRPr>
          </a:p>
          <a:p>
            <a:pPr>
              <a:lnSpc>
                <a:spcPct val="90000"/>
              </a:lnSpc>
              <a:spcBef>
                <a:spcPts val="1001"/>
              </a:spcBef>
              <a:tabLst>
                <a:tab algn="l" pos="0"/>
              </a:tabLst>
            </a:pPr>
            <a:endParaRPr b="0" lang="en-US" sz="2800" spc="-1" strike="noStrike">
              <a:solidFill>
                <a:srgbClr val="000000"/>
              </a:solidFill>
              <a:latin typeface="Calibri"/>
            </a:endParaRPr>
          </a:p>
        </p:txBody>
      </p:sp>
      <p:sp>
        <p:nvSpPr>
          <p:cNvPr id="783" name="CustomShape 2"/>
          <p:cNvSpPr/>
          <p:nvPr/>
        </p:nvSpPr>
        <p:spPr>
          <a:xfrm>
            <a:off x="37800" y="35280"/>
            <a:ext cx="12075120" cy="456120"/>
          </a:xfrm>
          <a:prstGeom prst="rect">
            <a:avLst/>
          </a:prstGeom>
          <a:solidFill>
            <a:schemeClr val="accent1"/>
          </a:solidFill>
          <a:ln>
            <a:noFill/>
          </a:ln>
        </p:spPr>
        <p:style>
          <a:lnRef idx="0"/>
          <a:fillRef idx="0"/>
          <a:effectRef idx="0"/>
          <a:fontRef idx="minor"/>
        </p:style>
        <p:txBody>
          <a:bodyPr lIns="90000" rIns="90000" tIns="45000" bIns="45000">
            <a:spAutoFit/>
          </a:bodyPr>
          <a:p>
            <a:pPr>
              <a:lnSpc>
                <a:spcPct val="100000"/>
              </a:lnSpc>
              <a:tabLst>
                <a:tab algn="l" pos="0"/>
              </a:tabLst>
            </a:pPr>
            <a:r>
              <a:rPr b="1" i="1" lang="en-US" sz="2400" spc="-1" strike="noStrike">
                <a:solidFill>
                  <a:srgbClr val="ffffff"/>
                </a:solidFill>
                <a:latin typeface="Calibri"/>
              </a:rPr>
              <a:t>TIGRAY: WASH Cluster biweekly Response   </a:t>
            </a:r>
            <a:endParaRPr b="0" lang="en-US" sz="2400" spc="-1" strike="noStrike">
              <a:latin typeface="Arial"/>
            </a:endParaRPr>
          </a:p>
        </p:txBody>
      </p:sp>
      <p:graphicFrame>
        <p:nvGraphicFramePr>
          <p:cNvPr id="784" name="Table 3"/>
          <p:cNvGraphicFramePr/>
          <p:nvPr/>
        </p:nvGraphicFramePr>
        <p:xfrm>
          <a:off x="174600" y="668160"/>
          <a:ext cx="11822040" cy="5001120"/>
        </p:xfrm>
        <a:graphic>
          <a:graphicData uri="http://schemas.openxmlformats.org/drawingml/2006/table">
            <a:tbl>
              <a:tblPr/>
              <a:tblGrid>
                <a:gridCol w="5288760"/>
                <a:gridCol w="1495440"/>
                <a:gridCol w="1284480"/>
                <a:gridCol w="1189440"/>
                <a:gridCol w="1385640"/>
                <a:gridCol w="1178280"/>
              </a:tblGrid>
              <a:tr h="741600">
                <a:tc>
                  <a:txBody>
                    <a:bodyPr lIns="0" rIns="0" tIns="0" bIns="0">
                      <a:noAutofit/>
                    </a:bodyPr>
                    <a:p>
                      <a:pPr>
                        <a:lnSpc>
                          <a:spcPct val="100000"/>
                        </a:lnSpc>
                      </a:pPr>
                      <a:r>
                        <a:rPr b="1" lang="en-US" sz="2000" spc="-1" strike="noStrike">
                          <a:solidFill>
                            <a:srgbClr val="ffffff"/>
                          </a:solidFill>
                          <a:latin typeface="Times New Roman"/>
                        </a:rPr>
                        <a:t>WASH-Indicators</a:t>
                      </a:r>
                      <a:endParaRPr b="0" lang="en-US" sz="2000" spc="-1" strike="noStrike">
                        <a:latin typeface="Arial"/>
                      </a:endParaRPr>
                    </a:p>
                  </a:txBody>
                  <a:tcPr>
                    <a:lnL w="6480">
                      <a:solidFill>
                        <a:srgbClr val="9bc2e6"/>
                      </a:solidFill>
                    </a:lnL>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000" spc="-1" strike="noStrike">
                          <a:solidFill>
                            <a:srgbClr val="ffffff"/>
                          </a:solidFill>
                          <a:latin typeface="Times New Roman"/>
                        </a:rPr>
                        <a:t>Target/HRP</a:t>
                      </a:r>
                      <a:endParaRPr b="0" lang="en-US" sz="2000" spc="-1" strike="noStrike">
                        <a:latin typeface="Arial"/>
                      </a:endParaRPr>
                    </a:p>
                  </a:txBody>
                  <a:tcPr>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000" spc="-1" strike="noStrike">
                          <a:solidFill>
                            <a:srgbClr val="ffffff"/>
                          </a:solidFill>
                          <a:latin typeface="Times New Roman"/>
                        </a:rPr>
                        <a:t>Bi-Weekly Plan</a:t>
                      </a:r>
                      <a:endParaRPr b="0" lang="en-US" sz="2000" spc="-1" strike="noStrike">
                        <a:latin typeface="Arial"/>
                      </a:endParaRPr>
                    </a:p>
                  </a:txBody>
                  <a:tcPr>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000" spc="-1" strike="noStrike">
                          <a:solidFill>
                            <a:srgbClr val="ffffff"/>
                          </a:solidFill>
                          <a:latin typeface="Times New Roman"/>
                        </a:rPr>
                        <a:t>Bi-Weekly Achi.</a:t>
                      </a:r>
                      <a:endParaRPr b="0" lang="en-US" sz="2000" spc="-1" strike="noStrike">
                        <a:latin typeface="Arial"/>
                      </a:endParaRPr>
                    </a:p>
                  </a:txBody>
                  <a:tcPr>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000" spc="-1" strike="noStrike">
                          <a:solidFill>
                            <a:srgbClr val="ffffff"/>
                          </a:solidFill>
                          <a:latin typeface="Times New Roman"/>
                        </a:rPr>
                        <a:t>Bi-Weekly Ach. %</a:t>
                      </a:r>
                      <a:endParaRPr b="0" lang="en-US" sz="2000" spc="-1" strike="noStrike">
                        <a:latin typeface="Arial"/>
                      </a:endParaRPr>
                    </a:p>
                  </a:txBody>
                  <a:tcPr>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000" spc="-1" strike="noStrike">
                          <a:solidFill>
                            <a:srgbClr val="ffffff"/>
                          </a:solidFill>
                          <a:latin typeface="Times New Roman"/>
                        </a:rPr>
                        <a:t>Remark</a:t>
                      </a:r>
                      <a:endParaRPr b="0" lang="en-US" sz="2000" spc="-1" strike="noStrike">
                        <a:latin typeface="Arial"/>
                      </a:endParaRPr>
                    </a:p>
                  </a:txBody>
                  <a:tcPr>
                    <a:lnR w="6480">
                      <a:solidFill>
                        <a:srgbClr val="9bc2e6"/>
                      </a:solidFill>
                    </a:lnR>
                    <a:lnT w="6480">
                      <a:solidFill>
                        <a:srgbClr val="9bc2e6"/>
                      </a:solidFill>
                    </a:lnT>
                    <a:lnB w="6480">
                      <a:solidFill>
                        <a:srgbClr val="9bc2e6"/>
                      </a:solidFill>
                    </a:lnB>
                    <a:solidFill>
                      <a:srgbClr val="5b9bd5"/>
                    </a:solidFill>
                  </a:tcPr>
                </a:tc>
              </a:tr>
              <a:tr h="738000">
                <a:tc>
                  <a:txBody>
                    <a:bodyPr lIns="0" rIns="0" tIns="0" bIns="0" anchor="b">
                      <a:noAutofit/>
                    </a:bodyPr>
                    <a:p>
                      <a:pPr>
                        <a:lnSpc>
                          <a:spcPct val="100000"/>
                        </a:lnSpc>
                      </a:pPr>
                      <a:r>
                        <a:rPr b="0" lang="en-US" sz="2400" spc="-1" strike="noStrike">
                          <a:solidFill>
                            <a:srgbClr val="000000"/>
                          </a:solidFill>
                          <a:latin typeface="Times New Roman"/>
                        </a:rPr>
                        <a:t># People get access to Sanitation facilities</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1,561,255 </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002060"/>
                          </a:solidFill>
                          <a:latin typeface="Times New Roman"/>
                        </a:rPr>
                        <a:t>39,871</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002060"/>
                          </a:solidFill>
                          <a:latin typeface="Times New Roman"/>
                        </a:rPr>
                        <a:t>24,875</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xBody>
                    <a:bodyPr lIns="6120" rIns="6120" tIns="6120" bIns="0" anchor="b">
                      <a:noAutofit/>
                    </a:bodyPr>
                    <a:p>
                      <a:pPr algn="ct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62 </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a:lnR w="6480">
                      <a:solidFill>
                        <a:srgbClr val="9bc2e6"/>
                      </a:solidFill>
                    </a:lnR>
                    <a:lnT w="6480">
                      <a:solidFill>
                        <a:srgbClr val="9bc2e6"/>
                      </a:solidFill>
                    </a:lnT>
                    <a:lnB w="6480">
                      <a:solidFill>
                        <a:srgbClr val="9bc2e6"/>
                      </a:solidFill>
                    </a:lnB>
                    <a:solidFill>
                      <a:srgbClr val="ddebf7"/>
                    </a:solidFill>
                  </a:tcPr>
                </a:tc>
              </a:tr>
              <a:tr h="1001520">
                <a:tc>
                  <a:txBody>
                    <a:bodyPr lIns="0" rIns="0" tIns="0" bIns="0" anchor="b">
                      <a:noAutofit/>
                    </a:bodyPr>
                    <a:p>
                      <a:pPr>
                        <a:lnSpc>
                          <a:spcPct val="100000"/>
                        </a:lnSpc>
                      </a:pPr>
                      <a:r>
                        <a:rPr b="0" lang="en-US" sz="2400" spc="-1" strike="noStrike">
                          <a:solidFill>
                            <a:srgbClr val="000000"/>
                          </a:solidFill>
                          <a:latin typeface="Times New Roman"/>
                        </a:rPr>
                        <a:t># People get access to water through       </a:t>
                      </a:r>
                      <a:endParaRPr b="0" lang="en-US" sz="2400" spc="-1" strike="noStrike">
                        <a:latin typeface="Arial"/>
                      </a:endParaRPr>
                    </a:p>
                    <a:p>
                      <a:pPr>
                        <a:lnSpc>
                          <a:spcPct val="100000"/>
                        </a:lnSpc>
                      </a:pPr>
                      <a:r>
                        <a:rPr b="0" lang="en-US" sz="2400" spc="-1" strike="noStrike">
                          <a:solidFill>
                            <a:srgbClr val="000000"/>
                          </a:solidFill>
                          <a:latin typeface="Times New Roman"/>
                        </a:rPr>
                        <a:t>     </a:t>
                      </a:r>
                      <a:r>
                        <a:rPr b="0" lang="en-US" sz="2400" spc="-1" strike="noStrike">
                          <a:solidFill>
                            <a:srgbClr val="000000"/>
                          </a:solidFill>
                          <a:latin typeface="Times New Roman"/>
                        </a:rPr>
                        <a:t>durable solution</a:t>
                      </a:r>
                      <a:endParaRPr b="0" lang="en-US" sz="2400" spc="-1" strike="noStrike">
                        <a:latin typeface="Arial"/>
                      </a:endParaRPr>
                    </a:p>
                  </a:txBody>
                  <a:tcPr>
                    <a:lnL w="6480">
                      <a:solidFill>
                        <a:srgbClr val="9bc2e6"/>
                      </a:solidFill>
                    </a:lnL>
                    <a:lnT w="6480">
                      <a:solidFill>
                        <a:srgbClr val="9bc2e6"/>
                      </a:solidFill>
                    </a:lnT>
                    <a:lnB w="6480">
                      <a:solidFill>
                        <a:srgbClr val="9bc2e6"/>
                      </a:solidFill>
                    </a:lnB>
                    <a:noFill/>
                  </a:tcPr>
                </a:tc>
                <a:tc>
                  <a:txBody>
                    <a:bodyPr lIns="0" rIns="0" tIns="0" bIns="0" anchor="b">
                      <a:noAutofit/>
                    </a:bodyPr>
                    <a:p>
                      <a:pPr algn="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2,185,996 </a:t>
                      </a:r>
                      <a:endParaRPr b="0" lang="en-US" sz="2400" spc="-1" strike="noStrike">
                        <a:latin typeface="Arial"/>
                      </a:endParaRPr>
                    </a:p>
                  </a:txBody>
                  <a:tcPr>
                    <a:lnT w="6480">
                      <a:solidFill>
                        <a:srgbClr val="9bc2e6"/>
                      </a:solidFill>
                    </a:lnT>
                    <a:lnB w="6480">
                      <a:solidFill>
                        <a:srgbClr val="9bc2e6"/>
                      </a:solidFill>
                    </a:lnB>
                    <a:noFill/>
                  </a:tcPr>
                </a:tc>
                <a:tc>
                  <a:txBody>
                    <a:bodyPr lIns="0" rIns="0" tIns="0" bIns="0" anchor="b">
                      <a:noAutofit/>
                    </a:bodyPr>
                    <a:p>
                      <a:pPr algn="r">
                        <a:lnSpc>
                          <a:spcPct val="100000"/>
                        </a:lnSpc>
                      </a:pPr>
                      <a:r>
                        <a:rPr b="0" lang="en-US" sz="2400" spc="-1" strike="noStrike">
                          <a:solidFill>
                            <a:srgbClr val="002060"/>
                          </a:solidFill>
                          <a:latin typeface="Times New Roman"/>
                        </a:rPr>
                        <a:t>41,760</a:t>
                      </a:r>
                      <a:endParaRPr b="0" lang="en-US" sz="2400" spc="-1" strike="noStrike">
                        <a:latin typeface="Arial"/>
                      </a:endParaRPr>
                    </a:p>
                  </a:txBody>
                  <a:tcPr>
                    <a:lnT w="6480">
                      <a:solidFill>
                        <a:srgbClr val="9bc2e6"/>
                      </a:solidFill>
                    </a:lnT>
                    <a:lnB w="6480">
                      <a:solidFill>
                        <a:srgbClr val="9bc2e6"/>
                      </a:solidFill>
                    </a:lnB>
                    <a:noFill/>
                  </a:tcPr>
                </a:tc>
                <a:tc>
                  <a:txBody>
                    <a:bodyPr lIns="6120" rIns="6120" tIns="6120" bIns="0" anchor="b">
                      <a:noAutofit/>
                    </a:bodyPr>
                    <a:p>
                      <a:pPr algn="r">
                        <a:lnSpc>
                          <a:spcPct val="100000"/>
                        </a:lnSpc>
                      </a:pPr>
                      <a:r>
                        <a:rPr b="0" lang="en-US" sz="2400" spc="-1" strike="noStrike">
                          <a:solidFill>
                            <a:srgbClr val="002060"/>
                          </a:solidFill>
                          <a:latin typeface="Times New Roman"/>
                        </a:rPr>
                        <a:t>31,984</a:t>
                      </a:r>
                      <a:endParaRPr b="0" lang="en-US" sz="2400" spc="-1" strike="noStrike">
                        <a:latin typeface="Arial"/>
                      </a:endParaRPr>
                    </a:p>
                  </a:txBody>
                  <a:tcPr marL="6120" marR="6120">
                    <a:lnT w="6480">
                      <a:solidFill>
                        <a:srgbClr val="9bc2e6"/>
                      </a:solidFill>
                    </a:lnT>
                    <a:lnB w="6480">
                      <a:solidFill>
                        <a:srgbClr val="9bc2e6"/>
                      </a:solidFill>
                    </a:lnB>
                    <a:noFill/>
                  </a:tcPr>
                </a:tc>
                <a:tc>
                  <a:txBody>
                    <a:bodyPr lIns="6120" rIns="6120" tIns="6120" bIns="0" anchor="b">
                      <a:noAutofit/>
                    </a:bodyPr>
                    <a:p>
                      <a:pPr algn="ct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77 </a:t>
                      </a:r>
                      <a:endParaRPr b="0" lang="en-US" sz="2400" spc="-1" strike="noStrike">
                        <a:latin typeface="Arial"/>
                      </a:endParaRPr>
                    </a:p>
                  </a:txBody>
                  <a:tcPr marL="6120" marR="6120">
                    <a:lnT w="6480">
                      <a:solidFill>
                        <a:srgbClr val="9bc2e6"/>
                      </a:solidFill>
                    </a:lnT>
                    <a:lnB w="6480">
                      <a:solidFill>
                        <a:srgbClr val="9bc2e6"/>
                      </a:solidFill>
                    </a:lnB>
                    <a:noFill/>
                  </a:tcPr>
                </a:tc>
                <a:tc>
                  <a:tcPr>
                    <a:lnR w="6480">
                      <a:solidFill>
                        <a:srgbClr val="9bc2e6"/>
                      </a:solidFill>
                    </a:lnR>
                    <a:lnT w="6480">
                      <a:solidFill>
                        <a:srgbClr val="9bc2e6"/>
                      </a:solidFill>
                    </a:lnT>
                    <a:lnB w="6480">
                      <a:solidFill>
                        <a:srgbClr val="9bc2e6"/>
                      </a:solidFill>
                    </a:lnB>
                    <a:noFill/>
                  </a:tcPr>
                </a:tc>
              </a:tr>
              <a:tr h="774000">
                <a:tc>
                  <a:txBody>
                    <a:bodyPr lIns="0" rIns="0" tIns="0" bIns="0" anchor="b">
                      <a:noAutofit/>
                    </a:bodyPr>
                    <a:p>
                      <a:pPr>
                        <a:lnSpc>
                          <a:spcPct val="100000"/>
                        </a:lnSpc>
                      </a:pPr>
                      <a:r>
                        <a:rPr b="0" lang="en-US" sz="2400" spc="-1" strike="noStrike">
                          <a:solidFill>
                            <a:srgbClr val="000000"/>
                          </a:solidFill>
                          <a:latin typeface="Times New Roman"/>
                        </a:rPr>
                        <a:t># People get access to water through water </a:t>
                      </a:r>
                      <a:endParaRPr b="0" lang="en-US" sz="2400" spc="-1" strike="noStrike">
                        <a:latin typeface="Arial"/>
                      </a:endParaRPr>
                    </a:p>
                    <a:p>
                      <a:pPr>
                        <a:lnSpc>
                          <a:spcPct val="100000"/>
                        </a:lnSpc>
                      </a:pPr>
                      <a:r>
                        <a:rPr b="0" lang="en-US" sz="2400" spc="-1" strike="noStrike">
                          <a:solidFill>
                            <a:srgbClr val="000000"/>
                          </a:solidFill>
                          <a:latin typeface="Times New Roman"/>
                        </a:rPr>
                        <a:t>    </a:t>
                      </a:r>
                      <a:r>
                        <a:rPr b="0" lang="en-US" sz="2400" spc="-1" strike="noStrike">
                          <a:solidFill>
                            <a:srgbClr val="000000"/>
                          </a:solidFill>
                          <a:latin typeface="Times New Roman"/>
                        </a:rPr>
                        <a:t>trucking</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668,231 </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002060"/>
                          </a:solidFill>
                          <a:latin typeface="Times New Roman"/>
                        </a:rPr>
                        <a:t>81,526</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002060"/>
                          </a:solidFill>
                          <a:latin typeface="Times New Roman"/>
                        </a:rPr>
                        <a:t>60,761</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xBody>
                    <a:bodyPr lIns="6120" rIns="6120" tIns="6120" bIns="0" anchor="b">
                      <a:noAutofit/>
                    </a:bodyPr>
                    <a:p>
                      <a:pPr algn="ct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75 </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a:lnR w="6480">
                      <a:solidFill>
                        <a:srgbClr val="9bc2e6"/>
                      </a:solidFill>
                    </a:lnR>
                    <a:lnT w="6480">
                      <a:solidFill>
                        <a:srgbClr val="9bc2e6"/>
                      </a:solidFill>
                    </a:lnT>
                    <a:lnB w="6480">
                      <a:solidFill>
                        <a:srgbClr val="9bc2e6"/>
                      </a:solidFill>
                    </a:lnB>
                    <a:solidFill>
                      <a:srgbClr val="ddebf7"/>
                    </a:solidFill>
                  </a:tcPr>
                </a:tc>
              </a:tr>
              <a:tr h="746640">
                <a:tc>
                  <a:txBody>
                    <a:bodyPr lIns="0" rIns="0" tIns="0" bIns="0" anchor="b">
                      <a:noAutofit/>
                    </a:bodyPr>
                    <a:p>
                      <a:pPr>
                        <a:lnSpc>
                          <a:spcPct val="100000"/>
                        </a:lnSpc>
                      </a:pPr>
                      <a:r>
                        <a:rPr b="0" lang="en-US" sz="2400" spc="-1" strike="noStrike">
                          <a:solidFill>
                            <a:srgbClr val="000000"/>
                          </a:solidFill>
                          <a:latin typeface="Times New Roman"/>
                        </a:rPr>
                        <a:t># People provided with lifesaving WASH </a:t>
                      </a:r>
                      <a:endParaRPr b="0" lang="en-US" sz="2400" spc="-1" strike="noStrike">
                        <a:latin typeface="Arial"/>
                      </a:endParaRPr>
                    </a:p>
                    <a:p>
                      <a:pPr>
                        <a:lnSpc>
                          <a:spcPct val="100000"/>
                        </a:lnSpc>
                      </a:pPr>
                      <a:r>
                        <a:rPr b="0" lang="en-US" sz="2400" spc="-1" strike="noStrike">
                          <a:solidFill>
                            <a:srgbClr val="000000"/>
                          </a:solidFill>
                          <a:latin typeface="Times New Roman"/>
                        </a:rPr>
                        <a:t>    </a:t>
                      </a:r>
                      <a:r>
                        <a:rPr b="0" lang="en-US" sz="2400" spc="-1" strike="noStrike">
                          <a:solidFill>
                            <a:srgbClr val="000000"/>
                          </a:solidFill>
                          <a:latin typeface="Times New Roman"/>
                        </a:rPr>
                        <a:t>NFI</a:t>
                      </a:r>
                      <a:endParaRPr b="0" lang="en-US" sz="2400" spc="-1" strike="noStrike">
                        <a:latin typeface="Arial"/>
                      </a:endParaRPr>
                    </a:p>
                  </a:txBody>
                  <a:tcPr>
                    <a:lnL w="6480">
                      <a:solidFill>
                        <a:srgbClr val="9bc2e6"/>
                      </a:solidFill>
                    </a:lnL>
                    <a:lnT w="6480">
                      <a:solidFill>
                        <a:srgbClr val="9bc2e6"/>
                      </a:solidFill>
                    </a:lnT>
                    <a:lnB w="6480">
                      <a:solidFill>
                        <a:srgbClr val="9bc2e6"/>
                      </a:solidFill>
                    </a:lnB>
                    <a:noFill/>
                  </a:tcPr>
                </a:tc>
                <a:tc>
                  <a:txBody>
                    <a:bodyPr lIns="0" rIns="0" tIns="0" bIns="0" anchor="b">
                      <a:noAutofit/>
                    </a:bodyPr>
                    <a:p>
                      <a:pPr algn="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832,456 </a:t>
                      </a:r>
                      <a:endParaRPr b="0" lang="en-US" sz="2400" spc="-1" strike="noStrike">
                        <a:latin typeface="Arial"/>
                      </a:endParaRPr>
                    </a:p>
                  </a:txBody>
                  <a:tcPr>
                    <a:lnT w="6480">
                      <a:solidFill>
                        <a:srgbClr val="9bc2e6"/>
                      </a:solidFill>
                    </a:lnT>
                    <a:lnB w="6480">
                      <a:solidFill>
                        <a:srgbClr val="9bc2e6"/>
                      </a:solidFill>
                    </a:lnB>
                    <a:noFill/>
                  </a:tcPr>
                </a:tc>
                <a:tc>
                  <a:txBody>
                    <a:bodyPr lIns="0" rIns="0" tIns="0" bIns="0" anchor="b">
                      <a:noAutofit/>
                    </a:bodyPr>
                    <a:p>
                      <a:pPr algn="r">
                        <a:lnSpc>
                          <a:spcPct val="100000"/>
                        </a:lnSpc>
                      </a:pPr>
                      <a:r>
                        <a:rPr b="0" lang="en-US" sz="2400" spc="-1" strike="noStrike">
                          <a:solidFill>
                            <a:srgbClr val="002060"/>
                          </a:solidFill>
                          <a:latin typeface="Times New Roman"/>
                        </a:rPr>
                        <a:t>98,456</a:t>
                      </a:r>
                      <a:endParaRPr b="0" lang="en-US" sz="2400" spc="-1" strike="noStrike">
                        <a:latin typeface="Arial"/>
                      </a:endParaRPr>
                    </a:p>
                  </a:txBody>
                  <a:tcPr>
                    <a:lnT w="6480">
                      <a:solidFill>
                        <a:srgbClr val="9bc2e6"/>
                      </a:solidFill>
                    </a:lnT>
                    <a:lnB w="6480">
                      <a:solidFill>
                        <a:srgbClr val="9bc2e6"/>
                      </a:solidFill>
                    </a:lnB>
                    <a:noFill/>
                  </a:tcPr>
                </a:tc>
                <a:tc>
                  <a:txBody>
                    <a:bodyPr lIns="6120" rIns="6120" tIns="6120" bIns="0" anchor="b">
                      <a:noAutofit/>
                    </a:bodyPr>
                    <a:p>
                      <a:pPr algn="r">
                        <a:lnSpc>
                          <a:spcPct val="100000"/>
                        </a:lnSpc>
                      </a:pPr>
                      <a:r>
                        <a:rPr b="0" lang="en-US" sz="2400" spc="-1" strike="noStrike">
                          <a:solidFill>
                            <a:srgbClr val="002060"/>
                          </a:solidFill>
                          <a:latin typeface="Times New Roman"/>
                        </a:rPr>
                        <a:t>65,730</a:t>
                      </a:r>
                      <a:endParaRPr b="0" lang="en-US" sz="2400" spc="-1" strike="noStrike">
                        <a:latin typeface="Arial"/>
                      </a:endParaRPr>
                    </a:p>
                  </a:txBody>
                  <a:tcPr marL="6120" marR="6120">
                    <a:lnT w="6480">
                      <a:solidFill>
                        <a:srgbClr val="9bc2e6"/>
                      </a:solidFill>
                    </a:lnT>
                    <a:lnB w="6480">
                      <a:solidFill>
                        <a:srgbClr val="9bc2e6"/>
                      </a:solidFill>
                    </a:lnB>
                    <a:noFill/>
                  </a:tcPr>
                </a:tc>
                <a:tc>
                  <a:txBody>
                    <a:bodyPr lIns="6120" rIns="6120" tIns="6120" bIns="0" anchor="b">
                      <a:noAutofit/>
                    </a:bodyPr>
                    <a:p>
                      <a:pPr algn="ct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67 </a:t>
                      </a:r>
                      <a:endParaRPr b="0" lang="en-US" sz="2400" spc="-1" strike="noStrike">
                        <a:latin typeface="Arial"/>
                      </a:endParaRPr>
                    </a:p>
                  </a:txBody>
                  <a:tcPr marL="6120" marR="6120">
                    <a:lnT w="6480">
                      <a:solidFill>
                        <a:srgbClr val="9bc2e6"/>
                      </a:solidFill>
                    </a:lnT>
                    <a:lnB w="6480">
                      <a:solidFill>
                        <a:srgbClr val="9bc2e6"/>
                      </a:solidFill>
                    </a:lnB>
                    <a:noFill/>
                  </a:tcPr>
                </a:tc>
                <a:tc>
                  <a:tcPr>
                    <a:lnR w="6480">
                      <a:solidFill>
                        <a:srgbClr val="9bc2e6"/>
                      </a:solidFill>
                    </a:lnR>
                    <a:lnT w="6480">
                      <a:solidFill>
                        <a:srgbClr val="9bc2e6"/>
                      </a:solidFill>
                    </a:lnT>
                    <a:lnB w="6480">
                      <a:solidFill>
                        <a:srgbClr val="9bc2e6"/>
                      </a:solidFill>
                    </a:lnB>
                    <a:noFill/>
                  </a:tcPr>
                </a:tc>
              </a:tr>
              <a:tr h="999360">
                <a:tc>
                  <a:txBody>
                    <a:bodyPr lIns="0" rIns="0" tIns="0" bIns="0" anchor="b">
                      <a:noAutofit/>
                    </a:bodyPr>
                    <a:p>
                      <a:pPr>
                        <a:lnSpc>
                          <a:spcPct val="100000"/>
                        </a:lnSpc>
                      </a:pPr>
                      <a:r>
                        <a:rPr b="0" lang="en-US" sz="2400" spc="-1" strike="noStrike">
                          <a:solidFill>
                            <a:srgbClr val="000000"/>
                          </a:solidFill>
                          <a:latin typeface="Times New Roman"/>
                        </a:rPr>
                        <a:t># People provided essential sanitation and </a:t>
                      </a:r>
                      <a:endParaRPr b="0" lang="en-US" sz="2400" spc="-1" strike="noStrike">
                        <a:latin typeface="Arial"/>
                      </a:endParaRPr>
                    </a:p>
                    <a:p>
                      <a:pPr>
                        <a:lnSpc>
                          <a:spcPct val="100000"/>
                        </a:lnSpc>
                      </a:pPr>
                      <a:r>
                        <a:rPr b="0" lang="en-US" sz="2400" spc="-1" strike="noStrike">
                          <a:solidFill>
                            <a:srgbClr val="000000"/>
                          </a:solidFill>
                          <a:latin typeface="Times New Roman"/>
                        </a:rPr>
                        <a:t>    </a:t>
                      </a:r>
                      <a:r>
                        <a:rPr b="0" lang="en-US" sz="2400" spc="-1" strike="noStrike">
                          <a:solidFill>
                            <a:srgbClr val="000000"/>
                          </a:solidFill>
                          <a:latin typeface="Times New Roman"/>
                        </a:rPr>
                        <a:t>hygiene message</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3,376,378 </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002060"/>
                          </a:solidFill>
                          <a:latin typeface="Times New Roman"/>
                        </a:rPr>
                        <a:t>67,473</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002060"/>
                          </a:solidFill>
                          <a:latin typeface="Times New Roman"/>
                        </a:rPr>
                        <a:t>53,120</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xBody>
                    <a:bodyPr lIns="6120" rIns="6120" tIns="6120" bIns="0" anchor="b">
                      <a:noAutofit/>
                    </a:bodyPr>
                    <a:p>
                      <a:pPr algn="ctr">
                        <a:lnSpc>
                          <a:spcPct val="100000"/>
                        </a:lnSpc>
                      </a:pPr>
                      <a:r>
                        <a:rPr b="0" lang="en-US" sz="2400" spc="-1" strike="noStrike">
                          <a:solidFill>
                            <a:srgbClr val="002060"/>
                          </a:solidFill>
                          <a:latin typeface="Times New Roman"/>
                        </a:rPr>
                        <a:t>                </a:t>
                      </a:r>
                      <a:r>
                        <a:rPr b="0" lang="en-US" sz="2400" spc="-1" strike="noStrike">
                          <a:solidFill>
                            <a:srgbClr val="002060"/>
                          </a:solidFill>
                          <a:latin typeface="Times New Roman"/>
                        </a:rPr>
                        <a:t>79 </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a:lnR w="6480">
                      <a:solidFill>
                        <a:srgbClr val="9bc2e6"/>
                      </a:solidFill>
                    </a:lnR>
                    <a:lnT w="6480">
                      <a:solidFill>
                        <a:srgbClr val="9bc2e6"/>
                      </a:solidFill>
                    </a:lnT>
                    <a:lnB w="6480">
                      <a:solidFill>
                        <a:srgbClr val="9bc2e6"/>
                      </a:solidFill>
                    </a:lnB>
                    <a:solidFill>
                      <a:srgbClr val="ddebf7"/>
                    </a:solidFill>
                  </a:tcPr>
                </a:tc>
              </a:tr>
            </a:tbl>
          </a:graphicData>
        </a:graphic>
      </p:graphicFrame>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TextShape 1"/>
          <p:cNvSpPr txBox="1"/>
          <p:nvPr/>
        </p:nvSpPr>
        <p:spPr>
          <a:xfrm>
            <a:off x="838080" y="136440"/>
            <a:ext cx="10515240" cy="746640"/>
          </a:xfrm>
          <a:prstGeom prst="rect">
            <a:avLst/>
          </a:prstGeom>
          <a:noFill/>
          <a:ln>
            <a:noFill/>
          </a:ln>
        </p:spPr>
        <p:txBody>
          <a:bodyPr anchor="ctr">
            <a:normAutofit/>
          </a:bodyPr>
          <a:p>
            <a:pPr>
              <a:lnSpc>
                <a:spcPct val="90000"/>
              </a:lnSpc>
            </a:pPr>
            <a:r>
              <a:rPr b="0" lang="en-GB" sz="4400" spc="-1" strike="noStrike">
                <a:solidFill>
                  <a:srgbClr val="000000"/>
                </a:solidFill>
                <a:latin typeface="Calibri"/>
                <a:ea typeface="Calibri"/>
              </a:rPr>
              <a:t>C</a:t>
            </a:r>
            <a:r>
              <a:rPr b="0" lang="en-GB" sz="4400" spc="-1" strike="noStrike">
                <a:solidFill>
                  <a:srgbClr val="000000"/>
                </a:solidFill>
                <a:latin typeface="Calibri"/>
                <a:ea typeface="Calibri"/>
              </a:rPr>
              <a:t>o</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c</a:t>
            </a:r>
            <a:r>
              <a:rPr b="0" lang="en-GB" sz="4400" spc="-1" strike="noStrike">
                <a:solidFill>
                  <a:srgbClr val="000000"/>
                </a:solidFill>
                <a:latin typeface="Calibri"/>
                <a:ea typeface="Calibri"/>
              </a:rPr>
              <a:t>er</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s </a:t>
            </a:r>
            <a:r>
              <a:rPr b="0" lang="en-GB" sz="4400" spc="-1" strike="noStrike">
                <a:solidFill>
                  <a:srgbClr val="000000"/>
                </a:solidFill>
                <a:latin typeface="Calibri"/>
                <a:ea typeface="Calibri"/>
              </a:rPr>
              <a:t>a</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d </a:t>
            </a:r>
            <a:r>
              <a:rPr b="0" lang="en-GB" sz="4400" spc="-1" strike="noStrike">
                <a:solidFill>
                  <a:srgbClr val="000000"/>
                </a:solidFill>
                <a:latin typeface="Calibri"/>
                <a:ea typeface="Calibri"/>
              </a:rPr>
              <a:t>k</a:t>
            </a:r>
            <a:r>
              <a:rPr b="0" lang="en-GB" sz="4400" spc="-1" strike="noStrike">
                <a:solidFill>
                  <a:srgbClr val="000000"/>
                </a:solidFill>
                <a:latin typeface="Calibri"/>
                <a:ea typeface="Calibri"/>
              </a:rPr>
              <a:t>e</a:t>
            </a:r>
            <a:r>
              <a:rPr b="0" lang="en-GB" sz="4400" spc="-1" strike="noStrike">
                <a:solidFill>
                  <a:srgbClr val="000000"/>
                </a:solidFill>
                <a:latin typeface="Calibri"/>
                <a:ea typeface="Calibri"/>
              </a:rPr>
              <a:t>y </a:t>
            </a:r>
            <a:r>
              <a:rPr b="0" lang="en-GB" sz="4400" spc="-1" strike="noStrike">
                <a:solidFill>
                  <a:srgbClr val="000000"/>
                </a:solidFill>
                <a:latin typeface="Calibri"/>
                <a:ea typeface="Calibri"/>
              </a:rPr>
              <a:t>a</a:t>
            </a:r>
            <a:r>
              <a:rPr b="0" lang="en-GB" sz="4400" spc="-1" strike="noStrike">
                <a:solidFill>
                  <a:srgbClr val="000000"/>
                </a:solidFill>
                <a:latin typeface="Calibri"/>
                <a:ea typeface="Calibri"/>
              </a:rPr>
              <a:t>sk</a:t>
            </a:r>
            <a:r>
              <a:rPr b="0" lang="en-GB" sz="4400" spc="-1" strike="noStrike">
                <a:solidFill>
                  <a:srgbClr val="000000"/>
                </a:solidFill>
                <a:latin typeface="Calibri"/>
                <a:ea typeface="Calibri"/>
              </a:rPr>
              <a:t>s. </a:t>
            </a:r>
            <a:endParaRPr b="0" lang="en-US" sz="4400" spc="-1" strike="noStrike">
              <a:solidFill>
                <a:srgbClr val="000000"/>
              </a:solidFill>
              <a:latin typeface="Arial"/>
            </a:endParaRPr>
          </a:p>
        </p:txBody>
      </p:sp>
      <p:sp>
        <p:nvSpPr>
          <p:cNvPr id="515" name="TextShape 2"/>
          <p:cNvSpPr txBox="1"/>
          <p:nvPr/>
        </p:nvSpPr>
        <p:spPr>
          <a:xfrm>
            <a:off x="838080" y="883440"/>
            <a:ext cx="10169280" cy="5362920"/>
          </a:xfrm>
          <a:prstGeom prst="rect">
            <a:avLst/>
          </a:prstGeom>
          <a:noFill/>
          <a:ln>
            <a:noFill/>
          </a:ln>
        </p:spPr>
        <p:txBody>
          <a:bodyPr>
            <a:normAutofit fontScale="55000"/>
          </a:bodyPr>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IDP Community Resistance In Mekelle, despite the Government and Cluster efforts on Consultation.  </a:t>
            </a:r>
            <a:endParaRPr b="0" lang="en-US" sz="2800" spc="-1" strike="noStrike">
              <a:solidFill>
                <a:srgbClr val="000000"/>
              </a:solidFill>
              <a:latin typeface="Arial"/>
            </a:endParaRPr>
          </a:p>
          <a:p>
            <a:pPr>
              <a:lnSpc>
                <a:spcPct val="90000"/>
              </a:lnSpc>
              <a:spcBef>
                <a:spcPts val="1001"/>
              </a:spcBef>
              <a:tabLst>
                <a:tab algn="l" pos="0"/>
              </a:tabLst>
            </a:pPr>
            <a:r>
              <a:rPr b="0" lang="en-GB" sz="2800" spc="-1" strike="noStrike">
                <a:solidFill>
                  <a:srgbClr val="000000"/>
                </a:solidFill>
                <a:latin typeface="Calibri"/>
                <a:ea typeface="Calibri"/>
              </a:rPr>
              <a:t>   </a:t>
            </a:r>
            <a:r>
              <a:rPr b="1" lang="en-GB" sz="2800" spc="-1" strike="noStrike">
                <a:solidFill>
                  <a:srgbClr val="000000"/>
                </a:solidFill>
                <a:latin typeface="Calibri"/>
                <a:ea typeface="Calibri"/>
              </a:rPr>
              <a:t>Key Ask- To reactivate the relocation consulting the community on the necessity of school reopening and relocation. </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tabLst>
                <a:tab algn="l" pos="0"/>
              </a:tabLst>
            </a:pPr>
            <a:r>
              <a:rPr b="0" lang="en-GB" sz="2800" spc="-1" strike="noStrike">
                <a:solidFill>
                  <a:srgbClr val="000000"/>
                </a:solidFill>
                <a:latin typeface="Calibri"/>
                <a:ea typeface="Calibri"/>
              </a:rPr>
              <a:t>Lack of Resource/response to IDPs key asks up on relocation; Food, alternative source of energy (available </a:t>
            </a:r>
            <a:endParaRPr b="0" lang="en-US" sz="2800" spc="-1" strike="noStrike">
              <a:solidFill>
                <a:srgbClr val="000000"/>
              </a:solidFill>
              <a:latin typeface="Arial"/>
            </a:endParaRPr>
          </a:p>
          <a:p>
            <a:pPr>
              <a:lnSpc>
                <a:spcPct val="90000"/>
              </a:lnSpc>
              <a:spcBef>
                <a:spcPts val="1001"/>
              </a:spcBef>
              <a:tabLst>
                <a:tab algn="l" pos="0"/>
              </a:tabLst>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Key ask-advocacy/Resources on the IDP Asks</a:t>
            </a:r>
            <a:r>
              <a:rPr b="0" lang="en-GB" sz="2800" spc="-1" strike="noStrike">
                <a:solidFill>
                  <a:srgbClr val="000000"/>
                </a:solidFill>
                <a:latin typeface="Calibri"/>
                <a:ea typeface="Calibri"/>
              </a:rPr>
              <a:t>.</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tabLst>
                <a:tab algn="l" pos="0"/>
              </a:tabLst>
            </a:pPr>
            <a:r>
              <a:rPr b="0" lang="en-GB" sz="2800" spc="-1" strike="noStrike">
                <a:solidFill>
                  <a:srgbClr val="000000"/>
                </a:solidFill>
                <a:latin typeface="Calibri"/>
                <a:ea typeface="Calibri"/>
              </a:rPr>
              <a:t>There is need to allocate more resources to Area Based Approaches or Out of Camp interventions which include rental support. This will effectively solve the issue of IDPs in schools. </a:t>
            </a:r>
            <a:endParaRPr b="0" lang="en-US" sz="2800" spc="-1" strike="noStrike">
              <a:solidFill>
                <a:srgbClr val="000000"/>
              </a:solidFill>
              <a:latin typeface="Arial"/>
            </a:endParaRPr>
          </a:p>
          <a:p>
            <a:pPr>
              <a:lnSpc>
                <a:spcPct val="90000"/>
              </a:lnSpc>
              <a:spcBef>
                <a:spcPts val="1001"/>
              </a:spcBef>
              <a:tabLst>
                <a:tab algn="l" pos="0"/>
              </a:tabLst>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Key Ask- Cash for rent for IDPs living in the host community and reinforcing ABA</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tabLst>
                <a:tab algn="l" pos="0"/>
              </a:tabLst>
            </a:pPr>
            <a:r>
              <a:rPr b="0" lang="en-GB" sz="2800" spc="-1" strike="noStrike">
                <a:solidFill>
                  <a:srgbClr val="000000"/>
                </a:solidFill>
                <a:latin typeface="Calibri"/>
                <a:ea typeface="Calibri"/>
              </a:rPr>
              <a:t>There is need to revamp the return and durable solutions actions. This will create alternative displacement solutions for IDPs. </a:t>
            </a:r>
            <a:endParaRPr b="0" lang="en-US" sz="2800" spc="-1" strike="noStrike">
              <a:solidFill>
                <a:srgbClr val="000000"/>
              </a:solidFill>
              <a:latin typeface="Arial"/>
            </a:endParaRPr>
          </a:p>
          <a:p>
            <a:pPr>
              <a:lnSpc>
                <a:spcPct val="90000"/>
              </a:lnSpc>
              <a:spcBef>
                <a:spcPts val="1001"/>
              </a:spcBef>
              <a:tabLst>
                <a:tab algn="l" pos="0"/>
              </a:tabLst>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Key</a:t>
            </a:r>
            <a:r>
              <a:rPr b="0" lang="en-GB" sz="2800" spc="-1" strike="noStrike">
                <a:solidFill>
                  <a:srgbClr val="000000"/>
                </a:solidFill>
                <a:latin typeface="Calibri"/>
                <a:ea typeface="Calibri"/>
              </a:rPr>
              <a:t> </a:t>
            </a:r>
            <a:r>
              <a:rPr b="1" lang="en-GB" sz="2800" spc="-1" strike="noStrike">
                <a:solidFill>
                  <a:srgbClr val="000000"/>
                </a:solidFill>
                <a:latin typeface="Calibri"/>
                <a:ea typeface="Calibri"/>
              </a:rPr>
              <a:t>Ask- Cash for rent,  resumption of assisted Return, advocacy to relocate IDPs</a:t>
            </a:r>
            <a:endParaRPr b="0" lang="en-US" sz="2800" spc="-1" strike="noStrike">
              <a:solidFill>
                <a:srgbClr val="000000"/>
              </a:solidFill>
              <a:latin typeface="Arial"/>
            </a:endParaRPr>
          </a:p>
          <a:p>
            <a:pPr>
              <a:lnSpc>
                <a:spcPct val="90000"/>
              </a:lnSpc>
              <a:spcBef>
                <a:spcPts val="1001"/>
              </a:spcBef>
              <a:tabLst>
                <a:tab algn="l" pos="0"/>
              </a:tabLst>
            </a:pPr>
            <a:r>
              <a:rPr b="1" lang="en-GB" sz="2800" spc="-1" strike="noStrike">
                <a:solidFill>
                  <a:srgbClr val="000000"/>
                </a:solidFill>
                <a:latin typeface="Calibri"/>
                <a:ea typeface="Calibri"/>
              </a:rPr>
              <a:t>    </a:t>
            </a:r>
            <a:r>
              <a:rPr b="1" lang="en-GB" sz="2800" spc="-1" strike="noStrike">
                <a:solidFill>
                  <a:srgbClr val="000000"/>
                </a:solidFill>
                <a:latin typeface="Calibri"/>
                <a:ea typeface="Calibri"/>
              </a:rPr>
              <a:t>based on head count to Master list</a:t>
            </a:r>
            <a:r>
              <a:rPr b="0" lang="en-GB" sz="2800" spc="-1" strike="noStrike">
                <a:solidFill>
                  <a:srgbClr val="000000"/>
                </a:solidFill>
                <a:latin typeface="Calibri"/>
                <a:ea typeface="Calibri"/>
              </a:rPr>
              <a:t>. </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p:txBody>
      </p:sp>
      <p:sp>
        <p:nvSpPr>
          <p:cNvPr id="516" name="TextShape 3"/>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D837F901-7987-4D18-AAD9-E38CD582C7A1}" type="slidenum">
              <a:rPr b="0" lang="en-US" sz="1200" spc="-1" strike="noStrike">
                <a:solidFill>
                  <a:srgbClr val="8b8b8b"/>
                </a:solidFill>
                <a:latin typeface="Arial"/>
              </a:rPr>
              <a:t>11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5" name="TextShape 1"/>
          <p:cNvSpPr txBox="1"/>
          <p:nvPr/>
        </p:nvSpPr>
        <p:spPr>
          <a:xfrm>
            <a:off x="195120" y="407880"/>
            <a:ext cx="11917800" cy="5794200"/>
          </a:xfrm>
          <a:prstGeom prst="rect">
            <a:avLst/>
          </a:prstGeom>
          <a:noFill/>
          <a:ln>
            <a:noFill/>
          </a:ln>
        </p:spPr>
        <p:txBody>
          <a:bodyPr>
            <a:noAutofit/>
          </a:bodyPr>
          <a:p>
            <a:pPr algn="just">
              <a:lnSpc>
                <a:spcPct val="150000"/>
              </a:lnSpc>
              <a:tabLst>
                <a:tab algn="l" pos="0"/>
              </a:tabLst>
            </a:pPr>
            <a:endParaRPr b="0" lang="en-US" sz="2800" spc="-1" strike="noStrike">
              <a:solidFill>
                <a:srgbClr val="000000"/>
              </a:solidFill>
              <a:latin typeface="Calibri"/>
            </a:endParaRPr>
          </a:p>
          <a:p>
            <a:pPr algn="just">
              <a:lnSpc>
                <a:spcPct val="150000"/>
              </a:lnSpc>
              <a:tabLst>
                <a:tab algn="l" pos="0"/>
              </a:tabLst>
            </a:pPr>
            <a:endParaRPr b="0" lang="en-US" sz="2800" spc="-1" strike="noStrike">
              <a:solidFill>
                <a:srgbClr val="000000"/>
              </a:solidFill>
              <a:latin typeface="Calibri"/>
            </a:endParaRPr>
          </a:p>
          <a:p>
            <a:pPr algn="just">
              <a:lnSpc>
                <a:spcPct val="150000"/>
              </a:lnSpc>
              <a:tabLst>
                <a:tab algn="l" pos="0"/>
              </a:tabLst>
            </a:pPr>
            <a:endParaRPr b="0" lang="en-US" sz="2800" spc="-1" strike="noStrike">
              <a:solidFill>
                <a:srgbClr val="000000"/>
              </a:solidFill>
              <a:latin typeface="Calibri"/>
            </a:endParaRPr>
          </a:p>
          <a:p>
            <a:pPr>
              <a:lnSpc>
                <a:spcPct val="90000"/>
              </a:lnSpc>
              <a:spcBef>
                <a:spcPts val="1001"/>
              </a:spcBef>
              <a:tabLst>
                <a:tab algn="l" pos="0"/>
              </a:tabLst>
            </a:pPr>
            <a:endParaRPr b="0" lang="en-US" sz="2800" spc="-1" strike="noStrike">
              <a:solidFill>
                <a:srgbClr val="000000"/>
              </a:solidFill>
              <a:latin typeface="Calibri"/>
            </a:endParaRPr>
          </a:p>
        </p:txBody>
      </p:sp>
      <p:sp>
        <p:nvSpPr>
          <p:cNvPr id="786" name="CustomShape 2"/>
          <p:cNvSpPr/>
          <p:nvPr/>
        </p:nvSpPr>
        <p:spPr>
          <a:xfrm>
            <a:off x="37800" y="35280"/>
            <a:ext cx="12075120" cy="456120"/>
          </a:xfrm>
          <a:prstGeom prst="rect">
            <a:avLst/>
          </a:prstGeom>
          <a:solidFill>
            <a:schemeClr val="accent1"/>
          </a:solidFill>
          <a:ln>
            <a:noFill/>
          </a:ln>
        </p:spPr>
        <p:style>
          <a:lnRef idx="0"/>
          <a:fillRef idx="0"/>
          <a:effectRef idx="0"/>
          <a:fontRef idx="minor"/>
        </p:style>
        <p:txBody>
          <a:bodyPr lIns="90000" rIns="90000" tIns="45000" bIns="45000">
            <a:spAutoFit/>
          </a:bodyPr>
          <a:p>
            <a:pPr>
              <a:lnSpc>
                <a:spcPct val="100000"/>
              </a:lnSpc>
              <a:tabLst>
                <a:tab algn="l" pos="0"/>
              </a:tabLst>
            </a:pPr>
            <a:r>
              <a:rPr b="1" i="1" lang="en-US" sz="2400" spc="-1" strike="noStrike">
                <a:solidFill>
                  <a:srgbClr val="ffffff"/>
                </a:solidFill>
                <a:latin typeface="Calibri"/>
              </a:rPr>
              <a:t>TIGRAY: WASH Cluster - Response  - 2023 </a:t>
            </a:r>
            <a:endParaRPr b="0" lang="en-US" sz="2400" spc="-1" strike="noStrike">
              <a:latin typeface="Arial"/>
            </a:endParaRPr>
          </a:p>
        </p:txBody>
      </p:sp>
      <p:graphicFrame>
        <p:nvGraphicFramePr>
          <p:cNvPr id="787" name="Table 3"/>
          <p:cNvGraphicFramePr/>
          <p:nvPr/>
        </p:nvGraphicFramePr>
        <p:xfrm>
          <a:off x="285120" y="655560"/>
          <a:ext cx="11711520" cy="5154120"/>
        </p:xfrm>
        <a:graphic>
          <a:graphicData uri="http://schemas.openxmlformats.org/drawingml/2006/table">
            <a:tbl>
              <a:tblPr/>
              <a:tblGrid>
                <a:gridCol w="6709320"/>
                <a:gridCol w="1793160"/>
                <a:gridCol w="1721880"/>
                <a:gridCol w="1487160"/>
              </a:tblGrid>
              <a:tr h="911880">
                <a:tc>
                  <a:txBody>
                    <a:bodyPr lIns="0" rIns="0" tIns="0" bIns="0">
                      <a:noAutofit/>
                    </a:bodyPr>
                    <a:p>
                      <a:pPr>
                        <a:lnSpc>
                          <a:spcPct val="100000"/>
                        </a:lnSpc>
                      </a:pPr>
                      <a:r>
                        <a:rPr b="1" lang="en-US" sz="2400" spc="-1" strike="noStrike">
                          <a:solidFill>
                            <a:srgbClr val="ffffff"/>
                          </a:solidFill>
                          <a:latin typeface="Times New Roman"/>
                        </a:rPr>
                        <a:t>WASH-Indicators</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400" spc="-1" strike="noStrike">
                          <a:solidFill>
                            <a:srgbClr val="ffffff"/>
                          </a:solidFill>
                          <a:latin typeface="Times New Roman"/>
                        </a:rPr>
                        <a:t>Target/HRP</a:t>
                      </a:r>
                      <a:endParaRPr b="0" lang="en-US" sz="2400" spc="-1" strike="noStrike">
                        <a:latin typeface="Arial"/>
                      </a:endParaRPr>
                    </a:p>
                  </a:txBody>
                  <a:tcPr>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400" spc="-1" strike="noStrike">
                          <a:solidFill>
                            <a:srgbClr val="ffffff"/>
                          </a:solidFill>
                          <a:latin typeface="Times New Roman"/>
                        </a:rPr>
                        <a:t>Cumulative reach</a:t>
                      </a:r>
                      <a:endParaRPr b="0" lang="en-US" sz="2400" spc="-1" strike="noStrike">
                        <a:latin typeface="Arial"/>
                      </a:endParaRPr>
                    </a:p>
                  </a:txBody>
                  <a:tcPr>
                    <a:lnT w="6480">
                      <a:solidFill>
                        <a:srgbClr val="9bc2e6"/>
                      </a:solidFill>
                    </a:lnT>
                    <a:lnB w="6480">
                      <a:solidFill>
                        <a:srgbClr val="9bc2e6"/>
                      </a:solidFill>
                    </a:lnB>
                    <a:solidFill>
                      <a:srgbClr val="5b9bd5"/>
                    </a:solidFill>
                  </a:tcPr>
                </a:tc>
                <a:tc>
                  <a:txBody>
                    <a:bodyPr lIns="0" rIns="0" tIns="0" bIns="0">
                      <a:noAutofit/>
                    </a:bodyPr>
                    <a:p>
                      <a:pPr>
                        <a:lnSpc>
                          <a:spcPct val="100000"/>
                        </a:lnSpc>
                      </a:pPr>
                      <a:r>
                        <a:rPr b="1" lang="en-US" sz="2400" spc="-1" strike="noStrike">
                          <a:solidFill>
                            <a:srgbClr val="ffffff"/>
                          </a:solidFill>
                          <a:latin typeface="Times New Roman"/>
                        </a:rPr>
                        <a:t>Remark</a:t>
                      </a:r>
                      <a:endParaRPr b="0" lang="en-US" sz="2400" spc="-1" strike="noStrike">
                        <a:latin typeface="Arial"/>
                      </a:endParaRPr>
                    </a:p>
                  </a:txBody>
                  <a:tcPr>
                    <a:lnR w="6480">
                      <a:solidFill>
                        <a:srgbClr val="9bc2e6"/>
                      </a:solidFill>
                    </a:lnR>
                    <a:lnT w="6480">
                      <a:solidFill>
                        <a:srgbClr val="9bc2e6"/>
                      </a:solidFill>
                    </a:lnT>
                    <a:lnB w="6480">
                      <a:solidFill>
                        <a:srgbClr val="9bc2e6"/>
                      </a:solidFill>
                    </a:lnB>
                    <a:solidFill>
                      <a:srgbClr val="5b9bd5"/>
                    </a:solidFill>
                  </a:tcPr>
                </a:tc>
              </a:tr>
              <a:tr h="716760">
                <a:tc>
                  <a:txBody>
                    <a:bodyPr lIns="0" rIns="0" tIns="0" bIns="0" anchor="b">
                      <a:noAutofit/>
                    </a:bodyPr>
                    <a:p>
                      <a:pPr>
                        <a:lnSpc>
                          <a:spcPct val="100000"/>
                        </a:lnSpc>
                      </a:pPr>
                      <a:r>
                        <a:rPr b="0" lang="en-US" sz="2400" spc="-1" strike="noStrike">
                          <a:solidFill>
                            <a:srgbClr val="000000"/>
                          </a:solidFill>
                          <a:latin typeface="Times New Roman"/>
                        </a:rPr>
                        <a:t># People get access to Sanitation facilities</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5b9bd5"/>
                          </a:solidFill>
                          <a:latin typeface="Times New Roman"/>
                        </a:rPr>
                        <a:t>    </a:t>
                      </a:r>
                      <a:r>
                        <a:rPr b="0" lang="en-US" sz="2400" spc="-1" strike="noStrike">
                          <a:solidFill>
                            <a:srgbClr val="5b9bd5"/>
                          </a:solidFill>
                          <a:latin typeface="Times New Roman"/>
                        </a:rPr>
                        <a:t>1,561,255 </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5b9bd5"/>
                          </a:solidFill>
                          <a:latin typeface="Times New Roman"/>
                        </a:rPr>
                        <a:t>229,033</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a:lnR w="6480">
                      <a:solidFill>
                        <a:srgbClr val="9bc2e6"/>
                      </a:solidFill>
                    </a:lnR>
                    <a:lnT w="6480">
                      <a:solidFill>
                        <a:srgbClr val="9bc2e6"/>
                      </a:solidFill>
                    </a:lnT>
                    <a:lnB w="6480">
                      <a:solidFill>
                        <a:srgbClr val="9bc2e6"/>
                      </a:solidFill>
                    </a:lnB>
                    <a:solidFill>
                      <a:srgbClr val="ddebf7"/>
                    </a:solidFill>
                  </a:tcPr>
                </a:tc>
              </a:tr>
              <a:tr h="682920">
                <a:tc>
                  <a:txBody>
                    <a:bodyPr lIns="0" rIns="0" tIns="0" bIns="0" anchor="b">
                      <a:noAutofit/>
                    </a:bodyPr>
                    <a:p>
                      <a:pPr>
                        <a:lnSpc>
                          <a:spcPct val="100000"/>
                        </a:lnSpc>
                      </a:pPr>
                      <a:r>
                        <a:rPr b="0" lang="en-US" sz="2400" spc="-1" strike="noStrike">
                          <a:solidFill>
                            <a:srgbClr val="000000"/>
                          </a:solidFill>
                          <a:latin typeface="Times New Roman"/>
                        </a:rPr>
                        <a:t># People get access to water through durable solution</a:t>
                      </a:r>
                      <a:endParaRPr b="0" lang="en-US" sz="2400" spc="-1" strike="noStrike">
                        <a:latin typeface="Arial"/>
                      </a:endParaRPr>
                    </a:p>
                  </a:txBody>
                  <a:tcPr>
                    <a:lnL w="6480">
                      <a:solidFill>
                        <a:srgbClr val="9bc2e6"/>
                      </a:solidFill>
                    </a:lnL>
                    <a:lnT w="6480">
                      <a:solidFill>
                        <a:srgbClr val="9bc2e6"/>
                      </a:solidFill>
                    </a:lnT>
                    <a:lnB w="6480">
                      <a:solidFill>
                        <a:srgbClr val="9bc2e6"/>
                      </a:solidFill>
                    </a:lnB>
                    <a:noFill/>
                  </a:tcPr>
                </a:tc>
                <a:tc>
                  <a:txBody>
                    <a:bodyPr lIns="0" rIns="0" tIns="0" bIns="0" anchor="b">
                      <a:noAutofit/>
                    </a:bodyPr>
                    <a:p>
                      <a:pPr algn="r">
                        <a:lnSpc>
                          <a:spcPct val="100000"/>
                        </a:lnSpc>
                      </a:pPr>
                      <a:r>
                        <a:rPr b="0" lang="en-US" sz="2400" spc="-1" strike="noStrike">
                          <a:solidFill>
                            <a:srgbClr val="5b9bd5"/>
                          </a:solidFill>
                          <a:latin typeface="Times New Roman"/>
                        </a:rPr>
                        <a:t>    </a:t>
                      </a:r>
                      <a:r>
                        <a:rPr b="0" lang="en-US" sz="2400" spc="-1" strike="noStrike">
                          <a:solidFill>
                            <a:srgbClr val="5b9bd5"/>
                          </a:solidFill>
                          <a:latin typeface="Times New Roman"/>
                        </a:rPr>
                        <a:t>2,185,996 </a:t>
                      </a:r>
                      <a:endParaRPr b="0" lang="en-US" sz="2400" spc="-1" strike="noStrike">
                        <a:latin typeface="Arial"/>
                      </a:endParaRPr>
                    </a:p>
                  </a:txBody>
                  <a:tcPr>
                    <a:lnT w="6480">
                      <a:solidFill>
                        <a:srgbClr val="9bc2e6"/>
                      </a:solidFill>
                    </a:lnT>
                    <a:lnB w="6480">
                      <a:solidFill>
                        <a:srgbClr val="9bc2e6"/>
                      </a:solidFill>
                    </a:lnB>
                    <a:noFill/>
                  </a:tcPr>
                </a:tc>
                <a:tc>
                  <a:txBody>
                    <a:bodyPr lIns="6120" rIns="6120" tIns="6120" bIns="0" anchor="b">
                      <a:noAutofit/>
                    </a:bodyPr>
                    <a:p>
                      <a:pPr algn="r">
                        <a:lnSpc>
                          <a:spcPct val="100000"/>
                        </a:lnSpc>
                      </a:pPr>
                      <a:r>
                        <a:rPr b="0" lang="en-US" sz="2400" spc="-1" strike="noStrike">
                          <a:solidFill>
                            <a:srgbClr val="5b9bd5"/>
                          </a:solidFill>
                          <a:latin typeface="Times New Roman"/>
                        </a:rPr>
                        <a:t>670,835</a:t>
                      </a:r>
                      <a:endParaRPr b="0" lang="en-US" sz="2400" spc="-1" strike="noStrike">
                        <a:latin typeface="Arial"/>
                      </a:endParaRPr>
                    </a:p>
                  </a:txBody>
                  <a:tcPr marL="6120" marR="6120">
                    <a:lnT w="6480">
                      <a:solidFill>
                        <a:srgbClr val="9bc2e6"/>
                      </a:solidFill>
                    </a:lnT>
                    <a:lnB w="6480">
                      <a:solidFill>
                        <a:srgbClr val="9bc2e6"/>
                      </a:solidFill>
                    </a:lnB>
                    <a:noFill/>
                  </a:tcPr>
                </a:tc>
                <a:tc>
                  <a:tcPr>
                    <a:lnR w="6480">
                      <a:solidFill>
                        <a:srgbClr val="9bc2e6"/>
                      </a:solidFill>
                    </a:lnR>
                    <a:lnT w="6480">
                      <a:solidFill>
                        <a:srgbClr val="9bc2e6"/>
                      </a:solidFill>
                    </a:lnT>
                    <a:lnB w="6480">
                      <a:solidFill>
                        <a:srgbClr val="9bc2e6"/>
                      </a:solidFill>
                    </a:lnB>
                    <a:noFill/>
                  </a:tcPr>
                </a:tc>
              </a:tr>
              <a:tr h="863280">
                <a:tc>
                  <a:txBody>
                    <a:bodyPr lIns="0" rIns="0" tIns="0" bIns="0" anchor="b">
                      <a:noAutofit/>
                    </a:bodyPr>
                    <a:p>
                      <a:pPr>
                        <a:lnSpc>
                          <a:spcPct val="100000"/>
                        </a:lnSpc>
                      </a:pPr>
                      <a:r>
                        <a:rPr b="0" lang="en-US" sz="2400" spc="-1" strike="noStrike">
                          <a:solidFill>
                            <a:srgbClr val="000000"/>
                          </a:solidFill>
                          <a:latin typeface="Times New Roman"/>
                        </a:rPr>
                        <a:t># People get access to water through water trucking</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5b9bd5"/>
                          </a:solidFill>
                          <a:latin typeface="Times New Roman"/>
                        </a:rPr>
                        <a:t>        </a:t>
                      </a:r>
                      <a:r>
                        <a:rPr b="0" lang="en-US" sz="2400" spc="-1" strike="noStrike">
                          <a:solidFill>
                            <a:srgbClr val="5b9bd5"/>
                          </a:solidFill>
                          <a:latin typeface="Times New Roman"/>
                        </a:rPr>
                        <a:t>668,231 </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5b9bd5"/>
                          </a:solidFill>
                          <a:latin typeface="Times New Roman"/>
                        </a:rPr>
                        <a:t>346,777</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a:lnR w="6480">
                      <a:solidFill>
                        <a:srgbClr val="9bc2e6"/>
                      </a:solidFill>
                    </a:lnR>
                    <a:lnT w="6480">
                      <a:solidFill>
                        <a:srgbClr val="9bc2e6"/>
                      </a:solidFill>
                    </a:lnT>
                    <a:lnB w="6480">
                      <a:solidFill>
                        <a:srgbClr val="9bc2e6"/>
                      </a:solidFill>
                    </a:lnB>
                    <a:solidFill>
                      <a:srgbClr val="ddebf7"/>
                    </a:solidFill>
                  </a:tcPr>
                </a:tc>
              </a:tr>
              <a:tr h="863280">
                <a:tc>
                  <a:txBody>
                    <a:bodyPr lIns="0" rIns="0" tIns="0" bIns="0" anchor="b">
                      <a:noAutofit/>
                    </a:bodyPr>
                    <a:p>
                      <a:pPr>
                        <a:lnSpc>
                          <a:spcPct val="100000"/>
                        </a:lnSpc>
                      </a:pPr>
                      <a:r>
                        <a:rPr b="0" lang="en-US" sz="2400" spc="-1" strike="noStrike">
                          <a:solidFill>
                            <a:srgbClr val="000000"/>
                          </a:solidFill>
                          <a:latin typeface="Times New Roman"/>
                        </a:rPr>
                        <a:t># People provided with lifesaving WASH NFI</a:t>
                      </a:r>
                      <a:endParaRPr b="0" lang="en-US" sz="2400" spc="-1" strike="noStrike">
                        <a:latin typeface="Arial"/>
                      </a:endParaRPr>
                    </a:p>
                  </a:txBody>
                  <a:tcPr>
                    <a:lnL w="6480">
                      <a:solidFill>
                        <a:srgbClr val="9bc2e6"/>
                      </a:solidFill>
                    </a:lnL>
                    <a:lnT w="6480">
                      <a:solidFill>
                        <a:srgbClr val="9bc2e6"/>
                      </a:solidFill>
                    </a:lnT>
                    <a:lnB w="6480">
                      <a:solidFill>
                        <a:srgbClr val="9bc2e6"/>
                      </a:solidFill>
                    </a:lnB>
                    <a:noFill/>
                  </a:tcPr>
                </a:tc>
                <a:tc>
                  <a:txBody>
                    <a:bodyPr lIns="0" rIns="0" tIns="0" bIns="0" anchor="b">
                      <a:noAutofit/>
                    </a:bodyPr>
                    <a:p>
                      <a:pPr algn="r">
                        <a:lnSpc>
                          <a:spcPct val="100000"/>
                        </a:lnSpc>
                      </a:pPr>
                      <a:r>
                        <a:rPr b="0" lang="en-US" sz="2400" spc="-1" strike="noStrike">
                          <a:solidFill>
                            <a:srgbClr val="5b9bd5"/>
                          </a:solidFill>
                          <a:latin typeface="Times New Roman"/>
                        </a:rPr>
                        <a:t>        </a:t>
                      </a:r>
                      <a:r>
                        <a:rPr b="0" lang="en-US" sz="2400" spc="-1" strike="noStrike">
                          <a:solidFill>
                            <a:srgbClr val="5b9bd5"/>
                          </a:solidFill>
                          <a:latin typeface="Times New Roman"/>
                        </a:rPr>
                        <a:t>832,456 </a:t>
                      </a:r>
                      <a:endParaRPr b="0" lang="en-US" sz="2400" spc="-1" strike="noStrike">
                        <a:latin typeface="Arial"/>
                      </a:endParaRPr>
                    </a:p>
                  </a:txBody>
                  <a:tcPr>
                    <a:lnT w="6480">
                      <a:solidFill>
                        <a:srgbClr val="9bc2e6"/>
                      </a:solidFill>
                    </a:lnT>
                    <a:lnB w="6480">
                      <a:solidFill>
                        <a:srgbClr val="9bc2e6"/>
                      </a:solidFill>
                    </a:lnB>
                    <a:noFill/>
                  </a:tcPr>
                </a:tc>
                <a:tc>
                  <a:txBody>
                    <a:bodyPr lIns="6120" rIns="6120" tIns="6120" bIns="0" anchor="b">
                      <a:noAutofit/>
                    </a:bodyPr>
                    <a:p>
                      <a:pPr algn="r">
                        <a:lnSpc>
                          <a:spcPct val="100000"/>
                        </a:lnSpc>
                      </a:pPr>
                      <a:r>
                        <a:rPr b="0" lang="en-US" sz="2400" spc="-1" strike="noStrike">
                          <a:solidFill>
                            <a:srgbClr val="5b9bd5"/>
                          </a:solidFill>
                          <a:latin typeface="Times New Roman"/>
                        </a:rPr>
                        <a:t>504,659</a:t>
                      </a:r>
                      <a:endParaRPr b="0" lang="en-US" sz="2400" spc="-1" strike="noStrike">
                        <a:latin typeface="Arial"/>
                      </a:endParaRPr>
                    </a:p>
                  </a:txBody>
                  <a:tcPr marL="6120" marR="6120">
                    <a:lnT w="6480">
                      <a:solidFill>
                        <a:srgbClr val="9bc2e6"/>
                      </a:solidFill>
                    </a:lnT>
                    <a:lnB w="6480">
                      <a:solidFill>
                        <a:srgbClr val="9bc2e6"/>
                      </a:solidFill>
                    </a:lnB>
                    <a:noFill/>
                  </a:tcPr>
                </a:tc>
                <a:tc>
                  <a:tcPr>
                    <a:lnR w="6480">
                      <a:solidFill>
                        <a:srgbClr val="9bc2e6"/>
                      </a:solidFill>
                    </a:lnR>
                    <a:lnT w="6480">
                      <a:solidFill>
                        <a:srgbClr val="9bc2e6"/>
                      </a:solidFill>
                    </a:lnT>
                    <a:lnB w="6480">
                      <a:solidFill>
                        <a:srgbClr val="9bc2e6"/>
                      </a:solidFill>
                    </a:lnB>
                    <a:noFill/>
                  </a:tcPr>
                </a:tc>
              </a:tr>
              <a:tr h="1116000">
                <a:tc>
                  <a:txBody>
                    <a:bodyPr lIns="0" rIns="0" tIns="0" bIns="0" anchor="b">
                      <a:noAutofit/>
                    </a:bodyPr>
                    <a:p>
                      <a:pPr>
                        <a:lnSpc>
                          <a:spcPct val="100000"/>
                        </a:lnSpc>
                      </a:pPr>
                      <a:r>
                        <a:rPr b="0" lang="en-US" sz="2400" spc="-1" strike="noStrike">
                          <a:solidFill>
                            <a:srgbClr val="000000"/>
                          </a:solidFill>
                          <a:latin typeface="Times New Roman"/>
                        </a:rPr>
                        <a:t># People provided essential sanitation and hygiene message</a:t>
                      </a:r>
                      <a:endParaRPr b="0" lang="en-US" sz="2400" spc="-1" strike="noStrike">
                        <a:latin typeface="Arial"/>
                      </a:endParaRPr>
                    </a:p>
                  </a:txBody>
                  <a:tcPr>
                    <a:lnL w="6480">
                      <a:solidFill>
                        <a:srgbClr val="9bc2e6"/>
                      </a:solidFill>
                    </a:lnL>
                    <a:lnT w="6480">
                      <a:solidFill>
                        <a:srgbClr val="9bc2e6"/>
                      </a:solidFill>
                    </a:lnT>
                    <a:lnB w="6480">
                      <a:solidFill>
                        <a:srgbClr val="9bc2e6"/>
                      </a:solidFill>
                    </a:lnB>
                    <a:solidFill>
                      <a:srgbClr val="ddebf7"/>
                    </a:solidFill>
                  </a:tcPr>
                </a:tc>
                <a:tc>
                  <a:txBody>
                    <a:bodyPr lIns="0" rIns="0" tIns="0" bIns="0" anchor="b">
                      <a:noAutofit/>
                    </a:bodyPr>
                    <a:p>
                      <a:pPr algn="r">
                        <a:lnSpc>
                          <a:spcPct val="100000"/>
                        </a:lnSpc>
                      </a:pPr>
                      <a:r>
                        <a:rPr b="0" lang="en-US" sz="2400" spc="-1" strike="noStrike">
                          <a:solidFill>
                            <a:srgbClr val="5b9bd5"/>
                          </a:solidFill>
                          <a:latin typeface="Times New Roman"/>
                        </a:rPr>
                        <a:t>    </a:t>
                      </a:r>
                      <a:r>
                        <a:rPr b="0" lang="en-US" sz="2400" spc="-1" strike="noStrike">
                          <a:solidFill>
                            <a:srgbClr val="5b9bd5"/>
                          </a:solidFill>
                          <a:latin typeface="Times New Roman"/>
                        </a:rPr>
                        <a:t>3,376,378 </a:t>
                      </a:r>
                      <a:endParaRPr b="0" lang="en-US" sz="2400" spc="-1" strike="noStrike">
                        <a:latin typeface="Arial"/>
                      </a:endParaRPr>
                    </a:p>
                  </a:txBody>
                  <a:tcPr>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5b9bd5"/>
                          </a:solidFill>
                          <a:latin typeface="Times New Roman"/>
                        </a:rPr>
                        <a:t>479,243</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a:lnR w="6480">
                      <a:solidFill>
                        <a:srgbClr val="9bc2e6"/>
                      </a:solidFill>
                    </a:lnR>
                    <a:lnT w="6480">
                      <a:solidFill>
                        <a:srgbClr val="9bc2e6"/>
                      </a:solidFill>
                    </a:lnT>
                    <a:lnB w="6480">
                      <a:solidFill>
                        <a:srgbClr val="9bc2e6"/>
                      </a:solidFill>
                    </a:lnB>
                    <a:solidFill>
                      <a:srgbClr val="ddebf7"/>
                    </a:solidFill>
                  </a:tcPr>
                </a:tc>
              </a:tr>
            </a:tbl>
          </a:graphicData>
        </a:graphic>
      </p:graphicFrame>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CustomShape 1"/>
          <p:cNvSpPr/>
          <p:nvPr/>
        </p:nvSpPr>
        <p:spPr>
          <a:xfrm>
            <a:off x="195120" y="118800"/>
            <a:ext cx="10515240" cy="634680"/>
          </a:xfrm>
          <a:prstGeom prst="rect">
            <a:avLst/>
          </a:prstGeom>
          <a:noFill/>
          <a:ln>
            <a:noFill/>
          </a:ln>
        </p:spPr>
        <p:style>
          <a:lnRef idx="0"/>
          <a:fillRef idx="0"/>
          <a:effectRef idx="0"/>
          <a:fontRef idx="minor"/>
        </p:style>
        <p:txBody>
          <a:bodyPr anchor="ctr">
            <a:normAutofit/>
          </a:bodyPr>
          <a:p>
            <a:pPr>
              <a:lnSpc>
                <a:spcPct val="90000"/>
              </a:lnSpc>
            </a:pPr>
            <a:r>
              <a:rPr b="1" lang="en-US" sz="2400" spc="-1" strike="noStrike">
                <a:solidFill>
                  <a:srgbClr val="00b0f0"/>
                </a:solidFill>
                <a:latin typeface="Calibri Light"/>
              </a:rPr>
              <a:t>Next Bi-Weekly Plan</a:t>
            </a:r>
            <a:endParaRPr b="0" lang="en-US" sz="2400" spc="-1" strike="noStrike">
              <a:latin typeface="Arial"/>
            </a:endParaRPr>
          </a:p>
        </p:txBody>
      </p:sp>
      <p:graphicFrame>
        <p:nvGraphicFramePr>
          <p:cNvPr id="789" name="Table 2"/>
          <p:cNvGraphicFramePr/>
          <p:nvPr/>
        </p:nvGraphicFramePr>
        <p:xfrm>
          <a:off x="301680" y="869760"/>
          <a:ext cx="11597040" cy="5091480"/>
        </p:xfrm>
        <a:graphic>
          <a:graphicData uri="http://schemas.openxmlformats.org/drawingml/2006/table">
            <a:tbl>
              <a:tblPr/>
              <a:tblGrid>
                <a:gridCol w="7753680"/>
                <a:gridCol w="1622880"/>
                <a:gridCol w="2220480"/>
              </a:tblGrid>
              <a:tr h="703440">
                <a:tc>
                  <a:txBody>
                    <a:bodyPr lIns="6120" rIns="6120" tIns="6120" bIns="0">
                      <a:noAutofit/>
                    </a:bodyPr>
                    <a:p>
                      <a:pPr>
                        <a:lnSpc>
                          <a:spcPct val="100000"/>
                        </a:lnSpc>
                      </a:pPr>
                      <a:r>
                        <a:rPr b="1" lang="en-US" sz="2400" spc="-1" strike="noStrike">
                          <a:solidFill>
                            <a:srgbClr val="ffffff"/>
                          </a:solidFill>
                          <a:latin typeface="Times New Roman"/>
                        </a:rPr>
                        <a:t>WASH Indicator</a:t>
                      </a:r>
                      <a:endParaRPr b="0" lang="en-US" sz="2400" spc="-1" strike="noStrike">
                        <a:latin typeface="Arial"/>
                      </a:endParaRPr>
                    </a:p>
                  </a:txBody>
                  <a:tcPr marL="6120" marR="6120">
                    <a:lnL w="6480">
                      <a:solidFill>
                        <a:srgbClr val="9bc2e6"/>
                      </a:solidFill>
                    </a:lnL>
                    <a:lnT w="6480">
                      <a:solidFill>
                        <a:srgbClr val="9bc2e6"/>
                      </a:solidFill>
                    </a:lnT>
                    <a:lnB w="6480">
                      <a:solidFill>
                        <a:srgbClr val="9bc2e6"/>
                      </a:solidFill>
                    </a:lnB>
                    <a:solidFill>
                      <a:srgbClr val="5b9bd5"/>
                    </a:solidFill>
                  </a:tcPr>
                </a:tc>
                <a:tc>
                  <a:txBody>
                    <a:bodyPr lIns="6120" rIns="6120" tIns="6120" bIns="0">
                      <a:noAutofit/>
                    </a:bodyPr>
                    <a:p>
                      <a:pPr>
                        <a:lnSpc>
                          <a:spcPct val="100000"/>
                        </a:lnSpc>
                      </a:pPr>
                      <a:r>
                        <a:rPr b="1" lang="en-US" sz="2400" spc="-1" strike="noStrike">
                          <a:solidFill>
                            <a:srgbClr val="ffffff"/>
                          </a:solidFill>
                          <a:latin typeface="Times New Roman"/>
                        </a:rPr>
                        <a:t>Plan</a:t>
                      </a:r>
                      <a:endParaRPr b="0" lang="en-US" sz="2400" spc="-1" strike="noStrike">
                        <a:latin typeface="Arial"/>
                      </a:endParaRPr>
                    </a:p>
                  </a:txBody>
                  <a:tcPr marL="6120" marR="6120">
                    <a:lnT w="6480">
                      <a:solidFill>
                        <a:srgbClr val="9bc2e6"/>
                      </a:solidFill>
                    </a:lnT>
                    <a:lnB w="6480">
                      <a:solidFill>
                        <a:srgbClr val="9bc2e6"/>
                      </a:solidFill>
                    </a:lnB>
                    <a:solidFill>
                      <a:srgbClr val="5b9bd5"/>
                    </a:solidFill>
                  </a:tcPr>
                </a:tc>
                <a:tc>
                  <a:txBody>
                    <a:bodyPr lIns="6120" rIns="6120" tIns="6120" bIns="0">
                      <a:noAutofit/>
                    </a:bodyPr>
                    <a:p>
                      <a:pPr>
                        <a:lnSpc>
                          <a:spcPct val="100000"/>
                        </a:lnSpc>
                      </a:pPr>
                      <a:r>
                        <a:rPr b="1" lang="en-US" sz="2400" spc="-1" strike="noStrike">
                          <a:solidFill>
                            <a:srgbClr val="ffffff"/>
                          </a:solidFill>
                          <a:latin typeface="Times New Roman"/>
                        </a:rPr>
                        <a:t>Remark</a:t>
                      </a:r>
                      <a:endParaRPr b="0" lang="en-US" sz="2400" spc="-1" strike="noStrike">
                        <a:latin typeface="Arial"/>
                      </a:endParaRPr>
                    </a:p>
                  </a:txBody>
                  <a:tcPr marL="6120" marR="6120">
                    <a:lnR w="6480">
                      <a:solidFill>
                        <a:srgbClr val="9bc2e6"/>
                      </a:solidFill>
                    </a:lnR>
                    <a:lnT w="6480">
                      <a:solidFill>
                        <a:srgbClr val="9bc2e6"/>
                      </a:solidFill>
                    </a:lnT>
                    <a:lnB w="6480">
                      <a:solidFill>
                        <a:srgbClr val="9bc2e6"/>
                      </a:solidFill>
                    </a:lnB>
                    <a:solidFill>
                      <a:srgbClr val="5b9bd5"/>
                    </a:solidFill>
                  </a:tcPr>
                </a:tc>
              </a:tr>
              <a:tr h="916560">
                <a:tc>
                  <a:txBody>
                    <a:bodyPr lIns="6120" rIns="6120" tIns="6120" bIns="0" anchor="b">
                      <a:noAutofit/>
                    </a:bodyPr>
                    <a:p>
                      <a:pPr>
                        <a:lnSpc>
                          <a:spcPct val="100000"/>
                        </a:lnSpc>
                      </a:pPr>
                      <a:r>
                        <a:rPr b="0" lang="en-US" sz="2400" spc="-1" strike="noStrike">
                          <a:solidFill>
                            <a:srgbClr val="000000"/>
                          </a:solidFill>
                          <a:latin typeface="Times New Roman"/>
                        </a:rPr>
                        <a:t># People get access to Sanitation facilities</a:t>
                      </a:r>
                      <a:endParaRPr b="0" lang="en-US" sz="2400" spc="-1" strike="noStrike">
                        <a:latin typeface="Arial"/>
                      </a:endParaRPr>
                    </a:p>
                  </a:txBody>
                  <a:tcPr marL="6120" marR="6120">
                    <a:lnL w="6480">
                      <a:solidFill>
                        <a:srgbClr val="9bc2e6"/>
                      </a:solidFill>
                    </a:lnL>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000000"/>
                          </a:solidFill>
                          <a:latin typeface="Times New Roman"/>
                        </a:rPr>
                        <a:t>47,529</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marL="6120" marR="6120">
                    <a:lnR w="6480">
                      <a:solidFill>
                        <a:srgbClr val="9bc2e6"/>
                      </a:solidFill>
                    </a:lnR>
                    <a:lnT w="6480">
                      <a:solidFill>
                        <a:srgbClr val="9bc2e6"/>
                      </a:solidFill>
                    </a:lnT>
                    <a:lnB w="6480">
                      <a:solidFill>
                        <a:srgbClr val="9bc2e6"/>
                      </a:solidFill>
                    </a:lnB>
                    <a:solidFill>
                      <a:srgbClr val="ddebf7"/>
                    </a:solidFill>
                  </a:tcPr>
                </a:tc>
              </a:tr>
              <a:tr h="916560">
                <a:tc>
                  <a:txBody>
                    <a:bodyPr lIns="6120" rIns="6120" tIns="6120" bIns="0" anchor="b">
                      <a:noAutofit/>
                    </a:bodyPr>
                    <a:p>
                      <a:pPr>
                        <a:lnSpc>
                          <a:spcPct val="100000"/>
                        </a:lnSpc>
                      </a:pPr>
                      <a:r>
                        <a:rPr b="0" lang="en-US" sz="2400" spc="-1" strike="noStrike">
                          <a:solidFill>
                            <a:srgbClr val="000000"/>
                          </a:solidFill>
                          <a:latin typeface="Times New Roman"/>
                        </a:rPr>
                        <a:t># People get access to water through durable solution</a:t>
                      </a:r>
                      <a:endParaRPr b="0" lang="en-US" sz="2400" spc="-1" strike="noStrike">
                        <a:latin typeface="Arial"/>
                      </a:endParaRPr>
                    </a:p>
                  </a:txBody>
                  <a:tcPr marL="6120" marR="6120">
                    <a:lnL w="6480">
                      <a:solidFill>
                        <a:srgbClr val="9bc2e6"/>
                      </a:solidFill>
                    </a:lnL>
                    <a:lnT w="6480">
                      <a:solidFill>
                        <a:srgbClr val="9bc2e6"/>
                      </a:solidFill>
                    </a:lnT>
                    <a:lnB w="6480">
                      <a:solidFill>
                        <a:srgbClr val="9bc2e6"/>
                      </a:solidFill>
                    </a:lnB>
                    <a:noFill/>
                  </a:tcPr>
                </a:tc>
                <a:tc>
                  <a:txBody>
                    <a:bodyPr lIns="6120" rIns="6120" tIns="6120" bIns="0" anchor="b">
                      <a:noAutofit/>
                    </a:bodyPr>
                    <a:p>
                      <a:pPr algn="r">
                        <a:lnSpc>
                          <a:spcPct val="100000"/>
                        </a:lnSpc>
                      </a:pPr>
                      <a:r>
                        <a:rPr b="0" lang="en-US" sz="2400" spc="-1" strike="noStrike">
                          <a:solidFill>
                            <a:srgbClr val="000000"/>
                          </a:solidFill>
                          <a:latin typeface="Times New Roman"/>
                        </a:rPr>
                        <a:t>52,873</a:t>
                      </a:r>
                      <a:endParaRPr b="0" lang="en-US" sz="2400" spc="-1" strike="noStrike">
                        <a:latin typeface="Arial"/>
                      </a:endParaRPr>
                    </a:p>
                  </a:txBody>
                  <a:tcPr marL="6120" marR="6120">
                    <a:lnT w="6480">
                      <a:solidFill>
                        <a:srgbClr val="9bc2e6"/>
                      </a:solidFill>
                    </a:lnT>
                    <a:lnB w="6480">
                      <a:solidFill>
                        <a:srgbClr val="9bc2e6"/>
                      </a:solidFill>
                    </a:lnB>
                    <a:noFill/>
                  </a:tcPr>
                </a:tc>
                <a:tc>
                  <a:tcPr marL="6120" marR="6120">
                    <a:lnR w="6480">
                      <a:solidFill>
                        <a:srgbClr val="9bc2e6"/>
                      </a:solidFill>
                    </a:lnR>
                    <a:lnT w="6480">
                      <a:solidFill>
                        <a:srgbClr val="9bc2e6"/>
                      </a:solidFill>
                    </a:lnT>
                    <a:lnB w="6480">
                      <a:solidFill>
                        <a:srgbClr val="9bc2e6"/>
                      </a:solidFill>
                    </a:lnB>
                    <a:noFill/>
                  </a:tcPr>
                </a:tc>
              </a:tr>
              <a:tr h="916560">
                <a:tc>
                  <a:txBody>
                    <a:bodyPr lIns="6120" rIns="6120" tIns="6120" bIns="0" anchor="b">
                      <a:noAutofit/>
                    </a:bodyPr>
                    <a:p>
                      <a:pPr>
                        <a:lnSpc>
                          <a:spcPct val="100000"/>
                        </a:lnSpc>
                      </a:pPr>
                      <a:r>
                        <a:rPr b="0" lang="en-US" sz="2400" spc="-1" strike="noStrike">
                          <a:solidFill>
                            <a:srgbClr val="000000"/>
                          </a:solidFill>
                          <a:latin typeface="Times New Roman"/>
                        </a:rPr>
                        <a:t># People get access to water through water trucking</a:t>
                      </a:r>
                      <a:endParaRPr b="0" lang="en-US" sz="2400" spc="-1" strike="noStrike">
                        <a:latin typeface="Arial"/>
                      </a:endParaRPr>
                    </a:p>
                  </a:txBody>
                  <a:tcPr marL="6120" marR="6120">
                    <a:lnL w="6480">
                      <a:solidFill>
                        <a:srgbClr val="9bc2e6"/>
                      </a:solidFill>
                    </a:lnL>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000000"/>
                          </a:solidFill>
                          <a:latin typeface="Times New Roman"/>
                        </a:rPr>
                        <a:t>32,716</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marL="6120" marR="6120">
                    <a:lnR w="6480">
                      <a:solidFill>
                        <a:srgbClr val="9bc2e6"/>
                      </a:solidFill>
                    </a:lnR>
                    <a:lnT w="6480">
                      <a:solidFill>
                        <a:srgbClr val="9bc2e6"/>
                      </a:solidFill>
                    </a:lnT>
                    <a:lnB w="6480">
                      <a:solidFill>
                        <a:srgbClr val="9bc2e6"/>
                      </a:solidFill>
                    </a:lnB>
                    <a:solidFill>
                      <a:srgbClr val="ddebf7"/>
                    </a:solidFill>
                  </a:tcPr>
                </a:tc>
              </a:tr>
              <a:tr h="842760">
                <a:tc>
                  <a:txBody>
                    <a:bodyPr lIns="6120" rIns="6120" tIns="6120" bIns="0" anchor="b">
                      <a:noAutofit/>
                    </a:bodyPr>
                    <a:p>
                      <a:pPr>
                        <a:lnSpc>
                          <a:spcPct val="100000"/>
                        </a:lnSpc>
                      </a:pPr>
                      <a:r>
                        <a:rPr b="0" lang="en-US" sz="2400" spc="-1" strike="noStrike">
                          <a:solidFill>
                            <a:srgbClr val="000000"/>
                          </a:solidFill>
                          <a:latin typeface="Times New Roman"/>
                        </a:rPr>
                        <a:t># People provided with lifesaving WASH NFI</a:t>
                      </a:r>
                      <a:endParaRPr b="0" lang="en-US" sz="2400" spc="-1" strike="noStrike">
                        <a:latin typeface="Arial"/>
                      </a:endParaRPr>
                    </a:p>
                  </a:txBody>
                  <a:tcPr marL="6120" marR="6120">
                    <a:lnL w="6480">
                      <a:solidFill>
                        <a:srgbClr val="9bc2e6"/>
                      </a:solidFill>
                    </a:lnL>
                    <a:lnT w="6480">
                      <a:solidFill>
                        <a:srgbClr val="9bc2e6"/>
                      </a:solidFill>
                    </a:lnT>
                    <a:lnB w="6480">
                      <a:solidFill>
                        <a:srgbClr val="9bc2e6"/>
                      </a:solidFill>
                    </a:lnB>
                    <a:noFill/>
                  </a:tcPr>
                </a:tc>
                <a:tc>
                  <a:txBody>
                    <a:bodyPr lIns="6120" rIns="6120" tIns="6120" bIns="0" anchor="b">
                      <a:noAutofit/>
                    </a:bodyPr>
                    <a:p>
                      <a:pPr algn="r">
                        <a:lnSpc>
                          <a:spcPct val="100000"/>
                        </a:lnSpc>
                      </a:pPr>
                      <a:r>
                        <a:rPr b="0" lang="en-US" sz="2400" spc="-1" strike="noStrike">
                          <a:solidFill>
                            <a:srgbClr val="000000"/>
                          </a:solidFill>
                          <a:latin typeface="Times New Roman"/>
                        </a:rPr>
                        <a:t>72,301</a:t>
                      </a:r>
                      <a:endParaRPr b="0" lang="en-US" sz="2400" spc="-1" strike="noStrike">
                        <a:latin typeface="Arial"/>
                      </a:endParaRPr>
                    </a:p>
                  </a:txBody>
                  <a:tcPr marL="6120" marR="6120">
                    <a:lnT w="6480">
                      <a:solidFill>
                        <a:srgbClr val="9bc2e6"/>
                      </a:solidFill>
                    </a:lnT>
                    <a:lnB w="6480">
                      <a:solidFill>
                        <a:srgbClr val="9bc2e6"/>
                      </a:solidFill>
                    </a:lnB>
                    <a:noFill/>
                  </a:tcPr>
                </a:tc>
                <a:tc>
                  <a:tcPr marL="6120" marR="6120">
                    <a:lnR w="6480">
                      <a:solidFill>
                        <a:srgbClr val="9bc2e6"/>
                      </a:solidFill>
                    </a:lnR>
                    <a:lnT w="6480">
                      <a:solidFill>
                        <a:srgbClr val="9bc2e6"/>
                      </a:solidFill>
                    </a:lnT>
                    <a:lnB w="6480">
                      <a:solidFill>
                        <a:srgbClr val="9bc2e6"/>
                      </a:solidFill>
                    </a:lnB>
                    <a:noFill/>
                  </a:tcPr>
                </a:tc>
              </a:tr>
              <a:tr h="795600">
                <a:tc>
                  <a:txBody>
                    <a:bodyPr lIns="6120" rIns="6120" tIns="6120" bIns="0" anchor="b">
                      <a:noAutofit/>
                    </a:bodyPr>
                    <a:p>
                      <a:pPr>
                        <a:lnSpc>
                          <a:spcPct val="100000"/>
                        </a:lnSpc>
                      </a:pPr>
                      <a:r>
                        <a:rPr b="0" lang="en-US" sz="2400" spc="-1" strike="noStrike">
                          <a:solidFill>
                            <a:srgbClr val="000000"/>
                          </a:solidFill>
                          <a:latin typeface="Times New Roman"/>
                        </a:rPr>
                        <a:t># People provided essential sanitation and hygiene message</a:t>
                      </a:r>
                      <a:endParaRPr b="0" lang="en-US" sz="2400" spc="-1" strike="noStrike">
                        <a:latin typeface="Arial"/>
                      </a:endParaRPr>
                    </a:p>
                  </a:txBody>
                  <a:tcPr marL="6120" marR="6120">
                    <a:lnL w="6480">
                      <a:solidFill>
                        <a:srgbClr val="9bc2e6"/>
                      </a:solidFill>
                    </a:lnL>
                    <a:lnT w="6480">
                      <a:solidFill>
                        <a:srgbClr val="9bc2e6"/>
                      </a:solidFill>
                    </a:lnT>
                    <a:lnB w="6480">
                      <a:solidFill>
                        <a:srgbClr val="9bc2e6"/>
                      </a:solidFill>
                    </a:lnB>
                    <a:solidFill>
                      <a:srgbClr val="ddebf7"/>
                    </a:solidFill>
                  </a:tcPr>
                </a:tc>
                <a:tc>
                  <a:txBody>
                    <a:bodyPr lIns="6120" rIns="6120" tIns="6120" bIns="0" anchor="b">
                      <a:noAutofit/>
                    </a:bodyPr>
                    <a:p>
                      <a:pPr algn="r">
                        <a:lnSpc>
                          <a:spcPct val="100000"/>
                        </a:lnSpc>
                      </a:pPr>
                      <a:r>
                        <a:rPr b="0" lang="en-US" sz="2400" spc="-1" strike="noStrike">
                          <a:solidFill>
                            <a:srgbClr val="000000"/>
                          </a:solidFill>
                          <a:latin typeface="Times New Roman"/>
                        </a:rPr>
                        <a:t>49,317</a:t>
                      </a:r>
                      <a:endParaRPr b="0" lang="en-US" sz="2400" spc="-1" strike="noStrike">
                        <a:latin typeface="Arial"/>
                      </a:endParaRPr>
                    </a:p>
                  </a:txBody>
                  <a:tcPr marL="6120" marR="6120">
                    <a:lnT w="6480">
                      <a:solidFill>
                        <a:srgbClr val="9bc2e6"/>
                      </a:solidFill>
                    </a:lnT>
                    <a:lnB w="6480">
                      <a:solidFill>
                        <a:srgbClr val="9bc2e6"/>
                      </a:solidFill>
                    </a:lnB>
                    <a:solidFill>
                      <a:srgbClr val="ddebf7"/>
                    </a:solidFill>
                  </a:tcPr>
                </a:tc>
                <a:tc>
                  <a:tcPr marL="6120" marR="6120">
                    <a:lnR w="6480">
                      <a:solidFill>
                        <a:srgbClr val="9bc2e6"/>
                      </a:solidFill>
                    </a:lnR>
                    <a:lnT w="6480">
                      <a:solidFill>
                        <a:srgbClr val="9bc2e6"/>
                      </a:solidFill>
                    </a:lnT>
                    <a:lnB w="6480">
                      <a:solidFill>
                        <a:srgbClr val="9bc2e6"/>
                      </a:solidFill>
                    </a:lnB>
                    <a:solidFill>
                      <a:srgbClr val="ddebf7"/>
                    </a:solidFill>
                  </a:tcPr>
                </a:tc>
              </a:tr>
            </a:tbl>
          </a:graphicData>
        </a:graphic>
      </p:graphicFrame>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CustomShape 1"/>
          <p:cNvSpPr/>
          <p:nvPr/>
        </p:nvSpPr>
        <p:spPr>
          <a:xfrm>
            <a:off x="195120" y="118800"/>
            <a:ext cx="10515240" cy="367560"/>
          </a:xfrm>
          <a:prstGeom prst="rect">
            <a:avLst/>
          </a:prstGeom>
          <a:noFill/>
          <a:ln>
            <a:noFill/>
          </a:ln>
        </p:spPr>
        <p:style>
          <a:lnRef idx="0"/>
          <a:fillRef idx="0"/>
          <a:effectRef idx="0"/>
          <a:fontRef idx="minor"/>
        </p:style>
        <p:txBody>
          <a:bodyPr anchor="ctr">
            <a:normAutofit fontScale="80000"/>
          </a:bodyPr>
          <a:p>
            <a:pPr>
              <a:lnSpc>
                <a:spcPct val="90000"/>
              </a:lnSpc>
            </a:pPr>
            <a:r>
              <a:rPr b="1" lang="en-US" sz="2400" spc="-1" strike="noStrike">
                <a:solidFill>
                  <a:srgbClr val="00b0f0"/>
                </a:solidFill>
                <a:latin typeface="Calibri Light"/>
              </a:rPr>
              <a:t>WASH Partners – Reporting - 2023</a:t>
            </a:r>
            <a:endParaRPr b="0" lang="en-US" sz="2400" spc="-1" strike="noStrike">
              <a:latin typeface="Arial"/>
            </a:endParaRPr>
          </a:p>
        </p:txBody>
      </p:sp>
      <p:pic>
        <p:nvPicPr>
          <p:cNvPr id="791" name="Picture 12" descr=""/>
          <p:cNvPicPr/>
          <p:nvPr/>
        </p:nvPicPr>
        <p:blipFill>
          <a:blip r:embed="rId1"/>
          <a:stretch/>
        </p:blipFill>
        <p:spPr>
          <a:xfrm>
            <a:off x="2101320" y="1342440"/>
            <a:ext cx="1471680" cy="3585600"/>
          </a:xfrm>
          <a:prstGeom prst="rect">
            <a:avLst/>
          </a:prstGeom>
          <a:ln>
            <a:noFill/>
          </a:ln>
        </p:spPr>
      </p:pic>
      <p:pic>
        <p:nvPicPr>
          <p:cNvPr id="792" name="Picture 14" descr=""/>
          <p:cNvPicPr/>
          <p:nvPr/>
        </p:nvPicPr>
        <p:blipFill>
          <a:blip r:embed="rId2"/>
          <a:stretch/>
        </p:blipFill>
        <p:spPr>
          <a:xfrm>
            <a:off x="4364640" y="1342440"/>
            <a:ext cx="1463400" cy="3585600"/>
          </a:xfrm>
          <a:prstGeom prst="rect">
            <a:avLst/>
          </a:prstGeom>
          <a:ln>
            <a:noFill/>
          </a:ln>
        </p:spPr>
      </p:pic>
      <p:pic>
        <p:nvPicPr>
          <p:cNvPr id="793" name="Picture 16" descr=""/>
          <p:cNvPicPr/>
          <p:nvPr/>
        </p:nvPicPr>
        <p:blipFill>
          <a:blip r:embed="rId3"/>
          <a:stretch/>
        </p:blipFill>
        <p:spPr>
          <a:xfrm>
            <a:off x="6474960" y="1342440"/>
            <a:ext cx="1602720" cy="3585600"/>
          </a:xfrm>
          <a:prstGeom prst="rect">
            <a:avLst/>
          </a:prstGeom>
          <a:ln>
            <a:noFill/>
          </a:ln>
        </p:spPr>
      </p:pic>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TextShape 1"/>
          <p:cNvSpPr txBox="1"/>
          <p:nvPr/>
        </p:nvSpPr>
        <p:spPr>
          <a:xfrm>
            <a:off x="825120" y="1216800"/>
            <a:ext cx="10541520" cy="3936960"/>
          </a:xfrm>
          <a:prstGeom prst="rect">
            <a:avLst/>
          </a:prstGeom>
          <a:noFill/>
          <a:ln>
            <a:noFill/>
          </a:ln>
        </p:spPr>
        <p:txBody>
          <a:bodyPr anchor="b">
            <a:normAutofit fontScale="76000"/>
          </a:bodyPr>
          <a:p>
            <a:pPr algn="ctr">
              <a:lnSpc>
                <a:spcPct val="90000"/>
              </a:lnSpc>
            </a:pPr>
            <a:br/>
            <a:r>
              <a:rPr b="1" lang="en-US" sz="8000" spc="-1" strike="noStrike">
                <a:solidFill>
                  <a:srgbClr val="808080"/>
                </a:solidFill>
                <a:latin typeface="Arial"/>
                <a:ea typeface="Roboto"/>
              </a:rPr>
              <a:t>Emergency Shelter &amp; NFI Cluster Update</a:t>
            </a:r>
            <a:br/>
            <a:br/>
            <a:b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5" name="TextShape 1"/>
          <p:cNvSpPr txBox="1"/>
          <p:nvPr/>
        </p:nvSpPr>
        <p:spPr>
          <a:xfrm>
            <a:off x="221760" y="226080"/>
            <a:ext cx="10515240" cy="343440"/>
          </a:xfrm>
          <a:prstGeom prst="rect">
            <a:avLst/>
          </a:prstGeom>
          <a:noFill/>
          <a:ln>
            <a:noFill/>
          </a:ln>
        </p:spPr>
        <p:txBody>
          <a:bodyPr anchor="ctr">
            <a:noAutofit/>
          </a:bodyPr>
          <a:p>
            <a:pPr algn="ctr">
              <a:lnSpc>
                <a:spcPct val="90000"/>
              </a:lnSpc>
            </a:pPr>
            <a:r>
              <a:rPr b="0" lang="en-US" sz="3200" spc="-1" strike="noStrike">
                <a:solidFill>
                  <a:srgbClr val="000000"/>
                </a:solidFill>
                <a:latin typeface="Bodoni MT"/>
              </a:rPr>
              <a:t>Situation update</a:t>
            </a:r>
            <a:endParaRPr b="0" lang="en-US" sz="3200" spc="-1" strike="noStrike">
              <a:solidFill>
                <a:srgbClr val="000000"/>
              </a:solidFill>
              <a:latin typeface="Calibri"/>
            </a:endParaRPr>
          </a:p>
        </p:txBody>
      </p:sp>
      <p:pic>
        <p:nvPicPr>
          <p:cNvPr id="796" name="Picture 8" descr=""/>
          <p:cNvPicPr/>
          <p:nvPr/>
        </p:nvPicPr>
        <p:blipFill>
          <a:blip r:embed="rId1"/>
          <a:stretch/>
        </p:blipFill>
        <p:spPr>
          <a:xfrm>
            <a:off x="8113680" y="48240"/>
            <a:ext cx="3712320" cy="450720"/>
          </a:xfrm>
          <a:prstGeom prst="rect">
            <a:avLst/>
          </a:prstGeom>
          <a:ln>
            <a:noFill/>
          </a:ln>
        </p:spPr>
      </p:pic>
      <p:sp>
        <p:nvSpPr>
          <p:cNvPr id="797" name="CustomShape 2"/>
          <p:cNvSpPr/>
          <p:nvPr/>
        </p:nvSpPr>
        <p:spPr>
          <a:xfrm>
            <a:off x="152640" y="797400"/>
            <a:ext cx="11845800" cy="601776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Wingdings" charset="2"/>
              <a:buChar char=""/>
            </a:pPr>
            <a:r>
              <a:rPr b="0" lang="en-US" sz="1800" spc="-1" strike="noStrike">
                <a:solidFill>
                  <a:srgbClr val="000000"/>
                </a:solidFill>
                <a:latin typeface="Bodoni MT"/>
              </a:rPr>
              <a:t>Since January 2023, the ES/NFI Subnational Cluster has been able to assist 561K individuals which is 45% of the target beneficiaries  in the Mekelle, Southern, Southeastern, Eastern, Northwestern, and Central regions, excluding hard-to-reach areas.</a:t>
            </a:r>
            <a:endParaRPr b="0" lang="en-US" sz="1800" spc="-1" strike="noStrike">
              <a:latin typeface="Arial"/>
            </a:endParaRPr>
          </a:p>
          <a:p>
            <a:pPr marL="285840" indent="-285480" algn="just">
              <a:lnSpc>
                <a:spcPct val="150000"/>
              </a:lnSpc>
              <a:spcAft>
                <a:spcPts val="799"/>
              </a:spcAft>
              <a:buClr>
                <a:srgbClr val="000000"/>
              </a:buClr>
              <a:buFont typeface="Wingdings" charset="2"/>
              <a:buChar char=""/>
              <a:tabLst>
                <a:tab algn="l" pos="457200"/>
              </a:tabLst>
            </a:pPr>
            <a:r>
              <a:rPr b="0" lang="en-US" sz="1800" spc="-1" strike="noStrike">
                <a:solidFill>
                  <a:srgbClr val="000000"/>
                </a:solidFill>
                <a:latin typeface="Bodoni MT"/>
                <a:ea typeface="Calibri"/>
              </a:rPr>
              <a:t>Mekelle AoR has experienced significant shelter damage due to a devastating windstorm and heavy rainfall.  This natural disaster has impacted on the vulnerable IDPs residing in Mekelle (SC- 4) and Abi Adi (Amohay Tsega feeding center) as it has caused severe disruption to the living conditions and safety of the IDPs exerbating their already precarious situation. </a:t>
            </a:r>
            <a:endParaRPr b="0" lang="en-US" sz="1800" spc="-1" strike="noStrike">
              <a:latin typeface="Arial"/>
            </a:endParaRPr>
          </a:p>
          <a:p>
            <a:pPr marL="285840" indent="-285480" algn="just">
              <a:lnSpc>
                <a:spcPct val="150000"/>
              </a:lnSpc>
              <a:spcAft>
                <a:spcPts val="799"/>
              </a:spcAft>
              <a:buClr>
                <a:srgbClr val="000000"/>
              </a:buClr>
              <a:buFont typeface="Wingdings" charset="2"/>
              <a:buChar char=""/>
              <a:tabLst>
                <a:tab algn="l" pos="457200"/>
              </a:tabLst>
            </a:pPr>
            <a:r>
              <a:rPr b="0" lang="en-US" sz="1800" spc="-1" strike="noStrike">
                <a:solidFill>
                  <a:srgbClr val="000000"/>
                </a:solidFill>
                <a:latin typeface="Bodoni MT"/>
                <a:ea typeface="Calibri"/>
              </a:rPr>
              <a:t>ESNFI cluster partners are conducting damage assessment in the SC-4 to determine the extent of damage to shelters and allocate resources among partners based on the assessment findings.</a:t>
            </a:r>
            <a:endParaRPr b="0" lang="en-US" sz="1800" spc="-1" strike="noStrike">
              <a:latin typeface="Arial"/>
            </a:endParaRPr>
          </a:p>
          <a:p>
            <a:pPr marL="285840" indent="-285480" algn="just">
              <a:lnSpc>
                <a:spcPct val="150000"/>
              </a:lnSpc>
              <a:spcAft>
                <a:spcPts val="799"/>
              </a:spcAft>
              <a:buClr>
                <a:srgbClr val="000000"/>
              </a:buClr>
              <a:buFont typeface="Wingdings" charset="2"/>
              <a:buChar char=""/>
              <a:tabLst>
                <a:tab algn="l" pos="457200"/>
              </a:tabLst>
            </a:pPr>
            <a:r>
              <a:rPr b="0" lang="en-US" sz="1800" spc="-1" strike="noStrike">
                <a:solidFill>
                  <a:srgbClr val="000000"/>
                </a:solidFill>
                <a:latin typeface="Bodoni MT"/>
                <a:ea typeface="Calibri"/>
              </a:rPr>
              <a:t>ESNFI cluster team conducted field mission to Adigrat, Wukro and Edaga Hamus on Meeting with Head of BolSA and site visit on cluster partners planned intervention of Cash for Rent as the coordination is vital to ensure the success and effective implementation of the activity and site visit at Wukro and Edaga Hamus to assess  the feasibility to better understand whether to also prioritized the cash for rent intervention in the area. </a:t>
            </a:r>
            <a:endParaRPr b="0" lang="en-US" sz="1800" spc="-1" strike="noStrike">
              <a:latin typeface="Arial"/>
            </a:endParaRPr>
          </a:p>
          <a:p>
            <a:pPr algn="just">
              <a:lnSpc>
                <a:spcPct val="100000"/>
              </a:lnSpc>
              <a:tabLst>
                <a:tab algn="l" pos="457200"/>
              </a:tabLst>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TextShape 1"/>
          <p:cNvSpPr txBox="1"/>
          <p:nvPr/>
        </p:nvSpPr>
        <p:spPr>
          <a:xfrm>
            <a:off x="221760" y="226080"/>
            <a:ext cx="10515240" cy="343440"/>
          </a:xfrm>
          <a:prstGeom prst="rect">
            <a:avLst/>
          </a:prstGeom>
          <a:noFill/>
          <a:ln>
            <a:noFill/>
          </a:ln>
        </p:spPr>
        <p:txBody>
          <a:bodyPr anchor="ctr">
            <a:noAutofit/>
          </a:bodyPr>
          <a:p>
            <a:pPr algn="ctr">
              <a:lnSpc>
                <a:spcPct val="90000"/>
              </a:lnSpc>
            </a:pPr>
            <a:r>
              <a:rPr b="0" lang="en-US" sz="3000" spc="-1" strike="noStrike">
                <a:solidFill>
                  <a:srgbClr val="000000"/>
                </a:solidFill>
                <a:latin typeface="Bodoni MT"/>
              </a:rPr>
              <a:t>Situation update…</a:t>
            </a:r>
            <a:endParaRPr b="0" lang="en-US" sz="3000" spc="-1" strike="noStrike">
              <a:solidFill>
                <a:srgbClr val="000000"/>
              </a:solidFill>
              <a:latin typeface="Calibri"/>
            </a:endParaRPr>
          </a:p>
        </p:txBody>
      </p:sp>
      <p:sp>
        <p:nvSpPr>
          <p:cNvPr id="799" name="TextShape 2"/>
          <p:cNvSpPr txBox="1"/>
          <p:nvPr/>
        </p:nvSpPr>
        <p:spPr>
          <a:xfrm>
            <a:off x="328680" y="688680"/>
            <a:ext cx="11085480" cy="5265000"/>
          </a:xfrm>
          <a:prstGeom prst="rect">
            <a:avLst/>
          </a:prstGeom>
          <a:noFill/>
          <a:ln>
            <a:noFill/>
          </a:ln>
        </p:spPr>
        <p:txBody>
          <a:bodyPr>
            <a:noAutofit/>
          </a:bodyPr>
          <a:p>
            <a:pPr marL="285840" indent="-285480" algn="just">
              <a:lnSpc>
                <a:spcPct val="90000"/>
              </a:lnSpc>
              <a:spcBef>
                <a:spcPts val="1001"/>
              </a:spcBef>
              <a:buClr>
                <a:srgbClr val="000000"/>
              </a:buClr>
              <a:buFont typeface="Wingdings" charset="2"/>
              <a:buChar char=""/>
            </a:pPr>
            <a:r>
              <a:rPr b="0" lang="en-US" sz="2000" spc="-1" strike="noStrike">
                <a:solidFill>
                  <a:srgbClr val="000000"/>
                </a:solidFill>
                <a:latin typeface="Bodoni MT"/>
                <a:ea typeface="Calibri"/>
              </a:rPr>
              <a:t>IOM and DPO have completed the feasibility assessment in Adigrat for the planned cash for rent targeting households dwelling in schools. Awaiting analysis and finding of the assessment before mobilize resources for cash-for-rent program that directly addresses the needs of the most vulnerable beneficiaries.</a:t>
            </a:r>
            <a:endParaRPr b="0" lang="en-US" sz="2000" spc="-1" strike="noStrike">
              <a:solidFill>
                <a:srgbClr val="000000"/>
              </a:solidFill>
              <a:latin typeface="Calibri"/>
            </a:endParaRPr>
          </a:p>
          <a:p>
            <a:pPr marL="228600" indent="-228240" algn="just">
              <a:lnSpc>
                <a:spcPct val="150000"/>
              </a:lnSpc>
              <a:buClr>
                <a:srgbClr val="000000"/>
              </a:buClr>
              <a:buFont typeface="Wingdings" charset="2"/>
              <a:buChar char=""/>
            </a:pPr>
            <a:r>
              <a:rPr b="0" lang="en-US" sz="2000" spc="-1" strike="noStrike">
                <a:solidFill>
                  <a:srgbClr val="000000"/>
                </a:solidFill>
                <a:latin typeface="Bodoni MT"/>
                <a:ea typeface="Calibri"/>
              </a:rPr>
              <a:t>The Emergency Shelter and Non-Food Items (ESNFI) cluster is working closely with the Camp Coordination and Camp Management (CCCM) cluster to determine the actual number of people in need of sleeping mat and blankets, ensuring accurate data is shared when compiled.</a:t>
            </a:r>
            <a:endParaRPr b="0" lang="en-US" sz="2000" spc="-1" strike="noStrike">
              <a:solidFill>
                <a:srgbClr val="000000"/>
              </a:solidFill>
              <a:latin typeface="Calibri"/>
            </a:endParaRPr>
          </a:p>
          <a:p>
            <a:pPr marL="228600" indent="-228240" algn="just">
              <a:lnSpc>
                <a:spcPct val="150000"/>
              </a:lnSpc>
              <a:buClr>
                <a:srgbClr val="000000"/>
              </a:buClr>
              <a:buFont typeface="Wingdings" charset="2"/>
              <a:buChar char=""/>
            </a:pPr>
            <a:r>
              <a:rPr b="0" lang="en-US" sz="2000" spc="-1" strike="noStrike">
                <a:solidFill>
                  <a:srgbClr val="000000"/>
                </a:solidFill>
                <a:latin typeface="Bodoni MT"/>
                <a:ea typeface="Calibri"/>
              </a:rPr>
              <a:t>Limited access to safe and adequate shelter options for affected populations, especially IDPs living in merged classes in schools, are experiencing overcrowded conditions, especially  situation in Adigrat is particularly alarming, as students who resume schooling share the same compound with IDPs, leading to overcrowding and a lack of separate facilities. Eastern government support is urgently required to secure access to abundant facilities to settle IDPs or explore alternative solutions.</a:t>
            </a:r>
            <a:endParaRPr b="0" lang="en-US" sz="2000" spc="-1" strike="noStrike">
              <a:solidFill>
                <a:srgbClr val="000000"/>
              </a:solidFill>
              <a:latin typeface="Calibri"/>
            </a:endParaRPr>
          </a:p>
          <a:p>
            <a:pPr algn="just">
              <a:lnSpc>
                <a:spcPct val="150000"/>
              </a:lnSpc>
            </a:pPr>
            <a:endParaRPr b="0" lang="en-US" sz="2000" spc="-1" strike="noStrike">
              <a:solidFill>
                <a:srgbClr val="000000"/>
              </a:solidFill>
              <a:latin typeface="Calibri"/>
            </a:endParaRPr>
          </a:p>
          <a:p>
            <a:pPr algn="just">
              <a:lnSpc>
                <a:spcPct val="90000"/>
              </a:lnSpc>
              <a:spcBef>
                <a:spcPts val="1001"/>
              </a:spcBef>
            </a:pPr>
            <a:endParaRPr b="0" lang="en-US" sz="2000" spc="-1" strike="noStrike">
              <a:solidFill>
                <a:srgbClr val="000000"/>
              </a:solidFill>
              <a:latin typeface="Calibri"/>
            </a:endParaRPr>
          </a:p>
          <a:p>
            <a:pPr algn="just">
              <a:lnSpc>
                <a:spcPct val="90000"/>
              </a:lnSpc>
              <a:spcBef>
                <a:spcPts val="1001"/>
              </a:spcBef>
            </a:pPr>
            <a:endParaRPr b="0" lang="en-US" sz="2000" spc="-1" strike="noStrike">
              <a:solidFill>
                <a:srgbClr val="000000"/>
              </a:solidFill>
              <a:latin typeface="Calibri"/>
            </a:endParaRPr>
          </a:p>
          <a:p>
            <a:pPr algn="just">
              <a:lnSpc>
                <a:spcPct val="90000"/>
              </a:lnSpc>
              <a:spcBef>
                <a:spcPts val="1001"/>
              </a:spcBef>
              <a:tabLst>
                <a:tab algn="l" pos="0"/>
              </a:tabLst>
            </a:pPr>
            <a:endParaRPr b="0" lang="en-US" sz="2000" spc="-1" strike="noStrike">
              <a:solidFill>
                <a:srgbClr val="000000"/>
              </a:solidFill>
              <a:latin typeface="Calibri"/>
            </a:endParaRPr>
          </a:p>
        </p:txBody>
      </p:sp>
      <p:pic>
        <p:nvPicPr>
          <p:cNvPr id="800" name="Picture 8" descr=""/>
          <p:cNvPicPr/>
          <p:nvPr/>
        </p:nvPicPr>
        <p:blipFill>
          <a:blip r:embed="rId1"/>
          <a:stretch/>
        </p:blipFill>
        <p:spPr>
          <a:xfrm>
            <a:off x="8061480" y="151920"/>
            <a:ext cx="3712320" cy="450720"/>
          </a:xfrm>
          <a:prstGeom prst="rect">
            <a:avLst/>
          </a:prstGeom>
          <a:ln>
            <a:noFill/>
          </a:ln>
        </p:spPr>
      </p:pic>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TextShape 1"/>
          <p:cNvSpPr txBox="1"/>
          <p:nvPr/>
        </p:nvSpPr>
        <p:spPr>
          <a:xfrm>
            <a:off x="221760" y="226080"/>
            <a:ext cx="10515240" cy="343440"/>
          </a:xfrm>
          <a:prstGeom prst="rect">
            <a:avLst/>
          </a:prstGeom>
          <a:noFill/>
          <a:ln>
            <a:noFill/>
          </a:ln>
        </p:spPr>
        <p:txBody>
          <a:bodyPr anchor="ctr">
            <a:noAutofit/>
          </a:bodyPr>
          <a:p>
            <a:pPr algn="ctr">
              <a:lnSpc>
                <a:spcPct val="90000"/>
              </a:lnSpc>
            </a:pPr>
            <a:r>
              <a:rPr b="0" lang="en-US" sz="3000" spc="-1" strike="noStrike">
                <a:solidFill>
                  <a:srgbClr val="000000"/>
                </a:solidFill>
                <a:latin typeface="Bodoni MT"/>
              </a:rPr>
              <a:t>Situation update…</a:t>
            </a:r>
            <a:endParaRPr b="0" lang="en-US" sz="3000" spc="-1" strike="noStrike">
              <a:solidFill>
                <a:srgbClr val="000000"/>
              </a:solidFill>
              <a:latin typeface="Calibri"/>
            </a:endParaRPr>
          </a:p>
        </p:txBody>
      </p:sp>
      <p:sp>
        <p:nvSpPr>
          <p:cNvPr id="802" name="TextShape 2"/>
          <p:cNvSpPr txBox="1"/>
          <p:nvPr/>
        </p:nvSpPr>
        <p:spPr>
          <a:xfrm>
            <a:off x="221760" y="688680"/>
            <a:ext cx="11658240" cy="5119560"/>
          </a:xfrm>
          <a:prstGeom prst="rect">
            <a:avLst/>
          </a:prstGeom>
          <a:noFill/>
          <a:ln>
            <a:noFill/>
          </a:ln>
        </p:spPr>
        <p:txBody>
          <a:bodyPr>
            <a:noAutofit/>
          </a:bodyPr>
          <a:p>
            <a:pPr marL="228600" indent="-228240" algn="just">
              <a:lnSpc>
                <a:spcPct val="150000"/>
              </a:lnSpc>
              <a:spcBef>
                <a:spcPts val="1001"/>
              </a:spcBef>
              <a:buClr>
                <a:srgbClr val="000000"/>
              </a:buClr>
              <a:buFont typeface="Wingdings" charset="2"/>
              <a:buChar char=""/>
            </a:pPr>
            <a:r>
              <a:rPr b="0" lang="en-US" sz="2000" spc="-1" strike="noStrike">
                <a:solidFill>
                  <a:srgbClr val="000000"/>
                </a:solidFill>
                <a:latin typeface="Bodoni MT"/>
                <a:ea typeface="Calibri"/>
              </a:rPr>
              <a:t>Limited access to safe and adequate shelter options for affected populations, especially IDPs living in merged classes in schools, are experiencing overcrowded conditions, especially  situation in Adigrat is particularly alarming, as students who resume schooling share the same compound with IDPs, leading to overcrowding and a lack of separate facilities. Eastern government support is urgently required to secure access to abundant facilities to settle IDPs or explore alternative solutions.</a:t>
            </a:r>
            <a:endParaRPr b="0" lang="en-US" sz="2000" spc="-1" strike="noStrike">
              <a:solidFill>
                <a:srgbClr val="000000"/>
              </a:solidFill>
              <a:latin typeface="Calibri"/>
            </a:endParaRPr>
          </a:p>
          <a:p>
            <a:pPr marL="228600" indent="-228240" algn="just">
              <a:lnSpc>
                <a:spcPct val="150000"/>
              </a:lnSpc>
              <a:spcBef>
                <a:spcPts val="1001"/>
              </a:spcBef>
              <a:buClr>
                <a:srgbClr val="000000"/>
              </a:buClr>
              <a:buFont typeface="Wingdings" charset="2"/>
              <a:buChar char=""/>
            </a:pPr>
            <a:r>
              <a:rPr b="0" lang="en-US" sz="2000" spc="-1" strike="noStrike">
                <a:solidFill>
                  <a:srgbClr val="000000"/>
                </a:solidFill>
                <a:latin typeface="Bodoni MT"/>
                <a:ea typeface="Calibri"/>
              </a:rPr>
              <a:t>Poor shelter conditions pose severe threats to the health of IDPs merged in classrooms, resulting in overcrowding that falls below the minimum Sphere standards in some IDP sites in Adigrat. As a consequence, cases of children with scabies have been reported. This highlights the critical need to promptly address the shelter situation and improve living conditions.</a:t>
            </a:r>
            <a:endParaRPr b="0" lang="en-US" sz="2000" spc="-1" strike="noStrike">
              <a:solidFill>
                <a:srgbClr val="000000"/>
              </a:solidFill>
              <a:latin typeface="Calibri"/>
            </a:endParaRPr>
          </a:p>
          <a:p>
            <a:pPr algn="just">
              <a:lnSpc>
                <a:spcPct val="90000"/>
              </a:lnSpc>
              <a:spcBef>
                <a:spcPts val="1001"/>
              </a:spcBef>
            </a:pPr>
            <a:endParaRPr b="0" lang="en-US" sz="2000" spc="-1" strike="noStrike">
              <a:solidFill>
                <a:srgbClr val="000000"/>
              </a:solidFill>
              <a:latin typeface="Calibri"/>
            </a:endParaRPr>
          </a:p>
          <a:p>
            <a:pPr algn="just">
              <a:lnSpc>
                <a:spcPct val="90000"/>
              </a:lnSpc>
              <a:spcBef>
                <a:spcPts val="1001"/>
              </a:spcBef>
            </a:pPr>
            <a:endParaRPr b="0" lang="en-US" sz="2000" spc="-1" strike="noStrike">
              <a:solidFill>
                <a:srgbClr val="000000"/>
              </a:solidFill>
              <a:latin typeface="Calibri"/>
            </a:endParaRPr>
          </a:p>
          <a:p>
            <a:pPr algn="just">
              <a:lnSpc>
                <a:spcPct val="90000"/>
              </a:lnSpc>
              <a:spcBef>
                <a:spcPts val="1001"/>
              </a:spcBef>
              <a:tabLst>
                <a:tab algn="l" pos="0"/>
              </a:tabLst>
            </a:pPr>
            <a:endParaRPr b="0" lang="en-US" sz="2000" spc="-1" strike="noStrike">
              <a:solidFill>
                <a:srgbClr val="000000"/>
              </a:solidFill>
              <a:latin typeface="Calibri"/>
            </a:endParaRPr>
          </a:p>
        </p:txBody>
      </p:sp>
      <p:pic>
        <p:nvPicPr>
          <p:cNvPr id="803" name="Picture 8" descr=""/>
          <p:cNvPicPr/>
          <p:nvPr/>
        </p:nvPicPr>
        <p:blipFill>
          <a:blip r:embed="rId1"/>
          <a:stretch/>
        </p:blipFill>
        <p:spPr>
          <a:xfrm>
            <a:off x="8061480" y="151920"/>
            <a:ext cx="3712320" cy="450720"/>
          </a:xfrm>
          <a:prstGeom prst="rect">
            <a:avLst/>
          </a:prstGeom>
          <a:ln>
            <a:noFill/>
          </a:ln>
        </p:spPr>
      </p:pic>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TextShape 1"/>
          <p:cNvSpPr txBox="1"/>
          <p:nvPr/>
        </p:nvSpPr>
        <p:spPr>
          <a:xfrm>
            <a:off x="612000" y="0"/>
            <a:ext cx="10515240" cy="507960"/>
          </a:xfrm>
          <a:prstGeom prst="rect">
            <a:avLst/>
          </a:prstGeom>
          <a:noFill/>
          <a:ln>
            <a:noFill/>
          </a:ln>
        </p:spPr>
        <p:txBody>
          <a:bodyPr anchor="ctr">
            <a:normAutofit/>
          </a:bodyPr>
          <a:p>
            <a:pPr>
              <a:lnSpc>
                <a:spcPct val="90000"/>
              </a:lnSpc>
            </a:pPr>
            <a:r>
              <a:rPr b="0" lang="en-US" sz="3000" spc="-1" strike="noStrike">
                <a:solidFill>
                  <a:srgbClr val="000000"/>
                </a:solidFill>
                <a:latin typeface="Bodoni MT"/>
              </a:rPr>
              <a:t>Accomplishments in the last two weeks</a:t>
            </a:r>
            <a:endParaRPr b="0" lang="en-US" sz="3000" spc="-1" strike="noStrike">
              <a:solidFill>
                <a:srgbClr val="000000"/>
              </a:solidFill>
              <a:latin typeface="Calibri"/>
            </a:endParaRPr>
          </a:p>
        </p:txBody>
      </p:sp>
      <p:graphicFrame>
        <p:nvGraphicFramePr>
          <p:cNvPr id="805" name="Table 2"/>
          <p:cNvGraphicFramePr/>
          <p:nvPr/>
        </p:nvGraphicFramePr>
        <p:xfrm>
          <a:off x="203760" y="819360"/>
          <a:ext cx="11784240" cy="4984920"/>
        </p:xfrm>
        <a:graphic>
          <a:graphicData uri="http://schemas.openxmlformats.org/drawingml/2006/table">
            <a:tbl>
              <a:tblPr/>
              <a:tblGrid>
                <a:gridCol w="624240"/>
                <a:gridCol w="2278080"/>
                <a:gridCol w="1716840"/>
                <a:gridCol w="872280"/>
                <a:gridCol w="1374840"/>
                <a:gridCol w="1975320"/>
                <a:gridCol w="2942640"/>
              </a:tblGrid>
              <a:tr h="693360">
                <a:tc>
                  <a:txBody>
                    <a:bodyPr>
                      <a:noAutofit/>
                    </a:bodyPr>
                    <a:p>
                      <a:pPr algn="ctr">
                        <a:lnSpc>
                          <a:spcPct val="100000"/>
                        </a:lnSpc>
                      </a:pPr>
                      <a:r>
                        <a:rPr b="1" lang="en-US" sz="1600" spc="-1" strike="noStrike">
                          <a:solidFill>
                            <a:srgbClr val="ffffff"/>
                          </a:solidFill>
                          <a:latin typeface="Calibri"/>
                        </a:rPr>
                        <a:t>No.</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tabLst>
                          <a:tab algn="l" pos="0"/>
                        </a:tabLst>
                      </a:pPr>
                      <a:r>
                        <a:rPr b="1" lang="en-US" sz="1600" spc="-1" strike="noStrike">
                          <a:solidFill>
                            <a:srgbClr val="ffffff"/>
                          </a:solidFill>
                          <a:latin typeface="Calibri"/>
                        </a:rPr>
                        <a:t>Activity description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1600" spc="-1" strike="noStrike">
                          <a:solidFill>
                            <a:srgbClr val="ffffff"/>
                          </a:solidFill>
                          <a:latin typeface="Calibri"/>
                        </a:rPr>
                        <a:t>Location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1600" spc="-1" strike="noStrike">
                          <a:solidFill>
                            <a:srgbClr val="ffffff"/>
                          </a:solidFill>
                          <a:latin typeface="Calibri"/>
                        </a:rPr>
                        <a:t>Plan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1600" spc="-1" strike="noStrike">
                          <a:solidFill>
                            <a:srgbClr val="ffffff"/>
                          </a:solidFill>
                          <a:latin typeface="Calibri"/>
                        </a:rPr>
                        <a:t>Achievement</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1600" spc="-1" strike="noStrike">
                          <a:solidFill>
                            <a:srgbClr val="ffffff"/>
                          </a:solidFill>
                          <a:latin typeface="Calibri"/>
                        </a:rPr>
                        <a:t>% accomplishment</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1600" spc="-1" strike="noStrike">
                          <a:solidFill>
                            <a:srgbClr val="ffffff"/>
                          </a:solidFill>
                          <a:latin typeface="Calibri"/>
                        </a:rPr>
                        <a:t>Remark (explanation for over/under achievements</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333360">
                <a:tc>
                  <a:txBody>
                    <a:bodyPr>
                      <a:noAutofit/>
                    </a:bodyPr>
                    <a:p>
                      <a:pPr algn="ctr">
                        <a:lnSpc>
                          <a:spcPct val="100000"/>
                        </a:lnSpc>
                      </a:pPr>
                      <a:r>
                        <a:rPr b="0" lang="en-US" sz="1500" spc="-1" strike="noStrike">
                          <a:solidFill>
                            <a:srgbClr val="000000"/>
                          </a:solidFill>
                          <a:latin typeface="Calibri"/>
                        </a:rPr>
                        <a:t>1</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500" spc="-1" strike="noStrike">
                          <a:solidFill>
                            <a:srgbClr val="000000"/>
                          </a:solidFill>
                          <a:latin typeface="Calibri"/>
                        </a:rPr>
                        <a:t>Cash for rent </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nSpc>
                          <a:spcPct val="100000"/>
                        </a:lnSpc>
                      </a:pPr>
                      <a:r>
                        <a:rPr b="0" lang="en-US" sz="1500" spc="-1" strike="noStrike">
                          <a:solidFill>
                            <a:srgbClr val="000000"/>
                          </a:solidFill>
                          <a:latin typeface="Calibri"/>
                        </a:rPr>
                        <a:t>Enadaba guna</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gn="ctr">
                        <a:lnSpc>
                          <a:spcPct val="100000"/>
                        </a:lnSpc>
                      </a:pPr>
                      <a:r>
                        <a:rPr b="0" lang="en-US" sz="1500" spc="-1" strike="noStrike">
                          <a:solidFill>
                            <a:srgbClr val="000000"/>
                          </a:solidFill>
                          <a:latin typeface="Calibri"/>
                        </a:rPr>
                        <a:t>525</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gn="ctr">
                        <a:lnSpc>
                          <a:spcPct val="100000"/>
                        </a:lnSpc>
                      </a:pPr>
                      <a:r>
                        <a:rPr b="0" lang="en-US" sz="1500" spc="-1" strike="noStrike">
                          <a:solidFill>
                            <a:srgbClr val="000000"/>
                          </a:solidFill>
                          <a:latin typeface="Calibri"/>
                        </a:rPr>
                        <a:t>525</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Implementing  by IOM</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33360">
                <a:tc>
                  <a:txBody>
                    <a:bodyPr>
                      <a:noAutofit/>
                    </a:bodyPr>
                    <a:p>
                      <a:pPr algn="ctr">
                        <a:lnSpc>
                          <a:spcPct val="100000"/>
                        </a:lnSpc>
                      </a:pPr>
                      <a:r>
                        <a:rPr b="0" lang="en-US" sz="1500" spc="-1" strike="noStrike">
                          <a:solidFill>
                            <a:srgbClr val="000000"/>
                          </a:solidFill>
                          <a:latin typeface="Calibri"/>
                        </a:rPr>
                        <a:t>2</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ES repair </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Hitsats</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150</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150</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Distributed by IOM</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94920">
                <a:tc>
                  <a:txBody>
                    <a:bodyPr>
                      <a:noAutofit/>
                    </a:bodyPr>
                    <a:p>
                      <a:pPr algn="ctr">
                        <a:lnSpc>
                          <a:spcPct val="100000"/>
                        </a:lnSpc>
                      </a:pPr>
                      <a:r>
                        <a:rPr b="0" lang="en-US" sz="1500" spc="-1" strike="noStrike">
                          <a:solidFill>
                            <a:srgbClr val="000000"/>
                          </a:solidFill>
                          <a:latin typeface="Calibri"/>
                        </a:rPr>
                        <a:t>3</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ctr">
                      <a:noAutofit/>
                    </a:bodyPr>
                    <a:p>
                      <a:pPr>
                        <a:lnSpc>
                          <a:spcPct val="100000"/>
                        </a:lnSpc>
                      </a:pPr>
                      <a:r>
                        <a:rPr b="0" lang="en-US" sz="1500" spc="-1" strike="noStrike">
                          <a:solidFill>
                            <a:srgbClr val="000000"/>
                          </a:solidFill>
                          <a:latin typeface="Calibri"/>
                        </a:rPr>
                        <a:t>Expansion of ES</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Hitsats</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70</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70</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Maintaining   by IOM</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475920">
                <a:tc>
                  <a:txBody>
                    <a:bodyPr>
                      <a:noAutofit/>
                    </a:bodyPr>
                    <a:p>
                      <a:pPr algn="ctr">
                        <a:lnSpc>
                          <a:spcPct val="100000"/>
                        </a:lnSpc>
                      </a:pPr>
                      <a:r>
                        <a:rPr b="0" lang="en-US" sz="1500" spc="-1" strike="noStrike">
                          <a:solidFill>
                            <a:srgbClr val="000000"/>
                          </a:solidFill>
                          <a:latin typeface="Calibri"/>
                        </a:rPr>
                        <a:t>4</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120" rIns="6120" tIns="6120" bIns="0" anchor="ctr">
                      <a:noAutofit/>
                    </a:bodyPr>
                    <a:p>
                      <a:pPr>
                        <a:lnSpc>
                          <a:spcPct val="100000"/>
                        </a:lnSpc>
                      </a:pPr>
                      <a:r>
                        <a:rPr b="0" lang="en-US" sz="1500" spc="-1" strike="noStrike">
                          <a:solidFill>
                            <a:srgbClr val="000000"/>
                          </a:solidFill>
                          <a:latin typeface="Calibri"/>
                        </a:rPr>
                        <a:t>Plastic sheet</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Shire- Tsehaye IDP site</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pPr>
                      <a:r>
                        <a:rPr b="0" lang="en-US" sz="1500" spc="-1" strike="noStrike">
                          <a:solidFill>
                            <a:srgbClr val="000000"/>
                          </a:solidFill>
                          <a:latin typeface="Calibri"/>
                        </a:rPr>
                        <a:t>200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pPr>
                      <a:r>
                        <a:rPr b="0" lang="en-US" sz="1500" spc="-1" strike="noStrike">
                          <a:solidFill>
                            <a:srgbClr val="000000"/>
                          </a:solidFill>
                          <a:latin typeface="Calibri"/>
                        </a:rPr>
                        <a:t>200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Distributed by NRC</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482760">
                <a:tc>
                  <a:txBody>
                    <a:bodyPr>
                      <a:noAutofit/>
                    </a:bodyPr>
                    <a:p>
                      <a:pPr algn="ctr">
                        <a:lnSpc>
                          <a:spcPct val="100000"/>
                        </a:lnSpc>
                      </a:pPr>
                      <a:r>
                        <a:rPr b="0" lang="en-US" sz="1500" spc="-1" strike="noStrike">
                          <a:solidFill>
                            <a:srgbClr val="000000"/>
                          </a:solidFill>
                          <a:latin typeface="Calibri"/>
                        </a:rPr>
                        <a:t>5</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ctr">
                      <a:noAutofit/>
                    </a:bodyPr>
                    <a:p>
                      <a:pPr>
                        <a:lnSpc>
                          <a:spcPct val="100000"/>
                        </a:lnSpc>
                        <a:tabLst>
                          <a:tab algn="l" pos="0"/>
                        </a:tabLst>
                      </a:pPr>
                      <a:r>
                        <a:rPr b="0" lang="en-US" sz="1500" spc="-1" strike="noStrike">
                          <a:solidFill>
                            <a:srgbClr val="000000"/>
                          </a:solidFill>
                          <a:latin typeface="Calibri"/>
                        </a:rPr>
                        <a:t>Partial  NFI</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ctr">
                      <a:noAutofit/>
                    </a:bodyPr>
                    <a:p>
                      <a:pPr>
                        <a:lnSpc>
                          <a:spcPct val="100000"/>
                        </a:lnSpc>
                      </a:pPr>
                      <a:r>
                        <a:rPr b="0" lang="en-US" sz="1500" spc="-1" strike="noStrike">
                          <a:solidFill>
                            <a:srgbClr val="000000"/>
                          </a:solidFill>
                          <a:latin typeface="Calibri"/>
                        </a:rPr>
                        <a:t>Adi aser and T/adiyabo</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b">
                      <a:noAutofit/>
                    </a:bodyPr>
                    <a:p>
                      <a:pPr algn="ctr">
                        <a:lnSpc>
                          <a:spcPct val="100000"/>
                        </a:lnSpc>
                      </a:pPr>
                      <a:r>
                        <a:rPr b="0" lang="en-US" sz="1500" spc="-1" strike="noStrike">
                          <a:solidFill>
                            <a:srgbClr val="000000"/>
                          </a:solidFill>
                          <a:latin typeface="Calibri"/>
                        </a:rPr>
                        <a:t>200</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b">
                      <a:noAutofit/>
                    </a:bodyPr>
                    <a:p>
                      <a:pPr algn="ctr">
                        <a:lnSpc>
                          <a:spcPct val="100000"/>
                        </a:lnSpc>
                      </a:pPr>
                      <a:r>
                        <a:rPr b="0" lang="en-US" sz="1500" spc="-1" strike="noStrike">
                          <a:solidFill>
                            <a:srgbClr val="000000"/>
                          </a:solidFill>
                          <a:latin typeface="Calibri"/>
                        </a:rPr>
                        <a:t>200</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Implementing  by NRC</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97440">
                <a:tc>
                  <a:txBody>
                    <a:bodyPr>
                      <a:noAutofit/>
                    </a:bodyPr>
                    <a:p>
                      <a:pPr algn="ctr">
                        <a:lnSpc>
                          <a:spcPct val="100000"/>
                        </a:lnSpc>
                      </a:pPr>
                      <a:r>
                        <a:rPr b="0" lang="en-US" sz="1500" spc="-1" strike="noStrike">
                          <a:solidFill>
                            <a:srgbClr val="000000"/>
                          </a:solidFill>
                          <a:latin typeface="Calibri"/>
                        </a:rPr>
                        <a:t>6</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120" rIns="6120" tIns="6120" bIns="0" anchor="ctr">
                      <a:noAutofit/>
                    </a:bodyPr>
                    <a:p>
                      <a:pPr>
                        <a:lnSpc>
                          <a:spcPct val="100000"/>
                        </a:lnSpc>
                        <a:tabLst>
                          <a:tab algn="l" pos="0"/>
                        </a:tabLst>
                      </a:pPr>
                      <a:r>
                        <a:rPr b="0" lang="en-US" sz="1500" spc="-1" strike="noStrike">
                          <a:solidFill>
                            <a:srgbClr val="000000"/>
                          </a:solidFill>
                          <a:latin typeface="Calibri"/>
                        </a:rPr>
                        <a:t>Cash for rent</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120" rIns="6120" tIns="6120" bIns="0" anchor="ctr">
                      <a:noAutofit/>
                    </a:bodyPr>
                    <a:p>
                      <a:pPr>
                        <a:lnSpc>
                          <a:spcPct val="100000"/>
                        </a:lnSpc>
                      </a:pPr>
                      <a:r>
                        <a:rPr b="0" lang="en-US" sz="1500" spc="-1" strike="noStrike">
                          <a:solidFill>
                            <a:srgbClr val="000000"/>
                          </a:solidFill>
                          <a:latin typeface="Calibri"/>
                        </a:rPr>
                        <a:t>Enadabaguna</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120" rIns="6120" tIns="6120" bIns="0" anchor="b">
                      <a:noAutofit/>
                    </a:bodyPr>
                    <a:p>
                      <a:pPr algn="ctr">
                        <a:lnSpc>
                          <a:spcPct val="100000"/>
                        </a:lnSpc>
                      </a:pPr>
                      <a:r>
                        <a:rPr b="0" lang="en-US" sz="1500" spc="-1" strike="noStrike">
                          <a:solidFill>
                            <a:srgbClr val="000000"/>
                          </a:solidFill>
                          <a:latin typeface="Calibri"/>
                        </a:rPr>
                        <a:t>500</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120" rIns="6120" tIns="6120" bIns="0" anchor="b">
                      <a:noAutofit/>
                    </a:bodyPr>
                    <a:p>
                      <a:pPr algn="ctr">
                        <a:lnSpc>
                          <a:spcPct val="100000"/>
                        </a:lnSpc>
                      </a:pPr>
                      <a:r>
                        <a:rPr b="0" lang="en-US" sz="1500" spc="-1" strike="noStrike">
                          <a:solidFill>
                            <a:srgbClr val="000000"/>
                          </a:solidFill>
                          <a:latin typeface="Calibri"/>
                        </a:rPr>
                        <a:t>500</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Distributed by NRC</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33360">
                <a:tc>
                  <a:txBody>
                    <a:bodyPr>
                      <a:noAutofit/>
                    </a:bodyPr>
                    <a:p>
                      <a:pPr algn="ctr">
                        <a:lnSpc>
                          <a:spcPct val="100000"/>
                        </a:lnSpc>
                      </a:pPr>
                      <a:r>
                        <a:rPr b="0" lang="en-US" sz="1500" spc="-1" strike="noStrike">
                          <a:solidFill>
                            <a:srgbClr val="000000"/>
                          </a:solidFill>
                          <a:latin typeface="Calibri"/>
                        </a:rPr>
                        <a:t>7</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b">
                      <a:noAutofit/>
                    </a:bodyPr>
                    <a:p>
                      <a:pPr>
                        <a:lnSpc>
                          <a:spcPct val="100000"/>
                        </a:lnSpc>
                        <a:tabLst>
                          <a:tab algn="l" pos="0"/>
                        </a:tabLst>
                      </a:pPr>
                      <a:r>
                        <a:rPr b="0" lang="en-US" sz="1500" spc="-1" strike="noStrike">
                          <a:solidFill>
                            <a:srgbClr val="000000"/>
                          </a:solidFill>
                          <a:latin typeface="Calibri"/>
                        </a:rPr>
                        <a:t>ES Kit</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ctr">
                      <a:noAutofit/>
                    </a:bodyPr>
                    <a:p>
                      <a:pPr>
                        <a:lnSpc>
                          <a:spcPct val="100000"/>
                        </a:lnSpc>
                      </a:pPr>
                      <a:r>
                        <a:rPr b="0" lang="en-US" sz="1500" spc="-1" strike="noStrike">
                          <a:solidFill>
                            <a:srgbClr val="000000"/>
                          </a:solidFill>
                          <a:latin typeface="Calibri"/>
                        </a:rPr>
                        <a:t>Hit sats and Shire</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b">
                      <a:noAutofit/>
                    </a:bodyPr>
                    <a:p>
                      <a:pPr algn="ctr">
                        <a:lnSpc>
                          <a:spcPct val="100000"/>
                        </a:lnSpc>
                      </a:pPr>
                      <a:r>
                        <a:rPr b="0" lang="en-US" sz="1500" spc="-1" strike="noStrike">
                          <a:solidFill>
                            <a:srgbClr val="000000"/>
                          </a:solidFill>
                          <a:latin typeface="Calibri"/>
                        </a:rPr>
                        <a:t>715</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120" rIns="6120" tIns="6120" bIns="0" anchor="b">
                      <a:noAutofit/>
                    </a:bodyPr>
                    <a:p>
                      <a:pPr algn="ctr">
                        <a:lnSpc>
                          <a:spcPct val="100000"/>
                        </a:lnSpc>
                      </a:pPr>
                      <a:r>
                        <a:rPr b="0" lang="en-US" sz="1500" spc="-1" strike="noStrike">
                          <a:solidFill>
                            <a:srgbClr val="000000"/>
                          </a:solidFill>
                          <a:latin typeface="Calibri"/>
                        </a:rPr>
                        <a:t>715</a:t>
                      </a:r>
                      <a:endParaRPr b="0" lang="en-US" sz="15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Distributed by DEC/UNHCR</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33360">
                <a:tc>
                  <a:txBody>
                    <a:bodyPr>
                      <a:noAutofit/>
                    </a:bodyPr>
                    <a:p>
                      <a:pPr algn="ctr">
                        <a:lnSpc>
                          <a:spcPct val="100000"/>
                        </a:lnSpc>
                      </a:pPr>
                      <a:r>
                        <a:rPr b="0" lang="en-US" sz="1500" spc="-1" strike="noStrike">
                          <a:solidFill>
                            <a:srgbClr val="000000"/>
                          </a:solidFill>
                          <a:latin typeface="Calibri"/>
                        </a:rPr>
                        <a:t>8</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Reconstruction of ES</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nSpc>
                          <a:spcPct val="100000"/>
                        </a:lnSpc>
                      </a:pPr>
                      <a:r>
                        <a:rPr b="0" lang="en-US" sz="1500" spc="-1" strike="noStrike">
                          <a:solidFill>
                            <a:srgbClr val="000000"/>
                          </a:solidFill>
                          <a:latin typeface="Calibri"/>
                        </a:rPr>
                        <a:t>Shire 5 Angle</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pPr>
                      <a:r>
                        <a:rPr b="0" lang="en-US" sz="1500" spc="-1" strike="noStrike">
                          <a:solidFill>
                            <a:srgbClr val="000000"/>
                          </a:solidFill>
                          <a:latin typeface="Calibri"/>
                        </a:rPr>
                        <a:t>10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pPr>
                      <a:r>
                        <a:rPr b="0" lang="en-US" sz="1500" spc="-1" strike="noStrike">
                          <a:solidFill>
                            <a:srgbClr val="000000"/>
                          </a:solidFill>
                          <a:latin typeface="Calibri"/>
                        </a:rPr>
                        <a:t>10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Constructing by DEC/UNHCR</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65040">
                <a:tc>
                  <a:txBody>
                    <a:bodyPr>
                      <a:noAutofit/>
                    </a:bodyPr>
                    <a:p>
                      <a:pPr algn="ctr">
                        <a:lnSpc>
                          <a:spcPct val="100000"/>
                        </a:lnSpc>
                      </a:pPr>
                      <a:r>
                        <a:rPr b="0" lang="en-US" sz="1700" spc="-1" strike="noStrike">
                          <a:solidFill>
                            <a:srgbClr val="000000"/>
                          </a:solidFill>
                          <a:latin typeface="Calibri"/>
                        </a:rPr>
                        <a:t>9</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NFI Kit</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Adidaero and Seyemti</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356</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356</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Distributed by DEC/UNHCR</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475920">
                <a:tc>
                  <a:txBody>
                    <a:bodyPr>
                      <a:noAutofit/>
                    </a:bodyPr>
                    <a:p>
                      <a:pPr algn="ctr">
                        <a:lnSpc>
                          <a:spcPct val="100000"/>
                        </a:lnSpc>
                      </a:pPr>
                      <a:r>
                        <a:rPr b="0" lang="en-US" sz="1700" spc="-1" strike="noStrike">
                          <a:solidFill>
                            <a:srgbClr val="000000"/>
                          </a:solidFill>
                          <a:latin typeface="Calibri"/>
                        </a:rPr>
                        <a:t>10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Partial NFI</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Tsimbla, Adiaser, Adi hageray, May hanse</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6545</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6545</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gn="ctr">
                        <a:lnSpc>
                          <a:spcPct val="100000"/>
                        </a:lnSpc>
                        <a:tabLst>
                          <a:tab algn="l" pos="0"/>
                        </a:tabLst>
                      </a:pPr>
                      <a:r>
                        <a:rPr b="0" lang="en-US" sz="1500" spc="-1" strike="noStrike">
                          <a:solidFill>
                            <a:srgbClr val="000000"/>
                          </a:solidFill>
                          <a:latin typeface="Calibri"/>
                        </a:rPr>
                        <a:t>Distributed by DEC/UNHCR</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66120">
                <a:tc>
                  <a:txBody>
                    <a:bodyPr>
                      <a:noAutofit/>
                    </a:bodyPr>
                    <a:p>
                      <a:pPr algn="ctr">
                        <a:lnSpc>
                          <a:spcPct val="100000"/>
                        </a:lnSpc>
                      </a:pPr>
                      <a:r>
                        <a:rPr b="0" lang="en-US" sz="1700" spc="-1" strike="noStrike">
                          <a:solidFill>
                            <a:srgbClr val="000000"/>
                          </a:solidFill>
                          <a:latin typeface="Calibri"/>
                        </a:rPr>
                        <a:t>11</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nSpc>
                          <a:spcPct val="100000"/>
                        </a:lnSpc>
                        <a:tabLst>
                          <a:tab algn="l" pos="0"/>
                        </a:tabLst>
                      </a:pPr>
                      <a:r>
                        <a:rPr b="0" lang="en-US" sz="1500" spc="-1" strike="noStrike">
                          <a:solidFill>
                            <a:srgbClr val="000000"/>
                          </a:solidFill>
                          <a:latin typeface="Calibri"/>
                        </a:rPr>
                        <a:t>Maintenance of ES</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0" rIns="0" tIns="0" bIns="0" anchor="b">
                      <a:noAutofit/>
                    </a:bodyPr>
                    <a:p>
                      <a:pPr algn="ctr">
                        <a:lnSpc>
                          <a:spcPct val="100000"/>
                        </a:lnSpc>
                        <a:tabLst>
                          <a:tab algn="l" pos="0"/>
                        </a:tabLst>
                      </a:pPr>
                      <a:r>
                        <a:rPr b="0" lang="en-US" sz="1500" spc="-1" strike="noStrike">
                          <a:solidFill>
                            <a:srgbClr val="000000"/>
                          </a:solidFill>
                          <a:latin typeface="Calibri"/>
                        </a:rPr>
                        <a:t>Abiy adi</a:t>
                      </a:r>
                      <a:endParaRPr b="0" lang="en-US" sz="1500" spc="-1" strike="noStrike">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9</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9</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100</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tabLst>
                          <a:tab algn="l" pos="0"/>
                        </a:tabLst>
                      </a:pPr>
                      <a:r>
                        <a:rPr b="0" lang="en-US" sz="1500" spc="-1" strike="noStrike">
                          <a:solidFill>
                            <a:srgbClr val="000000"/>
                          </a:solidFill>
                          <a:latin typeface="Calibri"/>
                        </a:rPr>
                        <a:t>Maintained by DECUNHCR</a:t>
                      </a:r>
                      <a:endParaRPr b="0" lang="en-US" sz="15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pic>
        <p:nvPicPr>
          <p:cNvPr id="806" name="Picture 8" descr=""/>
          <p:cNvPicPr/>
          <p:nvPr/>
        </p:nvPicPr>
        <p:blipFill>
          <a:blip r:embed="rId1"/>
          <a:stretch/>
        </p:blipFill>
        <p:spPr>
          <a:xfrm>
            <a:off x="8061480" y="151920"/>
            <a:ext cx="3712320" cy="450720"/>
          </a:xfrm>
          <a:prstGeom prst="rect">
            <a:avLst/>
          </a:prstGeom>
          <a:ln>
            <a:noFill/>
          </a:ln>
        </p:spPr>
      </p:pic>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7" name="TextShape 1"/>
          <p:cNvSpPr txBox="1"/>
          <p:nvPr/>
        </p:nvSpPr>
        <p:spPr>
          <a:xfrm>
            <a:off x="0" y="142200"/>
            <a:ext cx="11632680" cy="710280"/>
          </a:xfrm>
          <a:prstGeom prst="rect">
            <a:avLst/>
          </a:prstGeom>
          <a:noFill/>
          <a:ln>
            <a:noFill/>
          </a:ln>
        </p:spPr>
        <p:txBody>
          <a:bodyPr anchor="ctr">
            <a:noAutofit/>
          </a:bodyPr>
          <a:p>
            <a:pPr>
              <a:lnSpc>
                <a:spcPct val="90000"/>
              </a:lnSpc>
            </a:pPr>
            <a:r>
              <a:rPr b="0" lang="en-US" sz="4000" spc="-1" strike="noStrike">
                <a:solidFill>
                  <a:srgbClr val="000000"/>
                </a:solidFill>
                <a:latin typeface="Calibri Light"/>
              </a:rPr>
              <a:t>Cumulative plan Vs Accomplishments</a:t>
            </a:r>
            <a:endParaRPr b="0" lang="en-US" sz="4000" spc="-1" strike="noStrike">
              <a:solidFill>
                <a:srgbClr val="000000"/>
              </a:solidFill>
              <a:latin typeface="Calibri"/>
            </a:endParaRPr>
          </a:p>
        </p:txBody>
      </p:sp>
      <p:graphicFrame>
        <p:nvGraphicFramePr>
          <p:cNvPr id="808" name="Table 2"/>
          <p:cNvGraphicFramePr/>
          <p:nvPr/>
        </p:nvGraphicFramePr>
        <p:xfrm>
          <a:off x="136080" y="945360"/>
          <a:ext cx="11905200" cy="4972320"/>
        </p:xfrm>
        <a:graphic>
          <a:graphicData uri="http://schemas.openxmlformats.org/drawingml/2006/table">
            <a:tbl>
              <a:tblPr/>
              <a:tblGrid>
                <a:gridCol w="5411160"/>
                <a:gridCol w="2671920"/>
                <a:gridCol w="2445120"/>
                <a:gridCol w="1377000"/>
              </a:tblGrid>
              <a:tr h="1416600">
                <a:tc>
                  <a:txBody>
                    <a:bodyPr lIns="7560" rIns="7560" tIns="7560" bIns="0" anchor="ctr">
                      <a:noAutofit/>
                    </a:bodyPr>
                    <a:p>
                      <a:pPr>
                        <a:lnSpc>
                          <a:spcPct val="150000"/>
                        </a:lnSpc>
                      </a:pPr>
                      <a:r>
                        <a:rPr b="1" lang="en-US" sz="1800" spc="-1" strike="noStrike">
                          <a:solidFill>
                            <a:srgbClr val="ffffff"/>
                          </a:solidFill>
                          <a:latin typeface="Calibri"/>
                        </a:rPr>
                        <a:t>Cluster Indicators/targets</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c>
                  <a:txBody>
                    <a:bodyPr lIns="7560" rIns="7560" tIns="7560" bIns="0" anchor="ctr">
                      <a:noAutofit/>
                    </a:bodyPr>
                    <a:p>
                      <a:pPr>
                        <a:lnSpc>
                          <a:spcPct val="150000"/>
                        </a:lnSpc>
                      </a:pPr>
                      <a:r>
                        <a:rPr b="1" lang="en-US" sz="1800" spc="-1" strike="noStrike">
                          <a:solidFill>
                            <a:srgbClr val="ffffff"/>
                          </a:solidFill>
                          <a:latin typeface="Calibri"/>
                        </a:rPr>
                        <a:t>Cumulative </a:t>
                      </a:r>
                      <a:endParaRPr b="0" lang="en-US" sz="1800" spc="-1" strike="noStrike">
                        <a:latin typeface="Arial"/>
                      </a:endParaRPr>
                    </a:p>
                    <a:p>
                      <a:pPr>
                        <a:lnSpc>
                          <a:spcPct val="150000"/>
                        </a:lnSpc>
                      </a:pPr>
                      <a:r>
                        <a:rPr b="1" lang="en-US" sz="1800" spc="-1" strike="noStrike">
                          <a:solidFill>
                            <a:srgbClr val="ffffff"/>
                          </a:solidFill>
                          <a:latin typeface="Calibri"/>
                        </a:rPr>
                        <a:t>plan </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c>
                  <a:txBody>
                    <a:bodyPr lIns="7560" rIns="7560" tIns="7560" bIns="0" anchor="ctr">
                      <a:noAutofit/>
                    </a:bodyPr>
                    <a:p>
                      <a:pPr>
                        <a:lnSpc>
                          <a:spcPct val="150000"/>
                        </a:lnSpc>
                      </a:pPr>
                      <a:r>
                        <a:rPr b="1" lang="en-US" sz="1800" spc="-1" strike="noStrike">
                          <a:solidFill>
                            <a:srgbClr val="ffffff"/>
                          </a:solidFill>
                          <a:latin typeface="Calibri"/>
                        </a:rPr>
                        <a:t>Cumulative Reach</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c>
                  <a:txBody>
                    <a:bodyPr lIns="7560" rIns="7560" tIns="7560" bIns="0" anchor="ctr">
                      <a:noAutofit/>
                    </a:bodyPr>
                    <a:p>
                      <a:pPr>
                        <a:lnSpc>
                          <a:spcPct val="150000"/>
                        </a:lnSpc>
                      </a:pPr>
                      <a:r>
                        <a:rPr b="1" lang="en-US" sz="1800" spc="-1" strike="noStrike">
                          <a:solidFill>
                            <a:srgbClr val="ffffff"/>
                          </a:solidFill>
                          <a:latin typeface="Calibri"/>
                        </a:rPr>
                        <a:t>Remark</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r>
              <a:tr h="931680">
                <a:tc>
                  <a:txBody>
                    <a:bodyPr lIns="7560" rIns="7560" tIns="7560" bIns="0" anchor="ctr">
                      <a:noAutofit/>
                    </a:bodyPr>
                    <a:p>
                      <a:pPr>
                        <a:lnSpc>
                          <a:spcPct val="150000"/>
                        </a:lnSpc>
                      </a:pPr>
                      <a:r>
                        <a:rPr b="1" lang="en-US" sz="1800" spc="-1" strike="noStrike">
                          <a:solidFill>
                            <a:srgbClr val="000000"/>
                          </a:solidFill>
                          <a:latin typeface="Calibri"/>
                        </a:rPr>
                        <a:t>ESNFI</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e7e6e6"/>
                    </a:solidFill>
                  </a:tcPr>
                </a:tc>
                <a:tc>
                  <a:txBody>
                    <a:bodyPr lIns="7560" rIns="7560" tIns="7560" bIns="0" anchor="ctr">
                      <a:noAutofit/>
                    </a:bodyPr>
                    <a:p>
                      <a:pPr algn="ctr">
                        <a:lnSpc>
                          <a:spcPct val="150000"/>
                        </a:lnSpc>
                      </a:pPr>
                      <a:r>
                        <a:rPr b="1" lang="en-US" sz="1800" spc="-1" strike="noStrike">
                          <a:solidFill>
                            <a:srgbClr val="000000"/>
                          </a:solidFill>
                          <a:latin typeface="Calibri"/>
                        </a:rPr>
                        <a:t>331k</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e7e6e6"/>
                    </a:solidFill>
                  </a:tcPr>
                </a:tc>
                <a:tc>
                  <a:txBody>
                    <a:bodyPr lIns="6120" rIns="6120" tIns="6120" bIns="0" anchor="b">
                      <a:noAutofit/>
                    </a:bodyPr>
                    <a:p>
                      <a:pPr algn="r">
                        <a:lnSpc>
                          <a:spcPct val="100000"/>
                        </a:lnSpc>
                      </a:pPr>
                      <a:r>
                        <a:rPr b="1" lang="en-US" sz="1800" spc="-1" strike="noStrike">
                          <a:solidFill>
                            <a:srgbClr val="000000"/>
                          </a:solidFill>
                          <a:latin typeface="Calibri"/>
                        </a:rPr>
                        <a:t>185K</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e7e6e6"/>
                    </a:solidFill>
                  </a:tcPr>
                </a:tc>
                <a:tc>
                  <a:txBody>
                    <a:bodyPr lIns="6120" rIns="6120" tIns="6120" bIns="0" anchor="b">
                      <a:noAutofit/>
                    </a:bodyPr>
                    <a:p>
                      <a:pPr algn="r">
                        <a:lnSpc>
                          <a:spcPct val="100000"/>
                        </a:lnSpc>
                      </a:pPr>
                      <a:r>
                        <a:rPr b="1" lang="en-US" sz="1800" spc="-1" strike="noStrike">
                          <a:solidFill>
                            <a:srgbClr val="000000"/>
                          </a:solidFill>
                          <a:latin typeface="Calibri"/>
                        </a:rPr>
                        <a:t>57%</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e7e6e6"/>
                    </a:solidFill>
                  </a:tcPr>
                </a:tc>
              </a:tr>
              <a:tr h="837360">
                <a:tc>
                  <a:txBody>
                    <a:bodyPr lIns="7560" rIns="7560" tIns="7560" bIns="0" anchor="ctr">
                      <a:noAutofit/>
                    </a:bodyPr>
                    <a:p>
                      <a:pPr>
                        <a:lnSpc>
                          <a:spcPct val="150000"/>
                        </a:lnSpc>
                      </a:pPr>
                      <a:r>
                        <a:rPr b="1" lang="en-US" sz="1800" spc="-1" strike="noStrike">
                          <a:solidFill>
                            <a:srgbClr val="000000"/>
                          </a:solidFill>
                          <a:latin typeface="Calibri"/>
                        </a:rPr>
                        <a:t>NFI</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ae3f3"/>
                    </a:solidFill>
                  </a:tcPr>
                </a:tc>
                <a:tc>
                  <a:txBody>
                    <a:bodyPr lIns="7560" rIns="7560" tIns="7560" bIns="0" anchor="ctr">
                      <a:noAutofit/>
                    </a:bodyPr>
                    <a:p>
                      <a:pPr algn="ctr">
                        <a:lnSpc>
                          <a:spcPct val="150000"/>
                        </a:lnSpc>
                      </a:pPr>
                      <a:r>
                        <a:rPr b="1" lang="en-US" sz="1800" spc="-1" strike="noStrike">
                          <a:solidFill>
                            <a:srgbClr val="000000"/>
                          </a:solidFill>
                          <a:latin typeface="Calibri"/>
                        </a:rPr>
                        <a:t>515k</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ae3f3"/>
                    </a:solidFill>
                  </a:tcPr>
                </a:tc>
                <a:tc>
                  <a:txBody>
                    <a:bodyPr lIns="6120" rIns="6120" tIns="6120" bIns="0" anchor="b">
                      <a:noAutofit/>
                    </a:bodyPr>
                    <a:p>
                      <a:pPr algn="r">
                        <a:lnSpc>
                          <a:spcPct val="100000"/>
                        </a:lnSpc>
                      </a:pPr>
                      <a:r>
                        <a:rPr b="1" lang="en-US" sz="1800" spc="-1" strike="noStrike">
                          <a:solidFill>
                            <a:srgbClr val="000000"/>
                          </a:solidFill>
                          <a:latin typeface="Calibri"/>
                        </a:rPr>
                        <a:t>305K</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ae3f3"/>
                    </a:solidFill>
                  </a:tcPr>
                </a:tc>
                <a:tc>
                  <a:txBody>
                    <a:bodyPr lIns="6120" rIns="6120" tIns="6120" bIns="0" anchor="b">
                      <a:noAutofit/>
                    </a:bodyPr>
                    <a:p>
                      <a:pPr algn="r">
                        <a:lnSpc>
                          <a:spcPct val="100000"/>
                        </a:lnSpc>
                      </a:pPr>
                      <a:r>
                        <a:rPr b="1" lang="en-US" sz="1800" spc="-1" strike="noStrike">
                          <a:solidFill>
                            <a:srgbClr val="000000"/>
                          </a:solidFill>
                          <a:latin typeface="Calibri"/>
                        </a:rPr>
                        <a:t>62%</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ae3f3"/>
                    </a:solidFill>
                  </a:tcPr>
                </a:tc>
              </a:tr>
              <a:tr h="778680">
                <a:tc>
                  <a:txBody>
                    <a:bodyPr lIns="7560" rIns="7560" tIns="7560" bIns="0" anchor="ctr">
                      <a:noAutofit/>
                    </a:bodyPr>
                    <a:p>
                      <a:pPr>
                        <a:lnSpc>
                          <a:spcPct val="150000"/>
                        </a:lnSpc>
                      </a:pPr>
                      <a:r>
                        <a:rPr b="1" lang="en-US" sz="1800" spc="-1" strike="noStrike">
                          <a:solidFill>
                            <a:srgbClr val="000000"/>
                          </a:solidFill>
                          <a:latin typeface="Calibri"/>
                        </a:rPr>
                        <a:t>Emergency Shelter</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fbe5d6"/>
                    </a:solidFill>
                  </a:tcPr>
                </a:tc>
                <a:tc>
                  <a:txBody>
                    <a:bodyPr lIns="7560" rIns="7560" tIns="7560" bIns="0" anchor="ctr">
                      <a:noAutofit/>
                    </a:bodyPr>
                    <a:p>
                      <a:pPr algn="ctr">
                        <a:lnSpc>
                          <a:spcPct val="150000"/>
                        </a:lnSpc>
                      </a:pPr>
                      <a:r>
                        <a:rPr b="1" lang="en-US" sz="1800" spc="-1" strike="noStrike">
                          <a:solidFill>
                            <a:srgbClr val="000000"/>
                          </a:solidFill>
                          <a:latin typeface="Calibri"/>
                        </a:rPr>
                        <a:t>501k</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fbe5d6"/>
                    </a:solidFill>
                  </a:tcPr>
                </a:tc>
                <a:tc>
                  <a:txBody>
                    <a:bodyPr lIns="6120" rIns="6120" tIns="6120" bIns="0" anchor="b">
                      <a:noAutofit/>
                    </a:bodyPr>
                    <a:p>
                      <a:pPr algn="r">
                        <a:lnSpc>
                          <a:spcPct val="100000"/>
                        </a:lnSpc>
                      </a:pPr>
                      <a:r>
                        <a:rPr b="1" lang="en-US" sz="1800" spc="-1" strike="noStrike">
                          <a:solidFill>
                            <a:srgbClr val="000000"/>
                          </a:solidFill>
                          <a:latin typeface="Calibri"/>
                        </a:rPr>
                        <a:t>32K</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fbe5d6"/>
                    </a:solidFill>
                  </a:tcPr>
                </a:tc>
                <a:tc>
                  <a:txBody>
                    <a:bodyPr lIns="6120" rIns="6120" tIns="6120" bIns="0" anchor="b">
                      <a:noAutofit/>
                    </a:bodyPr>
                    <a:p>
                      <a:pPr algn="r">
                        <a:lnSpc>
                          <a:spcPct val="100000"/>
                        </a:lnSpc>
                      </a:pPr>
                      <a:r>
                        <a:rPr b="1" lang="en-US" sz="1800" spc="-1" strike="noStrike">
                          <a:solidFill>
                            <a:srgbClr val="000000"/>
                          </a:solidFill>
                          <a:latin typeface="Calibri"/>
                        </a:rPr>
                        <a:t>6%</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fbe5d6"/>
                    </a:solidFill>
                  </a:tcPr>
                </a:tc>
              </a:tr>
              <a:tr h="1008000">
                <a:tc>
                  <a:txBody>
                    <a:bodyPr lIns="7560" rIns="7560" tIns="7560" bIns="0" anchor="ctr">
                      <a:noAutofit/>
                    </a:bodyPr>
                    <a:p>
                      <a:pPr>
                        <a:lnSpc>
                          <a:spcPct val="150000"/>
                        </a:lnSpc>
                      </a:pPr>
                      <a:r>
                        <a:rPr b="1" lang="en-US" sz="1800" spc="-1" strike="noStrike">
                          <a:solidFill>
                            <a:srgbClr val="000000"/>
                          </a:solidFill>
                          <a:latin typeface="Calibri"/>
                        </a:rPr>
                        <a:t>Repair Kit</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ededed"/>
                    </a:solidFill>
                  </a:tcPr>
                </a:tc>
                <a:tc>
                  <a:txBody>
                    <a:bodyPr lIns="7560" rIns="7560" tIns="7560" bIns="0" anchor="ctr">
                      <a:noAutofit/>
                    </a:bodyPr>
                    <a:p>
                      <a:pPr algn="ctr">
                        <a:lnSpc>
                          <a:spcPct val="150000"/>
                        </a:lnSpc>
                      </a:pPr>
                      <a:r>
                        <a:rPr b="1" lang="en-US" sz="1800" spc="-1" strike="noStrike">
                          <a:solidFill>
                            <a:srgbClr val="000000"/>
                          </a:solidFill>
                          <a:latin typeface="Calibri"/>
                        </a:rPr>
                        <a:t>161k</a:t>
                      </a:r>
                      <a:endParaRPr b="0" lang="en-US" sz="18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ededed"/>
                    </a:solidFill>
                  </a:tcPr>
                </a:tc>
                <a:tc>
                  <a:txBody>
                    <a:bodyPr lIns="6120" rIns="6120" tIns="6120" bIns="0" anchor="b">
                      <a:noAutofit/>
                    </a:bodyPr>
                    <a:p>
                      <a:pPr algn="r">
                        <a:lnSpc>
                          <a:spcPct val="100000"/>
                        </a:lnSpc>
                      </a:pPr>
                      <a:r>
                        <a:rPr b="1" lang="en-US" sz="1800" spc="-1" strike="noStrike">
                          <a:solidFill>
                            <a:srgbClr val="000000"/>
                          </a:solidFill>
                          <a:latin typeface="Calibri"/>
                        </a:rPr>
                        <a:t>39K</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ededed"/>
                    </a:solidFill>
                  </a:tcPr>
                </a:tc>
                <a:tc>
                  <a:txBody>
                    <a:bodyPr lIns="6120" rIns="6120" tIns="6120" bIns="0" anchor="b">
                      <a:noAutofit/>
                    </a:bodyPr>
                    <a:p>
                      <a:pPr algn="r">
                        <a:lnSpc>
                          <a:spcPct val="100000"/>
                        </a:lnSpc>
                      </a:pPr>
                      <a:r>
                        <a:rPr b="1" lang="en-US" sz="1800" spc="-1" strike="noStrike">
                          <a:solidFill>
                            <a:srgbClr val="000000"/>
                          </a:solidFill>
                          <a:latin typeface="Calibri"/>
                        </a:rPr>
                        <a:t>26%</a:t>
                      </a:r>
                      <a:endParaRPr b="0" lang="en-US" sz="18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ededed"/>
                    </a:solidFill>
                  </a:tcPr>
                </a:tc>
              </a:tr>
            </a:tbl>
          </a:graphicData>
        </a:graphic>
      </p:graphicFrame>
      <p:pic>
        <p:nvPicPr>
          <p:cNvPr id="809" name="Picture 7" descr=""/>
          <p:cNvPicPr/>
          <p:nvPr/>
        </p:nvPicPr>
        <p:blipFill>
          <a:blip r:embed="rId1"/>
          <a:stretch/>
        </p:blipFill>
        <p:spPr>
          <a:xfrm>
            <a:off x="8061480" y="151920"/>
            <a:ext cx="3712320" cy="450720"/>
          </a:xfrm>
          <a:prstGeom prst="rect">
            <a:avLst/>
          </a:prstGeom>
          <a:ln>
            <a:noFill/>
          </a:ln>
        </p:spPr>
      </p:pic>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TextShape 1"/>
          <p:cNvSpPr txBox="1"/>
          <p:nvPr/>
        </p:nvSpPr>
        <p:spPr>
          <a:xfrm>
            <a:off x="334800" y="87840"/>
            <a:ext cx="10515240" cy="343440"/>
          </a:xfrm>
          <a:prstGeom prst="rect">
            <a:avLst/>
          </a:prstGeom>
          <a:noFill/>
          <a:ln>
            <a:noFill/>
          </a:ln>
        </p:spPr>
        <p:txBody>
          <a:bodyPr anchor="ctr">
            <a:noAutofit/>
          </a:bodyPr>
          <a:p>
            <a:pPr algn="ctr">
              <a:lnSpc>
                <a:spcPct val="90000"/>
              </a:lnSpc>
            </a:pPr>
            <a:r>
              <a:rPr b="0" lang="en-US" sz="3000" spc="-1" strike="noStrike">
                <a:solidFill>
                  <a:srgbClr val="000000"/>
                </a:solidFill>
                <a:latin typeface="Bodoni MT"/>
              </a:rPr>
              <a:t>Challenges encountered</a:t>
            </a:r>
            <a:endParaRPr b="0" lang="en-US" sz="3000" spc="-1" strike="noStrike">
              <a:solidFill>
                <a:srgbClr val="000000"/>
              </a:solidFill>
              <a:latin typeface="Calibri"/>
            </a:endParaRPr>
          </a:p>
        </p:txBody>
      </p:sp>
      <p:sp>
        <p:nvSpPr>
          <p:cNvPr id="811" name="TextShape 2"/>
          <p:cNvSpPr txBox="1"/>
          <p:nvPr/>
        </p:nvSpPr>
        <p:spPr>
          <a:xfrm>
            <a:off x="601920" y="667440"/>
            <a:ext cx="11172240" cy="4870080"/>
          </a:xfrm>
          <a:prstGeom prst="rect">
            <a:avLst/>
          </a:prstGeom>
          <a:noFill/>
          <a:ln>
            <a:noFill/>
          </a:ln>
        </p:spPr>
        <p:txBody>
          <a:bodyPr>
            <a:noAutofit/>
          </a:bodyPr>
          <a:p>
            <a:pPr marL="228600" indent="-228240" algn="just">
              <a:lnSpc>
                <a:spcPct val="107000"/>
              </a:lnSpc>
              <a:spcAft>
                <a:spcPts val="799"/>
              </a:spcAft>
              <a:buClr>
                <a:srgbClr val="000000"/>
              </a:buClr>
              <a:buFont typeface="Wingdings" charset="2"/>
              <a:buChar char=""/>
              <a:tabLst>
                <a:tab algn="l" pos="228600"/>
              </a:tabLst>
            </a:pPr>
            <a:r>
              <a:rPr b="0" lang="en-GB" sz="2000" spc="-1" strike="noStrike">
                <a:solidFill>
                  <a:srgbClr val="000000"/>
                </a:solidFill>
                <a:latin typeface="Bodoni MT"/>
              </a:rPr>
              <a:t>Low capacity among the Shelter and NFI partners to adequately respond to surging humanitarian needs.</a:t>
            </a:r>
            <a:endParaRPr b="0" lang="en-US" sz="2000" spc="-1" strike="noStrike">
              <a:solidFill>
                <a:srgbClr val="000000"/>
              </a:solidFill>
              <a:latin typeface="Calibri"/>
            </a:endParaRPr>
          </a:p>
          <a:p>
            <a:pPr marL="228600" indent="-228240" algn="just">
              <a:lnSpc>
                <a:spcPct val="107000"/>
              </a:lnSpc>
              <a:spcAft>
                <a:spcPts val="799"/>
              </a:spcAft>
              <a:buClr>
                <a:srgbClr val="000000"/>
              </a:buClr>
              <a:buFont typeface="Wingdings" charset="2"/>
              <a:buChar char=""/>
              <a:tabLst>
                <a:tab algn="l" pos="228600"/>
              </a:tabLst>
            </a:pPr>
            <a:r>
              <a:rPr b="0" lang="en-GB" sz="2000" spc="-1" strike="noStrike">
                <a:solidFill>
                  <a:srgbClr val="000000"/>
                </a:solidFill>
                <a:latin typeface="Bodoni MT"/>
              </a:rPr>
              <a:t>Influx and relocation of displaced population has led to a surge of humanitarian needs in the region.</a:t>
            </a:r>
            <a:endParaRPr b="0" lang="en-US" sz="2000" spc="-1" strike="noStrike">
              <a:solidFill>
                <a:srgbClr val="000000"/>
              </a:solidFill>
              <a:latin typeface="Calibri"/>
            </a:endParaRPr>
          </a:p>
          <a:p>
            <a:pPr marL="228600" indent="-228240" algn="just">
              <a:lnSpc>
                <a:spcPct val="107000"/>
              </a:lnSpc>
              <a:spcAft>
                <a:spcPts val="799"/>
              </a:spcAft>
              <a:buClr>
                <a:srgbClr val="000000"/>
              </a:buClr>
              <a:buFont typeface="Wingdings" charset="2"/>
              <a:buChar char=""/>
              <a:tabLst>
                <a:tab algn="l" pos="228600"/>
              </a:tabLst>
            </a:pPr>
            <a:r>
              <a:rPr b="0" lang="en-GB" sz="2000" spc="-1" strike="noStrike">
                <a:solidFill>
                  <a:srgbClr val="000000"/>
                </a:solidFill>
                <a:latin typeface="Bodoni MT"/>
              </a:rPr>
              <a:t>Protection concerns, including GBV.</a:t>
            </a:r>
            <a:endParaRPr b="0" lang="en-US" sz="2000" spc="-1" strike="noStrike">
              <a:solidFill>
                <a:srgbClr val="000000"/>
              </a:solidFill>
              <a:latin typeface="Calibri"/>
            </a:endParaRPr>
          </a:p>
          <a:p>
            <a:pPr marL="228600" indent="-228240" algn="just">
              <a:lnSpc>
                <a:spcPct val="107000"/>
              </a:lnSpc>
              <a:spcAft>
                <a:spcPts val="799"/>
              </a:spcAft>
              <a:buClr>
                <a:srgbClr val="000000"/>
              </a:buClr>
              <a:buFont typeface="Wingdings" charset="2"/>
              <a:buChar char=""/>
              <a:tabLst>
                <a:tab algn="l" pos="228600"/>
              </a:tabLst>
            </a:pPr>
            <a:r>
              <a:rPr b="0" lang="en-GB" sz="2000" spc="-1" strike="noStrike">
                <a:solidFill>
                  <a:srgbClr val="000000"/>
                </a:solidFill>
                <a:latin typeface="Bodoni MT"/>
              </a:rPr>
              <a:t>Climate change has exacerbated the humanitarian needs.</a:t>
            </a:r>
            <a:endParaRPr b="0" lang="en-US" sz="2000" spc="-1" strike="noStrike">
              <a:solidFill>
                <a:srgbClr val="000000"/>
              </a:solidFill>
              <a:latin typeface="Calibri"/>
            </a:endParaRPr>
          </a:p>
          <a:p>
            <a:pPr marL="228600" indent="-228240" algn="just">
              <a:lnSpc>
                <a:spcPct val="107000"/>
              </a:lnSpc>
              <a:spcAft>
                <a:spcPts val="799"/>
              </a:spcAft>
              <a:buClr>
                <a:srgbClr val="000000"/>
              </a:buClr>
              <a:buFont typeface="Wingdings" charset="2"/>
              <a:buChar char=""/>
              <a:tabLst>
                <a:tab algn="l" pos="228600"/>
              </a:tabLst>
            </a:pPr>
            <a:r>
              <a:rPr b="0" lang="en-GB" sz="2000" spc="-1" strike="noStrike">
                <a:solidFill>
                  <a:srgbClr val="000000"/>
                </a:solidFill>
                <a:latin typeface="Bodoni MT"/>
              </a:rPr>
              <a:t>Access constraints to some parts of the eastern, central, and Northwestern zones limit much-needed humanitarian response, leading to an influx of IDPs in Shire and surrounding woredas.</a:t>
            </a:r>
            <a:endParaRPr b="0" lang="en-US" sz="2000" spc="-1" strike="noStrike">
              <a:solidFill>
                <a:srgbClr val="000000"/>
              </a:solidFill>
              <a:latin typeface="Calibri"/>
            </a:endParaRPr>
          </a:p>
          <a:p>
            <a:pPr marL="228600" indent="-228240">
              <a:lnSpc>
                <a:spcPct val="90000"/>
              </a:lnSpc>
              <a:spcBef>
                <a:spcPts val="1001"/>
              </a:spcBef>
              <a:buClr>
                <a:srgbClr val="000000"/>
              </a:buClr>
              <a:buFont typeface="Wingdings" charset="2"/>
              <a:buChar char=""/>
              <a:tabLst>
                <a:tab algn="l" pos="228600"/>
              </a:tabLst>
            </a:pPr>
            <a:r>
              <a:rPr b="0" lang="en-GB" sz="2000" spc="-1" strike="noStrike">
                <a:solidFill>
                  <a:srgbClr val="000000"/>
                </a:solidFill>
                <a:latin typeface="Bodoni MT"/>
              </a:rPr>
              <a:t>Reduced funding for the region versus the huge number of unsupported IDPs</a:t>
            </a:r>
            <a:endParaRPr b="0" lang="en-US" sz="2000" spc="-1" strike="noStrike">
              <a:solidFill>
                <a:srgbClr val="000000"/>
              </a:solidFill>
              <a:latin typeface="Calibri"/>
            </a:endParaRPr>
          </a:p>
          <a:p>
            <a:pPr algn="just">
              <a:lnSpc>
                <a:spcPct val="150000"/>
              </a:lnSpc>
              <a:spcBef>
                <a:spcPts val="99"/>
              </a:spcBef>
              <a:tabLst>
                <a:tab algn="l" pos="0"/>
              </a:tabLst>
            </a:pPr>
            <a:endParaRPr b="0" lang="en-US" sz="2000" spc="-1" strike="noStrike">
              <a:solidFill>
                <a:srgbClr val="000000"/>
              </a:solidFill>
              <a:latin typeface="Calibri"/>
            </a:endParaRPr>
          </a:p>
        </p:txBody>
      </p:sp>
      <p:pic>
        <p:nvPicPr>
          <p:cNvPr id="812" name="Picture 8" descr=""/>
          <p:cNvPicPr/>
          <p:nvPr/>
        </p:nvPicPr>
        <p:blipFill>
          <a:blip r:embed="rId1"/>
          <a:stretch/>
        </p:blipFill>
        <p:spPr>
          <a:xfrm>
            <a:off x="8061480" y="151920"/>
            <a:ext cx="3712320" cy="4507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TextShape 1"/>
          <p:cNvSpPr txBox="1"/>
          <p:nvPr/>
        </p:nvSpPr>
        <p:spPr>
          <a:xfrm>
            <a:off x="838080" y="365040"/>
            <a:ext cx="10515240" cy="591480"/>
          </a:xfrm>
          <a:prstGeom prst="rect">
            <a:avLst/>
          </a:prstGeom>
          <a:noFill/>
          <a:ln>
            <a:noFill/>
          </a:ln>
        </p:spPr>
        <p:txBody>
          <a:bodyPr anchor="ctr">
            <a:normAutofit fontScale="97000"/>
          </a:bodyPr>
          <a:p>
            <a:pPr>
              <a:lnSpc>
                <a:spcPct val="90000"/>
              </a:lnSpc>
            </a:pP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C</a:t>
            </a:r>
            <a:r>
              <a:rPr b="0" lang="en-GB" sz="4400" spc="-1" strike="noStrike">
                <a:solidFill>
                  <a:srgbClr val="000000"/>
                </a:solidFill>
                <a:latin typeface="Calibri"/>
                <a:ea typeface="Calibri"/>
              </a:rPr>
              <a:t>o</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c</a:t>
            </a:r>
            <a:r>
              <a:rPr b="0" lang="en-GB" sz="4400" spc="-1" strike="noStrike">
                <a:solidFill>
                  <a:srgbClr val="000000"/>
                </a:solidFill>
                <a:latin typeface="Calibri"/>
                <a:ea typeface="Calibri"/>
              </a:rPr>
              <a:t>er</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s </a:t>
            </a:r>
            <a:r>
              <a:rPr b="0" lang="en-GB" sz="4400" spc="-1" strike="noStrike">
                <a:solidFill>
                  <a:srgbClr val="000000"/>
                </a:solidFill>
                <a:latin typeface="Calibri"/>
                <a:ea typeface="Calibri"/>
              </a:rPr>
              <a:t>a</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d </a:t>
            </a:r>
            <a:r>
              <a:rPr b="0" lang="en-GB" sz="4400" spc="-1" strike="noStrike">
                <a:solidFill>
                  <a:srgbClr val="000000"/>
                </a:solidFill>
                <a:latin typeface="Calibri"/>
                <a:ea typeface="Calibri"/>
              </a:rPr>
              <a:t>k</a:t>
            </a:r>
            <a:r>
              <a:rPr b="0" lang="en-GB" sz="4400" spc="-1" strike="noStrike">
                <a:solidFill>
                  <a:srgbClr val="000000"/>
                </a:solidFill>
                <a:latin typeface="Calibri"/>
                <a:ea typeface="Calibri"/>
              </a:rPr>
              <a:t>e</a:t>
            </a:r>
            <a:r>
              <a:rPr b="0" lang="en-GB" sz="4400" spc="-1" strike="noStrike">
                <a:solidFill>
                  <a:srgbClr val="000000"/>
                </a:solidFill>
                <a:latin typeface="Calibri"/>
                <a:ea typeface="Calibri"/>
              </a:rPr>
              <a:t>y </a:t>
            </a:r>
            <a:r>
              <a:rPr b="0" lang="en-GB" sz="4400" spc="-1" strike="noStrike">
                <a:solidFill>
                  <a:srgbClr val="000000"/>
                </a:solidFill>
                <a:latin typeface="Calibri"/>
                <a:ea typeface="Calibri"/>
              </a:rPr>
              <a:t>a</a:t>
            </a:r>
            <a:r>
              <a:rPr b="0" lang="en-GB" sz="4400" spc="-1" strike="noStrike">
                <a:solidFill>
                  <a:srgbClr val="000000"/>
                </a:solidFill>
                <a:latin typeface="Calibri"/>
                <a:ea typeface="Calibri"/>
              </a:rPr>
              <a:t>sk</a:t>
            </a:r>
            <a:r>
              <a:rPr b="0" lang="en-GB" sz="4400" spc="-1" strike="noStrike">
                <a:solidFill>
                  <a:srgbClr val="000000"/>
                </a:solidFill>
                <a:latin typeface="Calibri"/>
                <a:ea typeface="Calibri"/>
              </a:rPr>
              <a:t>s</a:t>
            </a:r>
            <a:endParaRPr b="0" lang="en-US" sz="4400" spc="-1" strike="noStrike">
              <a:solidFill>
                <a:srgbClr val="000000"/>
              </a:solidFill>
              <a:latin typeface="Arial"/>
            </a:endParaRPr>
          </a:p>
        </p:txBody>
      </p:sp>
      <p:sp>
        <p:nvSpPr>
          <p:cNvPr id="518" name="TextShape 2"/>
          <p:cNvSpPr txBox="1"/>
          <p:nvPr/>
        </p:nvSpPr>
        <p:spPr>
          <a:xfrm>
            <a:off x="838080" y="1325520"/>
            <a:ext cx="10169280" cy="4575240"/>
          </a:xfrm>
          <a:prstGeom prst="rect">
            <a:avLst/>
          </a:prstGeom>
          <a:noFill/>
          <a:ln>
            <a:noFill/>
          </a:ln>
        </p:spPr>
        <p:txBody>
          <a:bodyPr>
            <a:normAutofit fontScale="94000"/>
          </a:bodyPr>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Review capacities of existing IDP site and their potential to accommodate more. </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tabLst>
                <a:tab algn="l" pos="0"/>
              </a:tabLst>
            </a:pPr>
            <a:r>
              <a:rPr b="0" lang="en-GB" sz="2800" spc="-1" strike="noStrike">
                <a:solidFill>
                  <a:srgbClr val="000000"/>
                </a:solidFill>
                <a:latin typeface="Calibri"/>
                <a:ea typeface="Calibri"/>
              </a:rPr>
              <a:t>Integrated resource mobilization to areas where relocation, consolidation and or Area Based Approaches are being implemented. </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tabLst>
                <a:tab algn="l" pos="0"/>
              </a:tabLst>
            </a:pPr>
            <a:r>
              <a:rPr b="0" lang="en-GB" sz="2800" spc="-1" strike="noStrike">
                <a:solidFill>
                  <a:srgbClr val="000000"/>
                </a:solidFill>
                <a:latin typeface="Calibri"/>
                <a:ea typeface="Calibri"/>
              </a:rPr>
              <a:t>Government to avail sites it has control of to be used for relocation.</a:t>
            </a:r>
            <a:endParaRPr b="0" lang="en-US" sz="2800" spc="-1" strike="noStrike">
              <a:solidFill>
                <a:srgbClr val="000000"/>
              </a:solidFill>
              <a:latin typeface="Arial"/>
            </a:endParaRPr>
          </a:p>
          <a:p>
            <a:pPr>
              <a:lnSpc>
                <a:spcPct val="90000"/>
              </a:lnSpc>
              <a:spcBef>
                <a:spcPts val="1001"/>
              </a:spcBef>
              <a:tabLst>
                <a:tab algn="l" pos="0"/>
              </a:tabLst>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tabLst>
                <a:tab algn="l" pos="0"/>
              </a:tabLst>
            </a:pPr>
            <a:r>
              <a:rPr b="0" lang="en-GB" sz="2800" spc="-1" strike="noStrike">
                <a:solidFill>
                  <a:srgbClr val="000000"/>
                </a:solidFill>
                <a:latin typeface="Calibri"/>
                <a:ea typeface="Calibri"/>
              </a:rPr>
              <a:t>Government provide adequate security in all relocation sites. </a:t>
            </a:r>
            <a:endParaRPr b="0" lang="en-US" sz="2800" spc="-1" strike="noStrike">
              <a:solidFill>
                <a:srgbClr val="000000"/>
              </a:solidFill>
              <a:latin typeface="Arial"/>
            </a:endParaRPr>
          </a:p>
          <a:p>
            <a:pPr>
              <a:lnSpc>
                <a:spcPct val="90000"/>
              </a:lnSpc>
              <a:spcBef>
                <a:spcPts val="1001"/>
              </a:spcBef>
              <a:tabLst>
                <a:tab algn="l" pos="0"/>
              </a:tabLst>
            </a:pPr>
            <a:r>
              <a:rPr b="1" lang="en-GB" sz="2000" spc="-1" strike="noStrike">
                <a:solidFill>
                  <a:srgbClr val="000000"/>
                </a:solidFill>
                <a:latin typeface="Calibri"/>
                <a:ea typeface="Calibri"/>
              </a:rPr>
              <a:t>Key Ask-  learning guarantees at SB4 site, safety and security</a:t>
            </a:r>
            <a:endParaRPr b="0" lang="en-US" sz="2000" spc="-1" strike="noStrike">
              <a:solidFill>
                <a:srgbClr val="000000"/>
              </a:solidFill>
              <a:latin typeface="Arial"/>
            </a:endParaRPr>
          </a:p>
          <a:p>
            <a:pPr>
              <a:lnSpc>
                <a:spcPct val="90000"/>
              </a:lnSpc>
              <a:spcBef>
                <a:spcPts val="1001"/>
              </a:spcBef>
              <a:tabLst>
                <a:tab algn="l" pos="0"/>
              </a:tabLst>
            </a:pPr>
            <a:endParaRPr b="0" lang="en-US" sz="2000" spc="-1" strike="noStrike">
              <a:solidFill>
                <a:srgbClr val="000000"/>
              </a:solidFill>
              <a:latin typeface="Arial"/>
            </a:endParaRPr>
          </a:p>
        </p:txBody>
      </p:sp>
      <p:sp>
        <p:nvSpPr>
          <p:cNvPr id="519" name="TextShape 3"/>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308B628A-FA7F-4DE6-8F10-5F5F0746BDB0}" type="slidenum">
              <a:rPr b="0" lang="en-US" sz="1200" spc="-1" strike="noStrike">
                <a:solidFill>
                  <a:srgbClr val="8b8b8b"/>
                </a:solidFill>
                <a:latin typeface="Arial"/>
              </a:rPr>
              <a:t>12</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3" name="TextShape 1"/>
          <p:cNvSpPr txBox="1"/>
          <p:nvPr/>
        </p:nvSpPr>
        <p:spPr>
          <a:xfrm>
            <a:off x="622440" y="108360"/>
            <a:ext cx="10515240" cy="374400"/>
          </a:xfrm>
          <a:prstGeom prst="rect">
            <a:avLst/>
          </a:prstGeom>
          <a:noFill/>
          <a:ln>
            <a:noFill/>
          </a:ln>
        </p:spPr>
        <p:txBody>
          <a:bodyPr anchor="ctr">
            <a:noAutofit/>
          </a:bodyPr>
          <a:p>
            <a:pPr algn="ctr">
              <a:lnSpc>
                <a:spcPct val="90000"/>
              </a:lnSpc>
            </a:pPr>
            <a:r>
              <a:rPr b="0" lang="en-US" sz="3000" spc="-1" strike="noStrike">
                <a:solidFill>
                  <a:srgbClr val="000000"/>
                </a:solidFill>
                <a:latin typeface="Bodoni MT"/>
              </a:rPr>
              <a:t>Plan for next week</a:t>
            </a:r>
            <a:endParaRPr b="0" lang="en-US" sz="3000" spc="-1" strike="noStrike">
              <a:solidFill>
                <a:srgbClr val="000000"/>
              </a:solidFill>
              <a:latin typeface="Calibri"/>
            </a:endParaRPr>
          </a:p>
        </p:txBody>
      </p:sp>
      <p:graphicFrame>
        <p:nvGraphicFramePr>
          <p:cNvPr id="814" name="Table 2"/>
          <p:cNvGraphicFramePr/>
          <p:nvPr/>
        </p:nvGraphicFramePr>
        <p:xfrm>
          <a:off x="113040" y="654480"/>
          <a:ext cx="11938320" cy="5057640"/>
        </p:xfrm>
        <a:graphic>
          <a:graphicData uri="http://schemas.openxmlformats.org/drawingml/2006/table">
            <a:tbl>
              <a:tblPr/>
              <a:tblGrid>
                <a:gridCol w="828720"/>
                <a:gridCol w="2464200"/>
                <a:gridCol w="3000600"/>
                <a:gridCol w="1039680"/>
                <a:gridCol w="1204560"/>
                <a:gridCol w="3400560"/>
              </a:tblGrid>
              <a:tr h="1376280">
                <a:tc>
                  <a:txBody>
                    <a:bodyPr>
                      <a:noAutofit/>
                    </a:bodyPr>
                    <a:p>
                      <a:pPr>
                        <a:lnSpc>
                          <a:spcPct val="100000"/>
                        </a:lnSpc>
                      </a:pPr>
                      <a:r>
                        <a:rPr b="1" lang="en-US" sz="1800" spc="-1" strike="noStrike">
                          <a:solidFill>
                            <a:srgbClr val="ffffff"/>
                          </a:solidFill>
                          <a:latin typeface="Calibri"/>
                        </a:rPr>
                        <a:t>No.</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tabLst>
                          <a:tab algn="l" pos="0"/>
                        </a:tabLst>
                      </a:pPr>
                      <a:r>
                        <a:rPr b="1" lang="en-US" sz="1800" spc="-1" strike="noStrike">
                          <a:solidFill>
                            <a:srgbClr val="ffffff"/>
                          </a:solidFill>
                          <a:latin typeface="Calibri"/>
                        </a:rPr>
                        <a:t>Activity description</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US" sz="1800" spc="-1" strike="noStrike">
                          <a:solidFill>
                            <a:srgbClr val="ffffff"/>
                          </a:solidFill>
                          <a:latin typeface="Calibri"/>
                        </a:rPr>
                        <a:t>Operational location (woreda)</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tabLst>
                          <a:tab algn="l" pos="0"/>
                        </a:tabLst>
                      </a:pPr>
                      <a:r>
                        <a:rPr b="1" lang="en-US" sz="1800" spc="-1" strike="noStrike">
                          <a:solidFill>
                            <a:srgbClr val="ffffff"/>
                          </a:solidFill>
                          <a:latin typeface="Calibri"/>
                        </a:rPr>
                        <a:t>Plan (qty)</a:t>
                      </a:r>
                      <a:endParaRPr b="0" lang="en-US" sz="1800" spc="-1" strike="noStrike">
                        <a:latin typeface="Arial"/>
                      </a:endParaRPr>
                    </a:p>
                    <a:p>
                      <a:pPr>
                        <a:lnSpc>
                          <a:spcPct val="100000"/>
                        </a:lnSpc>
                        <a:tabLst>
                          <a:tab algn="l" pos="0"/>
                        </a:tabLst>
                      </a:pP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US" sz="1800" spc="-1" strike="noStrike">
                          <a:solidFill>
                            <a:srgbClr val="ffffff"/>
                          </a:solidFill>
                          <a:latin typeface="Calibri"/>
                        </a:rPr>
                        <a:t>Available resources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US" sz="1800" spc="-1" strike="noStrike">
                          <a:solidFill>
                            <a:srgbClr val="ffffff"/>
                          </a:solidFill>
                          <a:latin typeface="Calibri"/>
                        </a:rPr>
                        <a:t>Remark (any preconditions, support needs, etc.)</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483480">
                <a:tc>
                  <a:txBody>
                    <a:bodyPr>
                      <a:noAutofit/>
                    </a:bodyPr>
                    <a:p>
                      <a:pPr>
                        <a:lnSpc>
                          <a:spcPct val="100000"/>
                        </a:lnSpc>
                      </a:pPr>
                      <a:r>
                        <a:rPr b="0" lang="en-US" sz="1700" spc="-1" strike="noStrike">
                          <a:solidFill>
                            <a:srgbClr val="000000"/>
                          </a:solidFill>
                          <a:latin typeface="Calibri"/>
                        </a:rPr>
                        <a:t>1</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ES repair kit</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Dedebit and Tselimoy</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200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200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To be distributed  by IOM</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62680">
                <a:tc>
                  <a:txBody>
                    <a:bodyPr>
                      <a:noAutofit/>
                    </a:bodyPr>
                    <a:p>
                      <a:pPr>
                        <a:lnSpc>
                          <a:spcPct val="100000"/>
                        </a:lnSpc>
                      </a:pPr>
                      <a:r>
                        <a:rPr b="0" lang="en-US" sz="1700" spc="-1" strike="noStrike">
                          <a:solidFill>
                            <a:srgbClr val="000000"/>
                          </a:solidFill>
                          <a:latin typeface="Calibri"/>
                        </a:rPr>
                        <a:t>2</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ESNFI</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Asgede</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388</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388</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To be distributed by DEC/UNHCR</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89680">
                <a:tc>
                  <a:txBody>
                    <a:bodyPr>
                      <a:noAutofit/>
                    </a:bodyPr>
                    <a:p>
                      <a:pPr>
                        <a:lnSpc>
                          <a:spcPct val="100000"/>
                        </a:lnSpc>
                      </a:pPr>
                      <a:r>
                        <a:rPr b="0" lang="en-US" sz="1700" spc="-1" strike="noStrike">
                          <a:solidFill>
                            <a:srgbClr val="000000"/>
                          </a:solidFill>
                          <a:latin typeface="Calibri"/>
                        </a:rPr>
                        <a:t>3</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ESNFI</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Tsimbla</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35</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35</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To be distributed by DEC/UNHCR</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402480">
                <a:tc>
                  <a:txBody>
                    <a:bodyPr>
                      <a:noAutofit/>
                    </a:bodyPr>
                    <a:p>
                      <a:pPr>
                        <a:lnSpc>
                          <a:spcPct val="100000"/>
                        </a:lnSpc>
                      </a:pPr>
                      <a:r>
                        <a:rPr b="0" lang="en-US" sz="1700" spc="-1" strike="noStrike">
                          <a:solidFill>
                            <a:srgbClr val="000000"/>
                          </a:solidFill>
                          <a:latin typeface="Calibri"/>
                        </a:rPr>
                        <a:t>4</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ESNFI</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Endabaguna</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30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30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To be distributed by DEC/UNHCR</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420480">
                <a:tc>
                  <a:txBody>
                    <a:bodyPr>
                      <a:noAutofit/>
                    </a:bodyPr>
                    <a:p>
                      <a:pPr>
                        <a:lnSpc>
                          <a:spcPct val="100000"/>
                        </a:lnSpc>
                      </a:pPr>
                      <a:r>
                        <a:rPr b="0" lang="en-US" sz="1700" spc="-1" strike="noStrike">
                          <a:solidFill>
                            <a:srgbClr val="000000"/>
                          </a:solidFill>
                          <a:latin typeface="Calibri"/>
                        </a:rPr>
                        <a:t>5</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Cash for rent</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Adigrat town</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415</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415</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To be implementing by IOM</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480600">
                <a:tc>
                  <a:txBody>
                    <a:bodyPr>
                      <a:noAutofit/>
                    </a:bodyPr>
                    <a:p>
                      <a:pPr>
                        <a:lnSpc>
                          <a:spcPct val="100000"/>
                        </a:lnSpc>
                      </a:pPr>
                      <a:r>
                        <a:rPr b="0" lang="en-US" sz="1700" spc="-1" strike="noStrike">
                          <a:solidFill>
                            <a:srgbClr val="000000"/>
                          </a:solidFill>
                          <a:latin typeface="Calibri"/>
                        </a:rPr>
                        <a:t>6</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Cash for rent</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Adigrat twon</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400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400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To be implementing by DPO</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70440">
                <a:tc>
                  <a:txBody>
                    <a:bodyPr>
                      <a:noAutofit/>
                    </a:bodyPr>
                    <a:p>
                      <a:pPr>
                        <a:lnSpc>
                          <a:spcPct val="100000"/>
                        </a:lnSpc>
                      </a:pPr>
                      <a:r>
                        <a:rPr b="0" lang="en-US" sz="1700" spc="-1" strike="noStrike">
                          <a:solidFill>
                            <a:srgbClr val="000000"/>
                          </a:solidFill>
                          <a:latin typeface="Calibri"/>
                        </a:rPr>
                        <a:t>7</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Cash for rent</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TBA</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834</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700" spc="-1" strike="noStrike">
                          <a:solidFill>
                            <a:srgbClr val="000000"/>
                          </a:solidFill>
                          <a:latin typeface="Calibri"/>
                        </a:rPr>
                        <a:t>834</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700" spc="-1" strike="noStrike">
                          <a:solidFill>
                            <a:srgbClr val="000000"/>
                          </a:solidFill>
                          <a:latin typeface="Calibri"/>
                        </a:rPr>
                        <a:t>To be implementing by ZOA</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71520">
                <a:tc>
                  <a:txBody>
                    <a:bodyPr>
                      <a:noAutofit/>
                    </a:bodyPr>
                    <a:p>
                      <a:pPr>
                        <a:lnSpc>
                          <a:spcPct val="100000"/>
                        </a:lnSpc>
                      </a:pPr>
                      <a:r>
                        <a:rPr b="0" lang="en-US" sz="1700" spc="-1" strike="noStrike">
                          <a:solidFill>
                            <a:srgbClr val="000000"/>
                          </a:solidFill>
                          <a:latin typeface="Calibri"/>
                        </a:rPr>
                        <a:t>8</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ESNFI and ES repair</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Central </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2000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700" spc="-1" strike="noStrike">
                          <a:solidFill>
                            <a:srgbClr val="000000"/>
                          </a:solidFill>
                          <a:latin typeface="Calibri"/>
                        </a:rPr>
                        <a:t>2000</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tabLst>
                          <a:tab algn="l" pos="0"/>
                        </a:tabLst>
                      </a:pPr>
                      <a:r>
                        <a:rPr b="0" lang="en-US" sz="1700" spc="-1" strike="noStrike">
                          <a:solidFill>
                            <a:srgbClr val="000000"/>
                          </a:solidFill>
                          <a:latin typeface="Calibri"/>
                        </a:rPr>
                        <a:t>To be distributed by SCI</a:t>
                      </a:r>
                      <a:endParaRPr b="0" lang="en-US" sz="17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bl>
          </a:graphicData>
        </a:graphic>
      </p:graphicFrame>
      <p:pic>
        <p:nvPicPr>
          <p:cNvPr id="815" name="Picture 8" descr=""/>
          <p:cNvPicPr/>
          <p:nvPr/>
        </p:nvPicPr>
        <p:blipFill>
          <a:blip r:embed="rId1"/>
          <a:stretch/>
        </p:blipFill>
        <p:spPr>
          <a:xfrm>
            <a:off x="8061480" y="117360"/>
            <a:ext cx="3712320" cy="450720"/>
          </a:xfrm>
          <a:prstGeom prst="rect">
            <a:avLst/>
          </a:prstGeom>
          <a:ln>
            <a:noFill/>
          </a:ln>
        </p:spPr>
      </p:pic>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TextShape 1"/>
          <p:cNvSpPr txBox="1"/>
          <p:nvPr/>
        </p:nvSpPr>
        <p:spPr>
          <a:xfrm>
            <a:off x="1247760" y="2178360"/>
            <a:ext cx="10136520" cy="1310400"/>
          </a:xfrm>
          <a:prstGeom prst="rect">
            <a:avLst/>
          </a:prstGeom>
          <a:noFill/>
          <a:ln>
            <a:noFill/>
          </a:ln>
        </p:spPr>
        <p:txBody>
          <a:bodyPr anchor="ctr">
            <a:noAutofit/>
          </a:bodyPr>
          <a:p>
            <a:pPr algn="ctr">
              <a:lnSpc>
                <a:spcPct val="100000"/>
              </a:lnSpc>
            </a:pPr>
            <a:r>
              <a:rPr b="1" lang="en-US" sz="7200" spc="-1" strike="noStrike">
                <a:solidFill>
                  <a:srgbClr val="7f7f7f"/>
                </a:solidFill>
                <a:latin typeface="Arial"/>
                <a:ea typeface="Arial"/>
              </a:rPr>
              <a:t>CCCM Cluster Update </a:t>
            </a:r>
            <a:endParaRPr b="0" lang="en-US" sz="7200" spc="-1" strike="noStrike">
              <a:solidFill>
                <a:srgbClr val="000000"/>
              </a:solidFill>
              <a:latin typeface="Calibri"/>
            </a:endParaRPr>
          </a:p>
        </p:txBody>
      </p:sp>
      <p:pic>
        <p:nvPicPr>
          <p:cNvPr id="817" name="Picture 7" descr=""/>
          <p:cNvPicPr/>
          <p:nvPr/>
        </p:nvPicPr>
        <p:blipFill>
          <a:blip r:embed="rId1"/>
          <a:srcRect l="81760" t="82817" r="12603" b="7488"/>
          <a:stretch/>
        </p:blipFill>
        <p:spPr>
          <a:xfrm>
            <a:off x="9845640" y="6045480"/>
            <a:ext cx="734400" cy="647640"/>
          </a:xfrm>
          <a:prstGeom prst="rect">
            <a:avLst/>
          </a:prstGeom>
          <a:ln>
            <a:noFill/>
          </a:ln>
        </p:spPr>
      </p:pic>
      <p:pic>
        <p:nvPicPr>
          <p:cNvPr id="818" name="Picture 9" descr=""/>
          <p:cNvPicPr/>
          <p:nvPr/>
        </p:nvPicPr>
        <p:blipFill>
          <a:blip r:embed="rId2"/>
          <a:srcRect l="88157" t="82802" r="5735" b="8368"/>
          <a:stretch/>
        </p:blipFill>
        <p:spPr>
          <a:xfrm>
            <a:off x="10817280" y="6045480"/>
            <a:ext cx="834480" cy="647640"/>
          </a:xfrm>
          <a:prstGeom prst="rect">
            <a:avLst/>
          </a:prstGeom>
          <a:ln>
            <a:noFill/>
          </a:ln>
        </p:spPr>
      </p:pic>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9" name="TextShape 1"/>
          <p:cNvSpPr txBox="1"/>
          <p:nvPr/>
        </p:nvSpPr>
        <p:spPr>
          <a:xfrm>
            <a:off x="871560" y="154800"/>
            <a:ext cx="10515240" cy="495000"/>
          </a:xfrm>
          <a:prstGeom prst="rect">
            <a:avLst/>
          </a:prstGeom>
          <a:noFill/>
          <a:ln>
            <a:noFill/>
          </a:ln>
        </p:spPr>
        <p:txBody>
          <a:bodyPr anchor="ctr">
            <a:normAutofit fontScale="56000"/>
          </a:bodyPr>
          <a:p>
            <a:pPr>
              <a:lnSpc>
                <a:spcPct val="90000"/>
              </a:lnSpc>
            </a:pPr>
            <a:r>
              <a:rPr b="1" lang="en-US" sz="4400" spc="-1" strike="noStrike">
                <a:solidFill>
                  <a:srgbClr val="0070c0"/>
                </a:solidFill>
                <a:latin typeface="Calibri Light"/>
              </a:rPr>
              <a:t>Tigray Contextual Update</a:t>
            </a:r>
            <a:endParaRPr b="0" lang="en-US" sz="4400" spc="-1" strike="noStrike">
              <a:solidFill>
                <a:srgbClr val="000000"/>
              </a:solidFill>
              <a:latin typeface="Calibri"/>
            </a:endParaRPr>
          </a:p>
        </p:txBody>
      </p:sp>
      <p:sp>
        <p:nvSpPr>
          <p:cNvPr id="820" name="TextShape 2"/>
          <p:cNvSpPr txBox="1"/>
          <p:nvPr/>
        </p:nvSpPr>
        <p:spPr>
          <a:xfrm>
            <a:off x="838080" y="1327320"/>
            <a:ext cx="10515240" cy="4911480"/>
          </a:xfrm>
          <a:prstGeom prst="rect">
            <a:avLst/>
          </a:prstGeom>
          <a:noFill/>
          <a:ln>
            <a:noFill/>
          </a:ln>
        </p:spPr>
        <p:txBody>
          <a:bodyPr>
            <a:noAutofit/>
          </a:bodyPr>
          <a:p>
            <a:pPr algn="just">
              <a:lnSpc>
                <a:spcPct val="90000"/>
              </a:lnSpc>
              <a:spcBef>
                <a:spcPts val="1001"/>
              </a:spcBef>
              <a:tabLst>
                <a:tab algn="l" pos="0"/>
              </a:tabLst>
            </a:pPr>
            <a:endParaRPr b="0" lang="en-US" sz="2800" spc="-1" strike="noStrike">
              <a:solidFill>
                <a:srgbClr val="000000"/>
              </a:solidFill>
              <a:latin typeface="Calibri"/>
            </a:endParaRPr>
          </a:p>
          <a:p>
            <a:pPr algn="just">
              <a:lnSpc>
                <a:spcPct val="90000"/>
              </a:lnSpc>
              <a:spcBef>
                <a:spcPts val="1001"/>
              </a:spcBef>
              <a:tabLst>
                <a:tab algn="l" pos="0"/>
              </a:tabLst>
            </a:pPr>
            <a:endParaRPr b="0" lang="en-US" sz="2800" spc="-1" strike="noStrike">
              <a:solidFill>
                <a:srgbClr val="000000"/>
              </a:solidFill>
              <a:latin typeface="Calibri"/>
            </a:endParaRPr>
          </a:p>
          <a:p>
            <a:pPr algn="just">
              <a:lnSpc>
                <a:spcPct val="90000"/>
              </a:lnSpc>
              <a:spcBef>
                <a:spcPts val="1001"/>
              </a:spcBef>
              <a:tabLst>
                <a:tab algn="l" pos="0"/>
              </a:tabLst>
            </a:pPr>
            <a:endParaRPr b="0" lang="en-US" sz="2800" spc="-1" strike="noStrike">
              <a:solidFill>
                <a:srgbClr val="000000"/>
              </a:solidFill>
              <a:latin typeface="Calibri"/>
            </a:endParaRPr>
          </a:p>
        </p:txBody>
      </p:sp>
      <p:sp>
        <p:nvSpPr>
          <p:cNvPr id="821" name="CustomShape 3"/>
          <p:cNvSpPr/>
          <p:nvPr/>
        </p:nvSpPr>
        <p:spPr>
          <a:xfrm>
            <a:off x="731520" y="976320"/>
            <a:ext cx="10931400" cy="478440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Arial"/>
              <a:buChar char="•"/>
            </a:pPr>
            <a:r>
              <a:rPr b="0" lang="en-US" sz="2400" spc="-1" strike="noStrike">
                <a:solidFill>
                  <a:srgbClr val="000000"/>
                </a:solidFill>
                <a:latin typeface="Calibri"/>
                <a:ea typeface="Calibri"/>
              </a:rPr>
              <a:t>Food remains  the #1 need. </a:t>
            </a:r>
            <a:endParaRPr b="0" lang="en-US" sz="2400" spc="-1" strike="noStrike">
              <a:latin typeface="Arial"/>
            </a:endParaRPr>
          </a:p>
          <a:p>
            <a:pPr algn="just">
              <a:lnSpc>
                <a:spcPct val="100000"/>
              </a:lnSpc>
              <a:tabLst>
                <a:tab algn="l" pos="0"/>
              </a:tabLst>
            </a:pPr>
            <a:endParaRPr b="0" lang="en-US" sz="2400" spc="-1" strike="noStrike">
              <a:latin typeface="Arial"/>
            </a:endParaRPr>
          </a:p>
          <a:p>
            <a:pPr marL="343080" indent="-342720" algn="just">
              <a:lnSpc>
                <a:spcPct val="100000"/>
              </a:lnSpc>
              <a:buClr>
                <a:srgbClr val="000000"/>
              </a:buClr>
              <a:buFont typeface="Arial"/>
              <a:buChar char="•"/>
              <a:tabLst>
                <a:tab algn="l" pos="0"/>
              </a:tabLst>
            </a:pPr>
            <a:r>
              <a:rPr b="0" lang="en-US" sz="2400" spc="-1" strike="noStrike">
                <a:solidFill>
                  <a:srgbClr val="000000"/>
                </a:solidFill>
                <a:latin typeface="Calibri"/>
                <a:ea typeface="Times New Roman"/>
              </a:rPr>
              <a:t>Due to the stalemate of relocation activities in the region, most schools are reopened in the presence of IDPs in the centers. The cluster is working with the Protection Cluster to monitor the situation till relocation is resumed</a:t>
            </a:r>
            <a:endParaRPr b="0" lang="en-US" sz="2400" spc="-1" strike="noStrike">
              <a:latin typeface="Arial"/>
            </a:endParaRPr>
          </a:p>
          <a:p>
            <a:pPr marL="343080" indent="-342720" algn="just">
              <a:lnSpc>
                <a:spcPct val="100000"/>
              </a:lnSpc>
              <a:buClr>
                <a:srgbClr val="000000"/>
              </a:buClr>
              <a:buFont typeface="Arial"/>
              <a:buChar char="•"/>
              <a:tabLst>
                <a:tab algn="l" pos="0"/>
              </a:tabLst>
            </a:pPr>
            <a:r>
              <a:rPr b="0" lang="en-US" sz="2400" spc="-1" strike="noStrike">
                <a:solidFill>
                  <a:srgbClr val="000000"/>
                </a:solidFill>
                <a:latin typeface="Calibri"/>
                <a:ea typeface="Calibri"/>
              </a:rPr>
              <a:t>Most IDPs want to return – the number of IDPs in collective sites is gradually reducing.</a:t>
            </a:r>
            <a:endParaRPr b="0" lang="en-US" sz="2400" spc="-1" strike="noStrike">
              <a:latin typeface="Arial"/>
            </a:endParaRPr>
          </a:p>
          <a:p>
            <a:pPr algn="just">
              <a:lnSpc>
                <a:spcPct val="100000"/>
              </a:lnSpc>
              <a:tabLst>
                <a:tab algn="l" pos="0"/>
              </a:tabLst>
            </a:pPr>
            <a:endParaRPr b="0" lang="en-US" sz="2400" spc="-1" strike="noStrike">
              <a:latin typeface="Arial"/>
            </a:endParaRPr>
          </a:p>
          <a:p>
            <a:pPr marL="343080" indent="-342720">
              <a:lnSpc>
                <a:spcPct val="100000"/>
              </a:lnSpc>
              <a:buClr>
                <a:srgbClr val="000000"/>
              </a:buClr>
              <a:buFont typeface="Symbol"/>
              <a:buChar char=""/>
              <a:tabLst>
                <a:tab algn="l" pos="0"/>
              </a:tabLst>
            </a:pPr>
            <a:r>
              <a:rPr b="0" lang="en-US" sz="2400" spc="-1" strike="noStrike">
                <a:solidFill>
                  <a:srgbClr val="000000"/>
                </a:solidFill>
                <a:latin typeface="Calibri"/>
                <a:ea typeface="Times New Roman"/>
              </a:rPr>
              <a:t>CCCM operational activities challenged due to the food suspension. IDPs started to sell Shelter Items from the camp, </a:t>
            </a:r>
            <a:r>
              <a:rPr b="0" lang="en-GB" sz="2400" spc="-1" strike="noStrike">
                <a:solidFill>
                  <a:srgbClr val="000000"/>
                </a:solidFill>
                <a:latin typeface="Calibri"/>
                <a:ea typeface="Times New Roman"/>
              </a:rPr>
              <a:t>Suspension of community mobilization/coordination activities and a security towards Social workers.</a:t>
            </a:r>
            <a:endParaRPr b="0" lang="en-US" sz="2400" spc="-1" strike="noStrike">
              <a:latin typeface="Arial"/>
            </a:endParaRPr>
          </a:p>
          <a:p>
            <a:pPr algn="just">
              <a:lnSpc>
                <a:spcPct val="100000"/>
              </a:lnSpc>
              <a:tabLst>
                <a:tab algn="l" pos="0"/>
              </a:tabLst>
            </a:pPr>
            <a:endParaRPr b="0" lang="en-US" sz="2400" spc="-1" strike="noStrike">
              <a:latin typeface="Arial"/>
            </a:endParaRPr>
          </a:p>
          <a:p>
            <a:pPr algn="just">
              <a:lnSpc>
                <a:spcPct val="100000"/>
              </a:lnSpc>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TextShape 1"/>
          <p:cNvSpPr txBox="1"/>
          <p:nvPr/>
        </p:nvSpPr>
        <p:spPr>
          <a:xfrm>
            <a:off x="871560" y="154800"/>
            <a:ext cx="10515240" cy="495000"/>
          </a:xfrm>
          <a:prstGeom prst="rect">
            <a:avLst/>
          </a:prstGeom>
          <a:noFill/>
          <a:ln>
            <a:noFill/>
          </a:ln>
        </p:spPr>
        <p:txBody>
          <a:bodyPr anchor="ctr">
            <a:normAutofit fontScale="56000"/>
          </a:bodyPr>
          <a:p>
            <a:pPr>
              <a:lnSpc>
                <a:spcPct val="90000"/>
              </a:lnSpc>
            </a:pPr>
            <a:r>
              <a:rPr b="1" lang="en-US" sz="4400" spc="-1" strike="noStrike">
                <a:solidFill>
                  <a:srgbClr val="0070c0"/>
                </a:solidFill>
                <a:latin typeface="Calibri Light"/>
              </a:rPr>
              <a:t>Response</a:t>
            </a:r>
            <a:endParaRPr b="0" lang="en-US" sz="4400" spc="-1" strike="noStrike">
              <a:solidFill>
                <a:srgbClr val="000000"/>
              </a:solidFill>
              <a:latin typeface="Calibri"/>
            </a:endParaRPr>
          </a:p>
        </p:txBody>
      </p:sp>
      <p:sp>
        <p:nvSpPr>
          <p:cNvPr id="823" name="TextShape 2"/>
          <p:cNvSpPr txBox="1"/>
          <p:nvPr/>
        </p:nvSpPr>
        <p:spPr>
          <a:xfrm>
            <a:off x="838080" y="1327320"/>
            <a:ext cx="10515240" cy="4911480"/>
          </a:xfrm>
          <a:prstGeom prst="rect">
            <a:avLst/>
          </a:prstGeom>
          <a:noFill/>
          <a:ln>
            <a:noFill/>
          </a:ln>
        </p:spPr>
        <p:txBody>
          <a:bodyPr>
            <a:noAutofit/>
          </a:bodyPr>
          <a:p>
            <a:pPr algn="just">
              <a:lnSpc>
                <a:spcPct val="90000"/>
              </a:lnSpc>
              <a:spcBef>
                <a:spcPts val="1001"/>
              </a:spcBef>
              <a:tabLst>
                <a:tab algn="l" pos="0"/>
              </a:tabLst>
            </a:pPr>
            <a:endParaRPr b="0" lang="en-US" sz="2800" spc="-1" strike="noStrike">
              <a:solidFill>
                <a:srgbClr val="000000"/>
              </a:solidFill>
              <a:latin typeface="Calibri"/>
            </a:endParaRPr>
          </a:p>
          <a:p>
            <a:pPr algn="just">
              <a:lnSpc>
                <a:spcPct val="90000"/>
              </a:lnSpc>
              <a:spcBef>
                <a:spcPts val="1001"/>
              </a:spcBef>
              <a:tabLst>
                <a:tab algn="l" pos="0"/>
              </a:tabLst>
            </a:pPr>
            <a:endParaRPr b="0" lang="en-US" sz="2800" spc="-1" strike="noStrike">
              <a:solidFill>
                <a:srgbClr val="000000"/>
              </a:solidFill>
              <a:latin typeface="Calibri"/>
            </a:endParaRPr>
          </a:p>
          <a:p>
            <a:pPr algn="just">
              <a:lnSpc>
                <a:spcPct val="90000"/>
              </a:lnSpc>
              <a:spcBef>
                <a:spcPts val="1001"/>
              </a:spcBef>
              <a:tabLst>
                <a:tab algn="l" pos="0"/>
              </a:tabLst>
            </a:pPr>
            <a:endParaRPr b="0" lang="en-US" sz="2800" spc="-1" strike="noStrike">
              <a:solidFill>
                <a:srgbClr val="000000"/>
              </a:solidFill>
              <a:latin typeface="Calibri"/>
            </a:endParaRPr>
          </a:p>
        </p:txBody>
      </p:sp>
      <p:sp>
        <p:nvSpPr>
          <p:cNvPr id="824" name="CustomShape 3"/>
          <p:cNvSpPr/>
          <p:nvPr/>
        </p:nvSpPr>
        <p:spPr>
          <a:xfrm>
            <a:off x="1126800" y="1078200"/>
            <a:ext cx="10410480" cy="551592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Arial"/>
              <a:buChar char="•"/>
            </a:pPr>
            <a:r>
              <a:rPr b="0" lang="en-US" sz="2400" spc="-1" strike="noStrike">
                <a:solidFill>
                  <a:srgbClr val="000000"/>
                </a:solidFill>
                <a:latin typeface="Calibri"/>
                <a:ea typeface="Times New Roman"/>
              </a:rPr>
              <a:t>Partners are continuing with flood preparedness activities. This includes cleaning of drainage canals, distribution of bed nets and awareness creation of Malaria in many IDP sites.</a:t>
            </a:r>
            <a:endParaRPr b="0" lang="en-US" sz="2400" spc="-1" strike="noStrike">
              <a:latin typeface="Arial"/>
            </a:endParaRPr>
          </a:p>
          <a:p>
            <a:pPr marL="343080" indent="-342720" algn="just">
              <a:lnSpc>
                <a:spcPct val="100000"/>
              </a:lnSpc>
              <a:buClr>
                <a:srgbClr val="000000"/>
              </a:buClr>
              <a:buFont typeface="Arial"/>
              <a:buChar char="•"/>
            </a:pPr>
            <a:r>
              <a:rPr b="0" lang="en-US" sz="2400" spc="-1" strike="noStrike">
                <a:solidFill>
                  <a:srgbClr val="000000"/>
                </a:solidFill>
                <a:latin typeface="Calibri"/>
                <a:ea typeface="Times New Roman"/>
              </a:rPr>
              <a:t>Rehabilitation of damaged shelters in Histas and Five Angels ongoing including roads side and drainage maintenances and excavations.</a:t>
            </a:r>
            <a:endParaRPr b="0" lang="en-US" sz="2400" spc="-1" strike="noStrike">
              <a:latin typeface="Arial"/>
            </a:endParaRPr>
          </a:p>
          <a:p>
            <a:pPr marL="343080" indent="-342720" algn="just">
              <a:lnSpc>
                <a:spcPct val="100000"/>
              </a:lnSpc>
              <a:buClr>
                <a:srgbClr val="000000"/>
              </a:buClr>
              <a:buFont typeface="Arial"/>
              <a:buChar char="•"/>
            </a:pPr>
            <a:r>
              <a:rPr b="0" lang="en-US" sz="2400" spc="-1" strike="noStrike">
                <a:solidFill>
                  <a:srgbClr val="000000"/>
                </a:solidFill>
                <a:latin typeface="Calibri"/>
                <a:ea typeface="Times New Roman"/>
              </a:rPr>
              <a:t>Maintenance and set up of Communal facilities like Communal kitchen and latrines.</a:t>
            </a:r>
            <a:endParaRPr b="0" lang="en-US" sz="2400" spc="-1" strike="noStrike">
              <a:latin typeface="Arial"/>
            </a:endParaRPr>
          </a:p>
          <a:p>
            <a:pPr marL="343080" indent="-342720" algn="just">
              <a:lnSpc>
                <a:spcPct val="100000"/>
              </a:lnSpc>
              <a:buClr>
                <a:srgbClr val="000000"/>
              </a:buClr>
              <a:buFont typeface="Arial"/>
              <a:buChar char="•"/>
            </a:pPr>
            <a:r>
              <a:rPr b="0" lang="en-US" sz="2400" spc="-1" strike="noStrike">
                <a:solidFill>
                  <a:srgbClr val="000000"/>
                </a:solidFill>
                <a:latin typeface="Calibri"/>
                <a:ea typeface="Times New Roman"/>
              </a:rPr>
              <a:t>Launched Area base approach to reach IDPs living with Host communities. Distribution of NFIs, Assistive Devices, Case management for GBV survivors and MHPSS services are ongoing in Shire, Axum, Mekelle, Hawzen and Abi Adi. </a:t>
            </a:r>
            <a:endParaRPr b="0" lang="en-US" sz="2400" spc="-1" strike="noStrike">
              <a:latin typeface="Arial"/>
            </a:endParaRPr>
          </a:p>
          <a:p>
            <a:pPr algn="just">
              <a:lnSpc>
                <a:spcPct val="100000"/>
              </a:lnSpc>
              <a:tabLst>
                <a:tab algn="l" pos="0"/>
              </a:tabLst>
            </a:pPr>
            <a:endParaRPr b="0" lang="en-US" sz="2400" spc="-1" strike="noStrike">
              <a:latin typeface="Arial"/>
            </a:endParaRPr>
          </a:p>
          <a:p>
            <a:pPr algn="just">
              <a:lnSpc>
                <a:spcPct val="100000"/>
              </a:lnSpc>
              <a:tabLst>
                <a:tab algn="l" pos="0"/>
              </a:tabLst>
            </a:pPr>
            <a:endParaRPr b="0" lang="en-US" sz="2400" spc="-1" strike="noStrike">
              <a:latin typeface="Arial"/>
            </a:endParaRPr>
          </a:p>
          <a:p>
            <a:pPr algn="just">
              <a:lnSpc>
                <a:spcPct val="100000"/>
              </a:lnSpc>
              <a:tabLst>
                <a:tab algn="l" pos="0"/>
              </a:tabLst>
            </a:pPr>
            <a:endParaRPr b="0" lang="en-US" sz="2400" spc="-1" strike="noStrike">
              <a:latin typeface="Arial"/>
            </a:endParaRPr>
          </a:p>
          <a:p>
            <a:pPr algn="just">
              <a:lnSpc>
                <a:spcPct val="100000"/>
              </a:lnSpc>
              <a:tabLst>
                <a:tab algn="l" pos="0"/>
              </a:tabLst>
            </a:pPr>
            <a:endParaRPr b="0" lang="en-US" sz="2400" spc="-1" strike="noStrike">
              <a:latin typeface="Arial"/>
            </a:endParaRPr>
          </a:p>
          <a:p>
            <a:pPr algn="just">
              <a:lnSpc>
                <a:spcPct val="100000"/>
              </a:lnSpc>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TextShape 1"/>
          <p:cNvSpPr txBox="1"/>
          <p:nvPr/>
        </p:nvSpPr>
        <p:spPr>
          <a:xfrm>
            <a:off x="838080" y="365040"/>
            <a:ext cx="10515240" cy="662040"/>
          </a:xfrm>
          <a:prstGeom prst="rect">
            <a:avLst/>
          </a:prstGeom>
          <a:noFill/>
          <a:ln>
            <a:noFill/>
          </a:ln>
        </p:spPr>
        <p:txBody>
          <a:bodyPr anchor="ctr">
            <a:normAutofit fontScale="94000"/>
          </a:bodyPr>
          <a:p>
            <a:pPr>
              <a:lnSpc>
                <a:spcPct val="90000"/>
              </a:lnSpc>
            </a:pPr>
            <a:r>
              <a:rPr b="1" lang="en-US" sz="4400" spc="-1" strike="noStrike">
                <a:solidFill>
                  <a:srgbClr val="4472c4"/>
                </a:solidFill>
                <a:latin typeface="Calibri Light"/>
              </a:rPr>
              <a:t>Challenges, Gaps and Needs</a:t>
            </a:r>
            <a:endParaRPr b="0" lang="en-US" sz="4400" spc="-1" strike="noStrike">
              <a:solidFill>
                <a:srgbClr val="000000"/>
              </a:solidFill>
              <a:latin typeface="Calibri"/>
            </a:endParaRPr>
          </a:p>
        </p:txBody>
      </p:sp>
      <p:sp>
        <p:nvSpPr>
          <p:cNvPr id="826" name="TextShape 2"/>
          <p:cNvSpPr txBox="1"/>
          <p:nvPr/>
        </p:nvSpPr>
        <p:spPr>
          <a:xfrm>
            <a:off x="838080" y="1327320"/>
            <a:ext cx="10515240" cy="4849560"/>
          </a:xfrm>
          <a:prstGeom prst="rect">
            <a:avLst/>
          </a:prstGeom>
          <a:noFill/>
          <a:ln>
            <a:noFill/>
          </a:ln>
        </p:spPr>
        <p:txBody>
          <a:bodyPr>
            <a:normAutofit/>
          </a:bodyPr>
          <a:p>
            <a:pPr marL="343080" indent="-342720" algn="just">
              <a:lnSpc>
                <a:spcPct val="90000"/>
              </a:lnSpc>
              <a:spcBef>
                <a:spcPts val="1001"/>
              </a:spcBef>
              <a:buClr>
                <a:srgbClr val="000000"/>
              </a:buClr>
              <a:buFont typeface="Symbol"/>
              <a:buChar char=""/>
            </a:pPr>
            <a:r>
              <a:rPr b="0" lang="en-GB" sz="2800" spc="-1" strike="noStrike">
                <a:solidFill>
                  <a:srgbClr val="000000"/>
                </a:solidFill>
                <a:latin typeface="Calibri"/>
                <a:ea typeface="Times New Roman"/>
              </a:rPr>
              <a:t>The lack of alternative energy sources has caused severe protection risks like detention and SGBV cases for girls and women.</a:t>
            </a:r>
            <a:endParaRPr b="0" lang="en-US" sz="2800" spc="-1" strike="noStrike">
              <a:solidFill>
                <a:srgbClr val="000000"/>
              </a:solidFill>
              <a:latin typeface="Calibri"/>
            </a:endParaRPr>
          </a:p>
          <a:p>
            <a:pPr marL="343080" indent="-342720" algn="just">
              <a:lnSpc>
                <a:spcPct val="90000"/>
              </a:lnSpc>
              <a:spcBef>
                <a:spcPts val="1001"/>
              </a:spcBef>
              <a:buClr>
                <a:srgbClr val="000000"/>
              </a:buClr>
              <a:buFont typeface="Symbol"/>
              <a:buChar char=""/>
            </a:pPr>
            <a:r>
              <a:rPr b="0" lang="en-GB" sz="2800" spc="-1" strike="noStrike">
                <a:solidFill>
                  <a:srgbClr val="000000"/>
                </a:solidFill>
                <a:latin typeface="Calibri"/>
                <a:ea typeface="Times New Roman"/>
              </a:rPr>
              <a:t>Absence of cash-based intervention for IDPs in all sites to fulfil their basic humanitarian needs.</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GB" sz="2800" spc="-1" strike="noStrike">
                <a:solidFill>
                  <a:srgbClr val="000000"/>
                </a:solidFill>
                <a:latin typeface="Calibri"/>
                <a:ea typeface="Times New Roman"/>
              </a:rPr>
              <a:t>Shortages of WASH, NFI, CRI/NFI, and medicines remain significant challenges in most IDP sites.</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GB" sz="2800" spc="-1" strike="noStrike">
                <a:solidFill>
                  <a:srgbClr val="000000"/>
                </a:solidFill>
                <a:latin typeface="Calibri"/>
                <a:ea typeface="Times New Roman"/>
              </a:rPr>
              <a:t>Security and HLP issues (Land Tilling in Seba care4) are additional challenges.</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TextShape 1"/>
          <p:cNvSpPr txBox="1"/>
          <p:nvPr/>
        </p:nvSpPr>
        <p:spPr>
          <a:xfrm>
            <a:off x="838080" y="365040"/>
            <a:ext cx="10515240" cy="631080"/>
          </a:xfrm>
          <a:prstGeom prst="rect">
            <a:avLst/>
          </a:prstGeom>
          <a:noFill/>
          <a:ln>
            <a:noFill/>
          </a:ln>
        </p:spPr>
        <p:txBody>
          <a:bodyPr anchor="ctr">
            <a:normAutofit fontScale="87000"/>
          </a:bodyPr>
          <a:p>
            <a:pPr>
              <a:lnSpc>
                <a:spcPct val="90000"/>
              </a:lnSpc>
            </a:pPr>
            <a:r>
              <a:rPr b="1" lang="en-US" sz="4400" spc="-1" strike="noStrike">
                <a:solidFill>
                  <a:srgbClr val="0070c0"/>
                </a:solidFill>
                <a:latin typeface="Calibri Light"/>
              </a:rPr>
              <a:t>Next weeks plans</a:t>
            </a:r>
            <a:endParaRPr b="0" lang="en-US" sz="4400" spc="-1" strike="noStrike">
              <a:solidFill>
                <a:srgbClr val="000000"/>
              </a:solidFill>
              <a:latin typeface="Calibri"/>
            </a:endParaRPr>
          </a:p>
        </p:txBody>
      </p:sp>
      <p:sp>
        <p:nvSpPr>
          <p:cNvPr id="828" name="TextShape 2"/>
          <p:cNvSpPr txBox="1"/>
          <p:nvPr/>
        </p:nvSpPr>
        <p:spPr>
          <a:xfrm>
            <a:off x="838080" y="1859760"/>
            <a:ext cx="10515240" cy="431712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Continue maintenance of flood and rain flooded shelters and communal facilities including preparedness activities.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Continue scale up response in ABA responses and advocacies.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Conducting IDP leaders meeting to ensure AAP actoss the AoRs. </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9" name="TextShape 1"/>
          <p:cNvSpPr txBox="1"/>
          <p:nvPr/>
        </p:nvSpPr>
        <p:spPr>
          <a:xfrm>
            <a:off x="729000" y="2572920"/>
            <a:ext cx="10355760" cy="4174920"/>
          </a:xfrm>
          <a:prstGeom prst="rect">
            <a:avLst/>
          </a:prstGeom>
          <a:noFill/>
          <a:ln>
            <a:noFill/>
          </a:ln>
        </p:spPr>
        <p:txBody>
          <a:bodyPr anchor="ctr">
            <a:noAutofit/>
          </a:bodyPr>
          <a:p>
            <a:pPr algn="ctr">
              <a:lnSpc>
                <a:spcPct val="100000"/>
              </a:lnSpc>
            </a:pPr>
            <a:r>
              <a:rPr b="1" lang="en-US" sz="8000" spc="-1" strike="noStrike">
                <a:solidFill>
                  <a:srgbClr val="808080"/>
                </a:solidFill>
                <a:latin typeface="Times New Roman"/>
                <a:ea typeface="Roboto"/>
              </a:rPr>
              <a:t>Protection Cluster Update</a:t>
            </a:r>
            <a:br/>
            <a:br/>
            <a:b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TextShape 1"/>
          <p:cNvSpPr txBox="1"/>
          <p:nvPr/>
        </p:nvSpPr>
        <p:spPr>
          <a:xfrm>
            <a:off x="907920" y="779760"/>
            <a:ext cx="10375560" cy="5168520"/>
          </a:xfrm>
          <a:prstGeom prst="rect">
            <a:avLst/>
          </a:prstGeom>
          <a:noFill/>
          <a:ln>
            <a:noFill/>
          </a:ln>
        </p:spPr>
        <p:txBody>
          <a:bodyPr>
            <a:noAutofit/>
          </a:bodyPr>
          <a:p>
            <a:pPr marL="343080" indent="-342720">
              <a:lnSpc>
                <a:spcPct val="100000"/>
              </a:lnSpc>
              <a:spcAft>
                <a:spcPts val="799"/>
              </a:spcAft>
              <a:buClr>
                <a:srgbClr val="000000"/>
              </a:buClr>
              <a:buFont typeface="Symbol"/>
              <a:buChar char=""/>
              <a:tabLst>
                <a:tab algn="l" pos="457200"/>
              </a:tabLst>
            </a:pPr>
            <a:r>
              <a:rPr b="0" lang="en-US" sz="2400" spc="-1" strike="noStrike">
                <a:solidFill>
                  <a:srgbClr val="000000"/>
                </a:solidFill>
                <a:latin typeface="Calibri"/>
                <a:ea typeface="Calibri"/>
              </a:rPr>
              <a:t>On July 14, 2023, UNHCR donated gap-based medical items to seven one-stop centers in Tigray region. </a:t>
            </a:r>
            <a:endParaRPr b="0" lang="en-US" sz="2400" spc="-1" strike="noStrike">
              <a:solidFill>
                <a:srgbClr val="000000"/>
              </a:solidFill>
              <a:latin typeface="Calibri"/>
            </a:endParaRPr>
          </a:p>
          <a:p>
            <a:pPr marL="343080" indent="-342720">
              <a:lnSpc>
                <a:spcPct val="100000"/>
              </a:lnSpc>
              <a:spcAft>
                <a:spcPts val="799"/>
              </a:spcAft>
              <a:buClr>
                <a:srgbClr val="000000"/>
              </a:buClr>
              <a:buFont typeface="Symbol"/>
              <a:buChar char=""/>
              <a:tabLst>
                <a:tab algn="l" pos="457200"/>
              </a:tabLst>
            </a:pPr>
            <a:r>
              <a:rPr b="0" lang="en-US" sz="2400" spc="-1" strike="noStrike">
                <a:solidFill>
                  <a:srgbClr val="000000"/>
                </a:solidFill>
                <a:latin typeface="Calibri"/>
                <a:ea typeface="Calibri"/>
              </a:rPr>
              <a:t>UNHCR through BOWA provided NFIs to 200 women/girls in Eastern and Central zones. Also,</a:t>
            </a:r>
            <a:r>
              <a:rPr b="0" lang="en-GB" sz="2400" spc="-1" strike="noStrike">
                <a:solidFill>
                  <a:srgbClr val="000000"/>
                </a:solidFill>
                <a:latin typeface="Calibri"/>
                <a:ea typeface="Calibri"/>
              </a:rPr>
              <a:t> provided 1,500 women and girls in Abi-Adi with MHM kits. UNHCR in partnership with GBV AoR and FHE provided 3,000 sanitary pads, 2,000 underwear, and 3,000 laundry soap to 1,000 women and girls in Mekelle.</a:t>
            </a:r>
            <a:endParaRPr b="0" lang="en-US" sz="2400" spc="-1" strike="noStrike">
              <a:solidFill>
                <a:srgbClr val="000000"/>
              </a:solidFill>
              <a:latin typeface="Calibri"/>
            </a:endParaRPr>
          </a:p>
          <a:p>
            <a:pPr marL="343080" indent="-342720">
              <a:lnSpc>
                <a:spcPct val="100000"/>
              </a:lnSpc>
              <a:spcAft>
                <a:spcPts val="799"/>
              </a:spcAft>
              <a:buClr>
                <a:srgbClr val="000000"/>
              </a:buClr>
              <a:buFont typeface="Symbol"/>
              <a:buChar char=""/>
              <a:tabLst>
                <a:tab algn="l" pos="457200"/>
              </a:tabLst>
            </a:pPr>
            <a:r>
              <a:rPr b="0" lang="en-US" sz="2400" spc="-1" strike="noStrike">
                <a:solidFill>
                  <a:srgbClr val="000000"/>
                </a:solidFill>
                <a:latin typeface="Calibri"/>
                <a:ea typeface="Calibri"/>
              </a:rPr>
              <a:t>UNHCR/DICAC provided awareness-raising sessions for 507 individuals (F-263) among IDPs and host community on personal hygiene, forms of GBV, PSEA, FGM, and HIV prevention in Maichew, Mekelle, and Abi-Adi.</a:t>
            </a:r>
            <a:endParaRPr b="0" lang="en-US" sz="2400" spc="-1" strike="noStrike">
              <a:solidFill>
                <a:srgbClr val="000000"/>
              </a:solidFill>
              <a:latin typeface="Calibri"/>
            </a:endParaRPr>
          </a:p>
          <a:p>
            <a:pPr marL="343080" indent="-342720">
              <a:lnSpc>
                <a:spcPct val="100000"/>
              </a:lnSpc>
              <a:spcAft>
                <a:spcPts val="799"/>
              </a:spcAft>
              <a:buClr>
                <a:srgbClr val="000000"/>
              </a:buClr>
              <a:buFont typeface="Symbol"/>
              <a:buChar char=""/>
              <a:tabLst>
                <a:tab algn="l" pos="457200"/>
              </a:tabLst>
            </a:pPr>
            <a:r>
              <a:rPr b="0" lang="en-US" sz="2400" spc="-1" strike="noStrike">
                <a:solidFill>
                  <a:srgbClr val="000000"/>
                </a:solidFill>
                <a:latin typeface="Calibri"/>
                <a:ea typeface="Calibri"/>
              </a:rPr>
              <a:t>IOM distributed 500 sanitary pads, 300 soaps, and 300 underwear for women and girls in Mekelle and Wukro collective sites. IOM also distributed 300 kg of Teff to 30 individuals in Sabacare-4, Adiha, Lekatit-23, Messebo and Quiha sites in Mekelle. </a:t>
            </a:r>
            <a:endParaRPr b="0" lang="en-US" sz="2400" spc="-1" strike="noStrike">
              <a:solidFill>
                <a:srgbClr val="000000"/>
              </a:solidFill>
              <a:latin typeface="Calibri"/>
            </a:endParaRPr>
          </a:p>
          <a:p>
            <a:pPr marL="343080">
              <a:lnSpc>
                <a:spcPct val="100000"/>
              </a:lnSpc>
              <a:tabLst>
                <a:tab algn="l" pos="0"/>
              </a:tabLst>
            </a:pPr>
            <a:endParaRPr b="0" lang="en-US" sz="2400" spc="-1" strike="noStrike">
              <a:solidFill>
                <a:srgbClr val="000000"/>
              </a:solidFill>
              <a:latin typeface="Calibri"/>
            </a:endParaRPr>
          </a:p>
        </p:txBody>
      </p:sp>
      <p:sp>
        <p:nvSpPr>
          <p:cNvPr id="831" name="TextShape 2"/>
          <p:cNvSpPr txBox="1"/>
          <p:nvPr/>
        </p:nvSpPr>
        <p:spPr>
          <a:xfrm>
            <a:off x="208800" y="100800"/>
            <a:ext cx="11773800" cy="551160"/>
          </a:xfrm>
          <a:prstGeom prst="rect">
            <a:avLst/>
          </a:prstGeom>
          <a:solidFill>
            <a:srgbClr val="4bacc6"/>
          </a:solidFill>
          <a:ln>
            <a:noFill/>
          </a:ln>
        </p:spPr>
        <p:txBody>
          <a:bodyPr anchor="ctr">
            <a:noAutofit/>
          </a:bodyPr>
          <a:p>
            <a:pPr algn="ctr">
              <a:lnSpc>
                <a:spcPct val="100000"/>
              </a:lnSpc>
            </a:pPr>
            <a:r>
              <a:rPr b="1" i="1" lang="en-US" sz="2400" spc="-1" strike="noStrike">
                <a:solidFill>
                  <a:srgbClr val="ffffff"/>
                </a:solidFill>
                <a:latin typeface="Calibri"/>
              </a:rPr>
              <a:t>TIGRAY: Protection Cluster Updates</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2" name="TextShape 1"/>
          <p:cNvSpPr txBox="1"/>
          <p:nvPr/>
        </p:nvSpPr>
        <p:spPr>
          <a:xfrm>
            <a:off x="158760" y="882000"/>
            <a:ext cx="11293560" cy="4528080"/>
          </a:xfrm>
          <a:prstGeom prst="rect">
            <a:avLst/>
          </a:prstGeom>
          <a:noFill/>
          <a:ln>
            <a:noFill/>
          </a:ln>
        </p:spPr>
        <p:txBody>
          <a:bodyPr>
            <a:noAutofit/>
          </a:bodyPr>
          <a:p>
            <a:pPr algn="just">
              <a:lnSpc>
                <a:spcPct val="150000"/>
              </a:lnSpc>
              <a:tabLst>
                <a:tab algn="l" pos="0"/>
              </a:tabLst>
            </a:pPr>
            <a:endParaRPr b="0" lang="en-US" sz="3200" spc="-1" strike="noStrike">
              <a:solidFill>
                <a:srgbClr val="000000"/>
              </a:solidFill>
              <a:latin typeface="Calibri"/>
            </a:endParaRPr>
          </a:p>
          <a:p>
            <a:pPr algn="just">
              <a:lnSpc>
                <a:spcPct val="150000"/>
              </a:lnSpc>
              <a:tabLst>
                <a:tab algn="l" pos="0"/>
              </a:tabLst>
            </a:pPr>
            <a:endParaRPr b="0" lang="en-US" sz="3200" spc="-1" strike="noStrike">
              <a:solidFill>
                <a:srgbClr val="000000"/>
              </a:solidFill>
              <a:latin typeface="Calibri"/>
            </a:endParaRPr>
          </a:p>
          <a:p>
            <a:pPr algn="just">
              <a:lnSpc>
                <a:spcPct val="150000"/>
              </a:lnSpc>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p:txBody>
      </p:sp>
      <p:sp>
        <p:nvSpPr>
          <p:cNvPr id="833" name="TextShape 2"/>
          <p:cNvSpPr txBox="1"/>
          <p:nvPr/>
        </p:nvSpPr>
        <p:spPr>
          <a:xfrm>
            <a:off x="73080" y="102600"/>
            <a:ext cx="12014280" cy="472320"/>
          </a:xfrm>
          <a:prstGeom prst="rect">
            <a:avLst/>
          </a:prstGeom>
          <a:solidFill>
            <a:srgbClr val="4bacc6"/>
          </a:solidFill>
          <a:ln>
            <a:noFill/>
          </a:ln>
        </p:spPr>
        <p:txBody>
          <a:bodyPr anchor="ctr">
            <a:noAutofit/>
          </a:bodyPr>
          <a:p>
            <a:pPr algn="ctr">
              <a:lnSpc>
                <a:spcPct val="100000"/>
              </a:lnSpc>
            </a:pPr>
            <a:r>
              <a:rPr b="1" i="1" lang="en-US" sz="2400" spc="-1" strike="noStrike">
                <a:solidFill>
                  <a:srgbClr val="ffffff"/>
                </a:solidFill>
                <a:latin typeface="Calibri"/>
              </a:rPr>
              <a:t>TIGRAY: Protection Cluster Updates</a:t>
            </a:r>
            <a:r>
              <a:rPr b="0" i="1" lang="en-US" sz="2400" spc="-1" strike="noStrike">
                <a:solidFill>
                  <a:srgbClr val="ffffff"/>
                </a:solidFill>
                <a:latin typeface="Calibri"/>
              </a:rPr>
              <a:t> </a:t>
            </a:r>
            <a:endParaRPr b="0" lang="en-US" sz="2400" spc="-1" strike="noStrike">
              <a:solidFill>
                <a:srgbClr val="000000"/>
              </a:solidFill>
              <a:latin typeface="Calibri"/>
            </a:endParaRPr>
          </a:p>
        </p:txBody>
      </p:sp>
      <p:sp>
        <p:nvSpPr>
          <p:cNvPr id="834" name="CustomShape 3"/>
          <p:cNvSpPr/>
          <p:nvPr/>
        </p:nvSpPr>
        <p:spPr>
          <a:xfrm>
            <a:off x="847080" y="711000"/>
            <a:ext cx="10086840" cy="521100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Arial"/>
              <a:buChar char="•"/>
            </a:pPr>
            <a:r>
              <a:rPr b="0" lang="en-US" sz="2400" spc="-1" strike="noStrike">
                <a:solidFill>
                  <a:srgbClr val="000000"/>
                </a:solidFill>
                <a:latin typeface="Calibri"/>
              </a:rPr>
              <a:t>UNHCR through its partner EECMY facilitated the restoration of ID card service for 3,432 (</a:t>
            </a:r>
            <a:r>
              <a:rPr b="1" lang="en-US" sz="2400" spc="-1" strike="noStrike">
                <a:solidFill>
                  <a:srgbClr val="000000"/>
                </a:solidFill>
                <a:latin typeface="Calibri"/>
              </a:rPr>
              <a:t>F-1,888</a:t>
            </a:r>
            <a:r>
              <a:rPr b="0" lang="en-US" sz="2400" spc="-1" strike="noStrike">
                <a:solidFill>
                  <a:srgbClr val="000000"/>
                </a:solidFill>
                <a:latin typeface="Calibri"/>
              </a:rPr>
              <a:t>) who were displaced from Afar and Tigray currently residing in Enderta IDP sites.</a:t>
            </a:r>
            <a:endParaRPr b="0" lang="en-US" sz="2400" spc="-1" strike="noStrike">
              <a:latin typeface="Arial"/>
            </a:endParaRPr>
          </a:p>
          <a:p>
            <a:pPr marL="343080" indent="-342720" algn="just">
              <a:lnSpc>
                <a:spcPct val="100000"/>
              </a:lnSpc>
              <a:buClr>
                <a:srgbClr val="000000"/>
              </a:buClr>
              <a:buFont typeface="Arial"/>
              <a:buChar char="•"/>
            </a:pPr>
            <a:r>
              <a:rPr b="0" lang="en-US" sz="2400" spc="-1" strike="noStrike">
                <a:solidFill>
                  <a:srgbClr val="000000"/>
                </a:solidFill>
                <a:latin typeface="Calibri"/>
              </a:rPr>
              <a:t>UNHCR through its partner EECMY provided 5 computers, 5 printers, 5 Photocopy machines, and stationary materials supporting Maichew Town OSAR, Maichew Justice Office, Maichew Court, and Southern Zone Justice Office.</a:t>
            </a:r>
            <a:endParaRPr b="0" lang="en-US" sz="2400" spc="-1" strike="noStrike">
              <a:latin typeface="Arial"/>
            </a:endParaRPr>
          </a:p>
          <a:p>
            <a:pPr marL="343080" indent="-342720" algn="just">
              <a:lnSpc>
                <a:spcPct val="100000"/>
              </a:lnSpc>
              <a:buClr>
                <a:srgbClr val="000000"/>
              </a:buClr>
              <a:buFont typeface="Arial"/>
              <a:buChar char="•"/>
            </a:pPr>
            <a:r>
              <a:rPr b="0" lang="en-US" sz="2400" spc="-1" strike="noStrike">
                <a:solidFill>
                  <a:srgbClr val="000000"/>
                </a:solidFill>
                <a:latin typeface="Calibri"/>
              </a:rPr>
              <a:t>FTR partners reunified a total of  117 UASC sheltered in Elshadai and different IDP sites in Mekelle. </a:t>
            </a:r>
            <a:r>
              <a:rPr b="0" lang="en-US" sz="2400" spc="-1" strike="noStrike">
                <a:solidFill>
                  <a:srgbClr val="000000"/>
                </a:solidFill>
                <a:latin typeface="Calibri"/>
                <a:ea typeface="SimSun"/>
              </a:rPr>
              <a:t>AAH provided multipurpose cash assistance for a total of 89 UASC. IHS and I1D provided scholastic materials to 146 children.</a:t>
            </a:r>
            <a:endParaRPr b="0" lang="en-US" sz="2400" spc="-1" strike="noStrike">
              <a:latin typeface="Arial"/>
            </a:endParaRPr>
          </a:p>
          <a:p>
            <a:pPr marL="343080" indent="-342720" algn="just">
              <a:lnSpc>
                <a:spcPct val="100000"/>
              </a:lnSpc>
              <a:buClr>
                <a:srgbClr val="000000"/>
              </a:buClr>
              <a:buFont typeface="Arial"/>
              <a:buChar char="•"/>
            </a:pPr>
            <a:r>
              <a:rPr b="0" lang="en-US" sz="2400" spc="-1" strike="noStrike">
                <a:solidFill>
                  <a:srgbClr val="000000"/>
                </a:solidFill>
                <a:latin typeface="Calibri"/>
                <a:ea typeface="Calibri"/>
              </a:rPr>
              <a:t>Explosive Ordinance Risk Education (EORE)- Awareness-raising sessions covered 4,223 individuals (</a:t>
            </a:r>
            <a:r>
              <a:rPr b="1" lang="en-US" sz="2400" spc="-1" strike="noStrike">
                <a:solidFill>
                  <a:srgbClr val="000000"/>
                </a:solidFill>
                <a:latin typeface="Calibri"/>
                <a:ea typeface="Calibri"/>
              </a:rPr>
              <a:t>F-2,387</a:t>
            </a:r>
            <a:r>
              <a:rPr b="0" lang="en-US" sz="2400" spc="-1" strike="noStrike">
                <a:solidFill>
                  <a:srgbClr val="000000"/>
                </a:solidFill>
                <a:latin typeface="Calibri"/>
                <a:ea typeface="Calibri"/>
              </a:rPr>
              <a:t>) among IDPs and host community. </a:t>
            </a:r>
            <a:endParaRPr b="0" lang="en-US" sz="2400" spc="-1" strike="noStrike">
              <a:latin typeface="Arial"/>
            </a:endParaRPr>
          </a:p>
          <a:p>
            <a:pPr marL="343080" indent="-342720">
              <a:lnSpc>
                <a:spcPct val="100000"/>
              </a:lnSpc>
              <a:buClr>
                <a:srgbClr val="000000"/>
              </a:buClr>
              <a:buFont typeface="Arial"/>
              <a:buChar char="•"/>
            </a:pPr>
            <a:r>
              <a:rPr b="0" lang="en-US" sz="2400" spc="-1" strike="noStrike">
                <a:solidFill>
                  <a:srgbClr val="000000"/>
                </a:solidFill>
                <a:latin typeface="Calibri"/>
                <a:ea typeface="Calibri"/>
              </a:rPr>
              <a:t>To enhance the knowledge of PSEA, UNICEF provided a one-day training to CP AoR and government staff.</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TextShape 1"/>
          <p:cNvSpPr txBox="1"/>
          <p:nvPr/>
        </p:nvSpPr>
        <p:spPr>
          <a:xfrm>
            <a:off x="174240" y="882000"/>
            <a:ext cx="11913120" cy="4823280"/>
          </a:xfrm>
          <a:prstGeom prst="rect">
            <a:avLst/>
          </a:prstGeom>
          <a:noFill/>
          <a:ln>
            <a:noFill/>
          </a:ln>
        </p:spPr>
        <p:txBody>
          <a:bodyPr>
            <a:noAutofit/>
          </a:bodyPr>
          <a:p>
            <a:pPr algn="just">
              <a:lnSpc>
                <a:spcPct val="150000"/>
              </a:lnSpc>
              <a:tabLst>
                <a:tab algn="l" pos="0"/>
              </a:tabLst>
            </a:pPr>
            <a:endParaRPr b="0" lang="en-US" sz="3200" spc="-1" strike="noStrike">
              <a:solidFill>
                <a:srgbClr val="000000"/>
              </a:solidFill>
              <a:latin typeface="Calibri"/>
            </a:endParaRPr>
          </a:p>
          <a:p>
            <a:pPr algn="just">
              <a:lnSpc>
                <a:spcPct val="150000"/>
              </a:lnSpc>
              <a:tabLst>
                <a:tab algn="l" pos="0"/>
              </a:tabLst>
            </a:pPr>
            <a:endParaRPr b="0" lang="en-US" sz="3200" spc="-1" strike="noStrike">
              <a:solidFill>
                <a:srgbClr val="000000"/>
              </a:solidFill>
              <a:latin typeface="Calibri"/>
            </a:endParaRPr>
          </a:p>
          <a:p>
            <a:pPr algn="just">
              <a:lnSpc>
                <a:spcPct val="150000"/>
              </a:lnSpc>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p:txBody>
      </p:sp>
      <p:sp>
        <p:nvSpPr>
          <p:cNvPr id="836" name="TextShape 2"/>
          <p:cNvSpPr txBox="1"/>
          <p:nvPr/>
        </p:nvSpPr>
        <p:spPr>
          <a:xfrm>
            <a:off x="73080" y="102600"/>
            <a:ext cx="12014280" cy="472320"/>
          </a:xfrm>
          <a:prstGeom prst="rect">
            <a:avLst/>
          </a:prstGeom>
          <a:solidFill>
            <a:srgbClr val="4bacc6"/>
          </a:solidFill>
          <a:ln>
            <a:noFill/>
          </a:ln>
        </p:spPr>
        <p:txBody>
          <a:bodyPr anchor="ctr">
            <a:noAutofit/>
          </a:bodyPr>
          <a:p>
            <a:pPr algn="ctr">
              <a:lnSpc>
                <a:spcPct val="100000"/>
              </a:lnSpc>
            </a:pPr>
            <a:r>
              <a:rPr b="1" i="1" lang="en-US" sz="2400" spc="-1" strike="noStrike">
                <a:solidFill>
                  <a:srgbClr val="ffffff"/>
                </a:solidFill>
                <a:latin typeface="Calibri"/>
              </a:rPr>
              <a:t>TIGRAY: Protection Cluster Challenges encountered</a:t>
            </a:r>
            <a:r>
              <a:rPr b="0" i="1" lang="en-US" sz="2400" spc="-1" strike="noStrike">
                <a:solidFill>
                  <a:srgbClr val="ffffff"/>
                </a:solidFill>
                <a:latin typeface="Calibri"/>
              </a:rPr>
              <a:t> </a:t>
            </a:r>
            <a:endParaRPr b="0" lang="en-US" sz="2400" spc="-1" strike="noStrike">
              <a:solidFill>
                <a:srgbClr val="000000"/>
              </a:solidFill>
              <a:latin typeface="Calibri"/>
            </a:endParaRPr>
          </a:p>
        </p:txBody>
      </p:sp>
      <p:sp>
        <p:nvSpPr>
          <p:cNvPr id="837" name="CustomShape 3"/>
          <p:cNvSpPr/>
          <p:nvPr/>
        </p:nvSpPr>
        <p:spPr>
          <a:xfrm>
            <a:off x="798840" y="690840"/>
            <a:ext cx="9543240" cy="554760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spcAft>
                <a:spcPts val="799"/>
              </a:spcAft>
              <a:buClr>
                <a:srgbClr val="000000"/>
              </a:buClr>
              <a:buFont typeface="Symbol"/>
              <a:buChar char=""/>
            </a:pPr>
            <a:r>
              <a:rPr b="0" lang="en-GB" sz="2300" spc="-1" strike="noStrike">
                <a:solidFill>
                  <a:srgbClr val="000000"/>
                </a:solidFill>
                <a:latin typeface="Calibri"/>
                <a:ea typeface="Calibri"/>
              </a:rPr>
              <a:t>It is extremely concerning as food aid pause causing extreme hardship and widespread starvation across the region, compromised immune systems and unnatural deaths. Reportedly vulnerable population are increasingly adopting negative coping mechanisms, for instance, child marriage, child labor, begging, transactional sex leading to unintended pregnancies and STI/HIV, collecting UXOs as scrap metals for sale exposing them to the danger. </a:t>
            </a:r>
            <a:endParaRPr b="0" lang="en-US" sz="2300" spc="-1" strike="noStrike">
              <a:latin typeface="Arial"/>
            </a:endParaRPr>
          </a:p>
          <a:p>
            <a:pPr marL="343080" indent="-342720" algn="just">
              <a:lnSpc>
                <a:spcPct val="100000"/>
              </a:lnSpc>
              <a:spcAft>
                <a:spcPts val="799"/>
              </a:spcAft>
              <a:buClr>
                <a:srgbClr val="000000"/>
              </a:buClr>
              <a:buFont typeface="Symbol"/>
              <a:buChar char=""/>
            </a:pPr>
            <a:r>
              <a:rPr b="0" lang="en-GB" sz="2300" spc="-1" strike="noStrike">
                <a:solidFill>
                  <a:srgbClr val="000000"/>
                </a:solidFill>
                <a:latin typeface="Calibri"/>
                <a:ea typeface="Calibri"/>
              </a:rPr>
              <a:t>Abi-Adi reported death of </a:t>
            </a:r>
            <a:r>
              <a:rPr b="0" lang="en-US" sz="2300" spc="-1" strike="noStrike">
                <a:solidFill>
                  <a:srgbClr val="000000"/>
                </a:solidFill>
                <a:latin typeface="Calibri"/>
                <a:ea typeface="Calibri"/>
              </a:rPr>
              <a:t>12 infants, I1D has distributed 150 cartons biscuits. </a:t>
            </a:r>
            <a:endParaRPr b="0" lang="en-US" sz="2300" spc="-1" strike="noStrike">
              <a:latin typeface="Arial"/>
            </a:endParaRPr>
          </a:p>
          <a:p>
            <a:pPr marL="343080" indent="-342720" algn="just">
              <a:lnSpc>
                <a:spcPct val="100000"/>
              </a:lnSpc>
              <a:spcAft>
                <a:spcPts val="799"/>
              </a:spcAft>
              <a:buClr>
                <a:srgbClr val="000000"/>
              </a:buClr>
              <a:buFont typeface="Symbol"/>
              <a:buChar char=""/>
            </a:pPr>
            <a:r>
              <a:rPr b="0" lang="en-US" sz="2300" spc="-1" strike="noStrike">
                <a:solidFill>
                  <a:srgbClr val="000000"/>
                </a:solidFill>
                <a:latin typeface="Calibri"/>
                <a:ea typeface="Calibri"/>
              </a:rPr>
              <a:t>WASH issues are causes of concerns for the IDPs in Quiha, Alene, Hope, MHC, Lekatit 23, and Momona sites. Ayder and Hayelom IDP sites need protection, WASH, Food, and health services. T</a:t>
            </a:r>
            <a:r>
              <a:rPr b="0" lang="en-GB" sz="2300" spc="-1" strike="noStrike">
                <a:solidFill>
                  <a:srgbClr val="000000"/>
                </a:solidFill>
                <a:latin typeface="Calibri"/>
                <a:ea typeface="Calibri"/>
              </a:rPr>
              <a:t>wo Woredas of Temben, namely Keyih Tekli and Kola Temben where the number of early marriage is alarmingly high require urgent attention from the administration and partners for advocacy. </a:t>
            </a:r>
            <a:endParaRPr b="0" lang="en-US" sz="23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TextShape 1"/>
          <p:cNvSpPr txBox="1"/>
          <p:nvPr/>
        </p:nvSpPr>
        <p:spPr>
          <a:xfrm>
            <a:off x="1526400" y="1041480"/>
            <a:ext cx="9138960" cy="2387160"/>
          </a:xfrm>
          <a:prstGeom prst="rect">
            <a:avLst/>
          </a:prstGeom>
          <a:noFill/>
          <a:ln>
            <a:noFill/>
          </a:ln>
        </p:spPr>
        <p:txBody>
          <a:bodyPr anchor="b">
            <a:noAutofit/>
          </a:bodyPr>
          <a:p>
            <a:pPr algn="ctr">
              <a:lnSpc>
                <a:spcPct val="90000"/>
              </a:lnSpc>
            </a:pPr>
            <a:r>
              <a:rPr b="1" lang="en-US" sz="8000" spc="-1" strike="noStrike">
                <a:solidFill>
                  <a:srgbClr val="808080"/>
                </a:solidFill>
                <a:latin typeface="Arial"/>
                <a:ea typeface="Roboto"/>
              </a:rPr>
              <a:t>F</a:t>
            </a:r>
            <a:r>
              <a:rPr b="1" lang="en-US" sz="8000" spc="-1" strike="noStrike">
                <a:solidFill>
                  <a:srgbClr val="808080"/>
                </a:solidFill>
                <a:latin typeface="Arial"/>
                <a:ea typeface="Roboto"/>
              </a:rPr>
              <a:t>o</a:t>
            </a:r>
            <a:r>
              <a:rPr b="1" lang="en-US" sz="8000" spc="-1" strike="noStrike">
                <a:solidFill>
                  <a:srgbClr val="808080"/>
                </a:solidFill>
                <a:latin typeface="Arial"/>
                <a:ea typeface="Roboto"/>
              </a:rPr>
              <a:t>o</a:t>
            </a:r>
            <a:r>
              <a:rPr b="1" lang="en-US" sz="8000" spc="-1" strike="noStrike">
                <a:solidFill>
                  <a:srgbClr val="808080"/>
                </a:solidFill>
                <a:latin typeface="Arial"/>
                <a:ea typeface="Roboto"/>
              </a:rPr>
              <a:t>d</a:t>
            </a:r>
            <a:r>
              <a:rPr b="1" lang="en-US" sz="8000" spc="-1" strike="noStrike">
                <a:solidFill>
                  <a:srgbClr val="808080"/>
                </a:solidFill>
                <a:latin typeface="Arial"/>
                <a:ea typeface="Roboto"/>
              </a:rPr>
              <a:t> </a:t>
            </a:r>
            <a:r>
              <a:rPr b="1" lang="en-US" sz="8000" spc="-1" strike="noStrike">
                <a:solidFill>
                  <a:srgbClr val="808080"/>
                </a:solidFill>
                <a:latin typeface="Arial"/>
                <a:ea typeface="Roboto"/>
              </a:rPr>
              <a:t>C</a:t>
            </a:r>
            <a:r>
              <a:rPr b="1" lang="en-US" sz="8000" spc="-1" strike="noStrike">
                <a:solidFill>
                  <a:srgbClr val="808080"/>
                </a:solidFill>
                <a:latin typeface="Arial"/>
                <a:ea typeface="Roboto"/>
              </a:rPr>
              <a:t>l</a:t>
            </a:r>
            <a:r>
              <a:rPr b="1" lang="en-US" sz="8000" spc="-1" strike="noStrike">
                <a:solidFill>
                  <a:srgbClr val="808080"/>
                </a:solidFill>
                <a:latin typeface="Arial"/>
                <a:ea typeface="Roboto"/>
              </a:rPr>
              <a:t>u</a:t>
            </a:r>
            <a:r>
              <a:rPr b="1" lang="en-US" sz="8000" spc="-1" strike="noStrike">
                <a:solidFill>
                  <a:srgbClr val="808080"/>
                </a:solidFill>
                <a:latin typeface="Arial"/>
                <a:ea typeface="Roboto"/>
              </a:rPr>
              <a:t>s</a:t>
            </a:r>
            <a:r>
              <a:rPr b="1" lang="en-US" sz="8000" spc="-1" strike="noStrike">
                <a:solidFill>
                  <a:srgbClr val="808080"/>
                </a:solidFill>
                <a:latin typeface="Arial"/>
                <a:ea typeface="Roboto"/>
              </a:rPr>
              <a:t>t</a:t>
            </a:r>
            <a:r>
              <a:rPr b="1" lang="en-US" sz="8000" spc="-1" strike="noStrike">
                <a:solidFill>
                  <a:srgbClr val="808080"/>
                </a:solidFill>
                <a:latin typeface="Arial"/>
                <a:ea typeface="Roboto"/>
              </a:rPr>
              <a:t>e</a:t>
            </a:r>
            <a:r>
              <a:rPr b="1" lang="en-US" sz="8000" spc="-1" strike="noStrike">
                <a:solidFill>
                  <a:srgbClr val="808080"/>
                </a:solidFill>
                <a:latin typeface="Arial"/>
                <a:ea typeface="Roboto"/>
              </a:rPr>
              <a:t>r </a:t>
            </a:r>
            <a:r>
              <a:rPr b="1" lang="en-US" sz="8000" spc="-1" strike="noStrike">
                <a:solidFill>
                  <a:srgbClr val="808080"/>
                </a:solidFill>
                <a:latin typeface="Arial"/>
                <a:ea typeface="Roboto"/>
              </a:rPr>
              <a:t>U</a:t>
            </a:r>
            <a:r>
              <a:rPr b="1" lang="en-US" sz="8000" spc="-1" strike="noStrike">
                <a:solidFill>
                  <a:srgbClr val="808080"/>
                </a:solidFill>
                <a:latin typeface="Arial"/>
                <a:ea typeface="Roboto"/>
              </a:rPr>
              <a:t>p</a:t>
            </a:r>
            <a:r>
              <a:rPr b="1" lang="en-US" sz="8000" spc="-1" strike="noStrike">
                <a:solidFill>
                  <a:srgbClr val="808080"/>
                </a:solidFill>
                <a:latin typeface="Arial"/>
                <a:ea typeface="Roboto"/>
              </a:rPr>
              <a:t>d</a:t>
            </a:r>
            <a:r>
              <a:rPr b="1" lang="en-US" sz="8000" spc="-1" strike="noStrike">
                <a:solidFill>
                  <a:srgbClr val="808080"/>
                </a:solidFill>
                <a:latin typeface="Arial"/>
                <a:ea typeface="Roboto"/>
              </a:rPr>
              <a:t>a</a:t>
            </a:r>
            <a:r>
              <a:rPr b="1" lang="en-US" sz="8000" spc="-1" strike="noStrike">
                <a:solidFill>
                  <a:srgbClr val="808080"/>
                </a:solidFill>
                <a:latin typeface="Arial"/>
                <a:ea typeface="Roboto"/>
              </a:rPr>
              <a:t>t</a:t>
            </a:r>
            <a:r>
              <a:rPr b="1" lang="en-US" sz="8000" spc="-1" strike="noStrike">
                <a:solidFill>
                  <a:srgbClr val="808080"/>
                </a:solidFill>
                <a:latin typeface="Arial"/>
                <a:ea typeface="Roboto"/>
              </a:rPr>
              <a:t>e</a:t>
            </a: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8" name="TextShape 1"/>
          <p:cNvSpPr txBox="1"/>
          <p:nvPr/>
        </p:nvSpPr>
        <p:spPr>
          <a:xfrm>
            <a:off x="174240" y="882000"/>
            <a:ext cx="11913120" cy="4823280"/>
          </a:xfrm>
          <a:prstGeom prst="rect">
            <a:avLst/>
          </a:prstGeom>
          <a:noFill/>
          <a:ln>
            <a:noFill/>
          </a:ln>
        </p:spPr>
        <p:txBody>
          <a:bodyPr>
            <a:noAutofit/>
          </a:bodyPr>
          <a:p>
            <a:pPr algn="just">
              <a:lnSpc>
                <a:spcPct val="150000"/>
              </a:lnSpc>
              <a:tabLst>
                <a:tab algn="l" pos="0"/>
              </a:tabLst>
            </a:pPr>
            <a:endParaRPr b="0" lang="en-US" sz="3200" spc="-1" strike="noStrike">
              <a:solidFill>
                <a:srgbClr val="000000"/>
              </a:solidFill>
              <a:latin typeface="Calibri"/>
            </a:endParaRPr>
          </a:p>
          <a:p>
            <a:pPr algn="just">
              <a:lnSpc>
                <a:spcPct val="150000"/>
              </a:lnSpc>
              <a:tabLst>
                <a:tab algn="l" pos="0"/>
              </a:tabLst>
            </a:pPr>
            <a:endParaRPr b="0" lang="en-US" sz="3200" spc="-1" strike="noStrike">
              <a:solidFill>
                <a:srgbClr val="000000"/>
              </a:solidFill>
              <a:latin typeface="Calibri"/>
            </a:endParaRPr>
          </a:p>
          <a:p>
            <a:pPr algn="just">
              <a:lnSpc>
                <a:spcPct val="150000"/>
              </a:lnSpc>
              <a:tabLst>
                <a:tab algn="l" pos="0"/>
              </a:tabLst>
            </a:pPr>
            <a:endParaRPr b="0" lang="en-US" sz="3200" spc="-1" strike="noStrike">
              <a:solidFill>
                <a:srgbClr val="000000"/>
              </a:solidFill>
              <a:latin typeface="Calibri"/>
            </a:endParaRPr>
          </a:p>
          <a:p>
            <a:pPr>
              <a:lnSpc>
                <a:spcPct val="100000"/>
              </a:lnSpc>
              <a:spcBef>
                <a:spcPts val="641"/>
              </a:spcBef>
              <a:tabLst>
                <a:tab algn="l" pos="0"/>
              </a:tabLst>
            </a:pPr>
            <a:endParaRPr b="0" lang="en-US" sz="3200" spc="-1" strike="noStrike">
              <a:solidFill>
                <a:srgbClr val="000000"/>
              </a:solidFill>
              <a:latin typeface="Calibri"/>
            </a:endParaRPr>
          </a:p>
        </p:txBody>
      </p:sp>
      <p:sp>
        <p:nvSpPr>
          <p:cNvPr id="839" name="TextShape 2"/>
          <p:cNvSpPr txBox="1"/>
          <p:nvPr/>
        </p:nvSpPr>
        <p:spPr>
          <a:xfrm>
            <a:off x="73080" y="102600"/>
            <a:ext cx="12014280" cy="472320"/>
          </a:xfrm>
          <a:prstGeom prst="rect">
            <a:avLst/>
          </a:prstGeom>
          <a:solidFill>
            <a:srgbClr val="4bacc6"/>
          </a:solidFill>
          <a:ln>
            <a:noFill/>
          </a:ln>
        </p:spPr>
        <p:txBody>
          <a:bodyPr anchor="ctr">
            <a:noAutofit/>
          </a:bodyPr>
          <a:p>
            <a:pPr algn="ctr">
              <a:lnSpc>
                <a:spcPct val="100000"/>
              </a:lnSpc>
            </a:pPr>
            <a:r>
              <a:rPr b="1" i="1" lang="en-US" sz="2400" spc="-1" strike="noStrike">
                <a:solidFill>
                  <a:srgbClr val="ffffff"/>
                </a:solidFill>
                <a:latin typeface="Calibri"/>
              </a:rPr>
              <a:t>TIGRAY: Protection Cluster Challenges encountered</a:t>
            </a:r>
            <a:r>
              <a:rPr b="0" i="1" lang="en-US" sz="2400" spc="-1" strike="noStrike">
                <a:solidFill>
                  <a:srgbClr val="ffffff"/>
                </a:solidFill>
                <a:latin typeface="Calibri"/>
              </a:rPr>
              <a:t> </a:t>
            </a:r>
            <a:endParaRPr b="0" lang="en-US" sz="2400" spc="-1" strike="noStrike">
              <a:solidFill>
                <a:srgbClr val="000000"/>
              </a:solidFill>
              <a:latin typeface="Calibri"/>
            </a:endParaRPr>
          </a:p>
        </p:txBody>
      </p:sp>
      <p:sp>
        <p:nvSpPr>
          <p:cNvPr id="840" name="CustomShape 3"/>
          <p:cNvSpPr/>
          <p:nvPr/>
        </p:nvSpPr>
        <p:spPr>
          <a:xfrm>
            <a:off x="741240" y="877680"/>
            <a:ext cx="9615240" cy="4783320"/>
          </a:xfrm>
          <a:prstGeom prst="rect">
            <a:avLst/>
          </a:prstGeom>
          <a:noFill/>
          <a:ln>
            <a:noFill/>
          </a:ln>
        </p:spPr>
        <p:style>
          <a:lnRef idx="0"/>
          <a:fillRef idx="0"/>
          <a:effectRef idx="0"/>
          <a:fontRef idx="minor"/>
        </p:style>
        <p:txBody>
          <a:bodyPr lIns="90000" rIns="90000" tIns="45000" bIns="45000">
            <a:spAutoFit/>
          </a:bodyPr>
          <a:p>
            <a:pPr lvl="1" marL="743040" indent="-285480" algn="just">
              <a:lnSpc>
                <a:spcPct val="100000"/>
              </a:lnSpc>
              <a:buClr>
                <a:srgbClr val="000000"/>
              </a:buClr>
              <a:buFont typeface="Arial"/>
              <a:buChar char="•"/>
            </a:pPr>
            <a:r>
              <a:rPr b="0" lang="en-US" sz="2400" spc="-1" strike="noStrike">
                <a:solidFill>
                  <a:srgbClr val="000000"/>
                </a:solidFill>
                <a:latin typeface="Calibri"/>
                <a:ea typeface="Calibri"/>
              </a:rPr>
              <a:t>Paramount protection concerns for both IDPs and children where schools are co-located in the same premise or even sharing the space without separation. </a:t>
            </a:r>
            <a:endParaRPr b="0" lang="en-US" sz="2400" spc="-1" strike="noStrike">
              <a:latin typeface="Arial"/>
            </a:endParaRPr>
          </a:p>
          <a:p>
            <a:pPr lvl="1" marL="743040" indent="-285480" algn="just">
              <a:lnSpc>
                <a:spcPct val="100000"/>
              </a:lnSpc>
              <a:buClr>
                <a:srgbClr val="000000"/>
              </a:buClr>
              <a:buFont typeface="Arial"/>
              <a:buChar char="•"/>
            </a:pPr>
            <a:r>
              <a:rPr b="0" lang="en-US" sz="2300" spc="-1" strike="noStrike">
                <a:solidFill>
                  <a:srgbClr val="000000"/>
                </a:solidFill>
                <a:latin typeface="Calibri"/>
                <a:ea typeface="Calibri"/>
              </a:rPr>
              <a:t>UXOs and ERWs threats are prevalent and remained a serious concern for the safety and security of communities across the region. Reports of incidents are increasing as schools have reopened, farming activities commenced. Awareness raising remained the only MA activity in Tigray.   </a:t>
            </a:r>
            <a:endParaRPr b="0" lang="en-US" sz="2300" spc="-1" strike="noStrike">
              <a:latin typeface="Arial"/>
            </a:endParaRPr>
          </a:p>
          <a:p>
            <a:pPr lvl="1" marL="743040" indent="-285480" algn="just">
              <a:lnSpc>
                <a:spcPct val="100000"/>
              </a:lnSpc>
              <a:buClr>
                <a:srgbClr val="000000"/>
              </a:buClr>
              <a:buFont typeface="Arial"/>
              <a:buChar char="•"/>
            </a:pPr>
            <a:r>
              <a:rPr b="0" lang="en-US" sz="2400" spc="-1" strike="noStrike">
                <a:solidFill>
                  <a:srgbClr val="000000"/>
                </a:solidFill>
                <a:latin typeface="Calibri"/>
                <a:ea typeface="Calibri"/>
              </a:rPr>
              <a:t>Due to presence of external forces in Southern and parts of the Eastern zones, humanitarian access continue to constraint response activities</a:t>
            </a:r>
            <a:endParaRPr b="0" lang="en-US" sz="2400" spc="-1" strike="noStrike">
              <a:latin typeface="Arial"/>
            </a:endParaRPr>
          </a:p>
          <a:p>
            <a:pPr lvl="1" marL="743040" indent="-285480" algn="just">
              <a:lnSpc>
                <a:spcPct val="100000"/>
              </a:lnSpc>
              <a:buClr>
                <a:srgbClr val="000000"/>
              </a:buClr>
              <a:buFont typeface="Arial"/>
              <a:buChar char="•"/>
            </a:pPr>
            <a:r>
              <a:rPr b="0" lang="en-US" sz="2400" spc="-1" strike="noStrike">
                <a:solidFill>
                  <a:srgbClr val="000000"/>
                </a:solidFill>
                <a:latin typeface="Calibri"/>
                <a:ea typeface="Calibri"/>
              </a:rPr>
              <a:t>Across the region, livelihood interventions and support remained extremely limited slowing people’s ability to recover especially returnees.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TextShape 1"/>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8D343525-23EB-4D92-98A2-F5F32FD52614}" type="slidenum">
              <a:rPr b="0" lang="en-US" sz="1200" spc="-1" strike="noStrike">
                <a:solidFill>
                  <a:srgbClr val="888888"/>
                </a:solidFill>
                <a:latin typeface="Calibri"/>
                <a:ea typeface="Calibri"/>
              </a:rPr>
              <a:t>130</a:t>
            </a:fld>
            <a:endParaRPr b="0" lang="en-US" sz="1200" spc="-1" strike="noStrike">
              <a:latin typeface="Times New Roman"/>
            </a:endParaRPr>
          </a:p>
        </p:txBody>
      </p:sp>
      <p:sp>
        <p:nvSpPr>
          <p:cNvPr id="522" name="CustomShape 2"/>
          <p:cNvSpPr/>
          <p:nvPr/>
        </p:nvSpPr>
        <p:spPr>
          <a:xfrm>
            <a:off x="178560" y="103320"/>
            <a:ext cx="11927160" cy="780120"/>
          </a:xfrm>
          <a:prstGeom prst="rect">
            <a:avLst/>
          </a:prstGeom>
          <a:solidFill>
            <a:schemeClr val="lt1"/>
          </a:solidFill>
          <a:ln w="12600">
            <a:solidFill>
              <a:schemeClr val="accent2"/>
            </a:solidFill>
            <a:miter/>
          </a:ln>
        </p:spPr>
        <p:style>
          <a:lnRef idx="0"/>
          <a:fillRef idx="0"/>
          <a:effectRef idx="0"/>
          <a:fontRef idx="minor"/>
        </p:style>
        <p:txBody>
          <a:bodyPr>
            <a:noAutofit/>
          </a:bodyPr>
          <a:p>
            <a:pPr>
              <a:lnSpc>
                <a:spcPct val="100000"/>
              </a:lnSpc>
              <a:tabLst>
                <a:tab algn="l" pos="0"/>
              </a:tabLst>
            </a:pPr>
            <a:r>
              <a:rPr b="1" lang="en-US" sz="2800" spc="-1" strike="noStrike">
                <a:solidFill>
                  <a:srgbClr val="ed7d31"/>
                </a:solidFill>
                <a:latin typeface="Calibri"/>
                <a:ea typeface="Calibri"/>
              </a:rPr>
              <a:t>Food Cluster Key Updates as of 03 August 2023</a:t>
            </a:r>
            <a:endParaRPr b="0" lang="en-US" sz="2800" spc="-1" strike="noStrike">
              <a:latin typeface="Arial"/>
            </a:endParaRPr>
          </a:p>
        </p:txBody>
      </p:sp>
      <p:sp>
        <p:nvSpPr>
          <p:cNvPr id="523" name="CustomShape 3"/>
          <p:cNvSpPr/>
          <p:nvPr/>
        </p:nvSpPr>
        <p:spPr>
          <a:xfrm>
            <a:off x="533160" y="2303640"/>
            <a:ext cx="9430200" cy="701640"/>
          </a:xfrm>
          <a:prstGeom prst="rect">
            <a:avLst/>
          </a:prstGeom>
          <a:noFill/>
          <a:ln>
            <a:noFill/>
          </a:ln>
        </p:spPr>
        <p:style>
          <a:lnRef idx="0"/>
          <a:fillRef idx="0"/>
          <a:effectRef idx="0"/>
          <a:fontRef idx="minor"/>
        </p:style>
        <p:txBody>
          <a:bodyPr lIns="122040" rIns="122040" tIns="60840" bIns="60840" anchor="ctr">
            <a:spAutoFit/>
          </a:bodyPr>
          <a:p>
            <a:pPr marL="457200">
              <a:lnSpc>
                <a:spcPct val="100000"/>
              </a:lnSpc>
              <a:tabLst>
                <a:tab algn="l" pos="0"/>
              </a:tabLst>
            </a:pPr>
            <a:endParaRPr b="0" lang="en-US" sz="1800" spc="-1" strike="noStrike">
              <a:latin typeface="Arial"/>
            </a:endParaRPr>
          </a:p>
          <a:p>
            <a:pPr marL="457200" indent="-329760">
              <a:lnSpc>
                <a:spcPct val="100000"/>
              </a:lnSpc>
              <a:tabLst>
                <a:tab algn="l" pos="0"/>
              </a:tabLst>
            </a:pPr>
            <a:endParaRPr b="0" lang="en-US" sz="1800" spc="-1" strike="noStrike">
              <a:latin typeface="Arial"/>
            </a:endParaRPr>
          </a:p>
        </p:txBody>
      </p:sp>
      <p:sp>
        <p:nvSpPr>
          <p:cNvPr id="524" name="CustomShape 4"/>
          <p:cNvSpPr/>
          <p:nvPr/>
        </p:nvSpPr>
        <p:spPr>
          <a:xfrm>
            <a:off x="178560" y="685800"/>
            <a:ext cx="11927160" cy="6369480"/>
          </a:xfrm>
          <a:prstGeom prst="rect">
            <a:avLst/>
          </a:prstGeom>
          <a:solidFill>
            <a:schemeClr val="lt1"/>
          </a:solidFill>
          <a:ln w="12600">
            <a:solidFill>
              <a:schemeClr val="accent2"/>
            </a:solidFill>
            <a:miter/>
          </a:ln>
        </p:spPr>
        <p:style>
          <a:lnRef idx="0"/>
          <a:fillRef idx="0"/>
          <a:effectRef idx="0"/>
          <a:fontRef idx="minor"/>
        </p:style>
        <p:txBody>
          <a:bodyPr>
            <a:spAutoFit/>
          </a:bodyPr>
          <a:p>
            <a:pPr marL="343080" indent="-342720" algn="just">
              <a:lnSpc>
                <a:spcPct val="106000"/>
              </a:lnSpc>
              <a:buClr>
                <a:srgbClr val="00b050"/>
              </a:buClr>
              <a:buFont typeface="Wingdings" charset="2"/>
              <a:buChar char=""/>
            </a:pPr>
            <a:r>
              <a:rPr b="1" lang="en-GB" sz="1800" spc="-1" strike="noStrike">
                <a:solidFill>
                  <a:srgbClr val="00b050"/>
                </a:solidFill>
                <a:latin typeface="Calibri"/>
                <a:ea typeface="Calibri"/>
              </a:rPr>
              <a:t>During this critical time, the regional govt is working to improve coordination with EDRMC. As the main food partners’ pause of distribution is entering its fourth consecutive month in Tigray, the Government is organizing a one-off distribution to support IDPs in 17 towns with around 3,100 MT of food items. The commodities continue to arrive in the selected towns, the distributions targeting the most vulnerable IDPs are expected to take place in early August. </a:t>
            </a:r>
            <a:endParaRPr b="0" lang="en-US" sz="1800" spc="-1" strike="noStrike">
              <a:latin typeface="Arial"/>
            </a:endParaRPr>
          </a:p>
          <a:p>
            <a:pPr lvl="1" marL="800280" indent="-342720" algn="just">
              <a:lnSpc>
                <a:spcPct val="106000"/>
              </a:lnSpc>
              <a:buClr>
                <a:srgbClr val="000000"/>
              </a:buClr>
              <a:buFont typeface="Wingdings" charset="2"/>
              <a:buChar char=""/>
            </a:pPr>
            <a:r>
              <a:rPr b="1" lang="en-GB" sz="1800" spc="-1" strike="noStrike">
                <a:solidFill>
                  <a:srgbClr val="000000"/>
                </a:solidFill>
                <a:latin typeface="Calibri"/>
                <a:ea typeface="Calibri"/>
              </a:rPr>
              <a:t>EDRMC allocated resource: 3,108 MT (Rice 1,831MT, CSB 982 MT and Oil 295 MT) </a:t>
            </a:r>
            <a:endParaRPr b="0" lang="en-US" sz="1800" spc="-1" strike="noStrike">
              <a:latin typeface="Arial"/>
            </a:endParaRPr>
          </a:p>
          <a:p>
            <a:pPr lvl="1" marL="800280" indent="-342720" algn="just">
              <a:lnSpc>
                <a:spcPct val="106000"/>
              </a:lnSpc>
              <a:buClr>
                <a:srgbClr val="000000"/>
              </a:buClr>
              <a:buFont typeface="Wingdings" charset="2"/>
              <a:buChar char=""/>
            </a:pPr>
            <a:r>
              <a:rPr b="1" lang="en-GB" sz="1800" spc="-1" strike="noStrike">
                <a:solidFill>
                  <a:srgbClr val="000000"/>
                </a:solidFill>
                <a:latin typeface="Calibri"/>
                <a:ea typeface="Calibri"/>
              </a:rPr>
              <a:t>Ration: Rice 5kg/person, CSB 4.5kg/person and oil 0.45lit/person</a:t>
            </a:r>
            <a:endParaRPr b="0" lang="en-US" sz="1800" spc="-1" strike="noStrike">
              <a:latin typeface="Arial"/>
            </a:endParaRPr>
          </a:p>
          <a:p>
            <a:pPr lvl="1" marL="800280" indent="-342720" algn="just">
              <a:lnSpc>
                <a:spcPct val="106000"/>
              </a:lnSpc>
              <a:buClr>
                <a:srgbClr val="000000"/>
              </a:buClr>
              <a:buFont typeface="Wingdings" charset="2"/>
              <a:buChar char=""/>
            </a:pPr>
            <a:r>
              <a:rPr b="1" lang="en-GB" sz="1800" spc="-1" strike="noStrike">
                <a:solidFill>
                  <a:srgbClr val="000000"/>
                </a:solidFill>
                <a:latin typeface="Calibri"/>
                <a:ea typeface="Calibri"/>
              </a:rPr>
              <a:t>Based on allocated resources - rice enough for 366,284 IDPs, CSB for 218,185 IDPs, and oil for 654,553 IDPs</a:t>
            </a:r>
            <a:endParaRPr b="0" lang="en-US" sz="1800" spc="-1" strike="noStrike">
              <a:latin typeface="Arial"/>
            </a:endParaRPr>
          </a:p>
          <a:p>
            <a:pPr lvl="1" marL="800280" indent="-342720" algn="just">
              <a:lnSpc>
                <a:spcPct val="106000"/>
              </a:lnSpc>
              <a:buClr>
                <a:srgbClr val="000000"/>
              </a:buClr>
              <a:buFont typeface="Wingdings" charset="2"/>
              <a:buChar char=""/>
            </a:pPr>
            <a:r>
              <a:rPr b="1" lang="en-GB" sz="1800" spc="-1" strike="noStrike">
                <a:solidFill>
                  <a:srgbClr val="000000"/>
                </a:solidFill>
                <a:latin typeface="Calibri"/>
                <a:ea typeface="Calibri"/>
              </a:rPr>
              <a:t>Dispatched: 1,890.84 MT (61%) </a:t>
            </a:r>
            <a:endParaRPr b="0" lang="en-US" sz="1800" spc="-1" strike="noStrike">
              <a:latin typeface="Arial"/>
            </a:endParaRPr>
          </a:p>
          <a:p>
            <a:pPr algn="just">
              <a:lnSpc>
                <a:spcPct val="106000"/>
              </a:lnSpc>
            </a:pPr>
            <a:endParaRPr b="0" lang="en-US" sz="1800" spc="-1" strike="noStrike">
              <a:latin typeface="Arial"/>
            </a:endParaRPr>
          </a:p>
          <a:p>
            <a:pPr marL="343080" indent="-342720" algn="just">
              <a:lnSpc>
                <a:spcPct val="106000"/>
              </a:lnSpc>
              <a:buClr>
                <a:srgbClr val="00b050"/>
              </a:buClr>
              <a:buFont typeface="Wingdings" charset="2"/>
              <a:buChar char=""/>
            </a:pPr>
            <a:r>
              <a:rPr b="1" lang="en-GB" sz="1800" spc="-1" strike="noStrike">
                <a:solidFill>
                  <a:srgbClr val="00b050"/>
                </a:solidFill>
                <a:latin typeface="Calibri"/>
                <a:ea typeface="Calibri"/>
              </a:rPr>
              <a:t>While the pause of most food assistance activities continues, food partners gradually started trialling the improved processes. This testing phase will give an opportunity for partners to evaluate the enhanced measures and controls jointly put in place and further strengthen the system prior to any wider distribution.</a:t>
            </a:r>
            <a:endParaRPr b="0" lang="en-US" sz="1800" spc="-1" strike="noStrike">
              <a:latin typeface="Arial"/>
            </a:endParaRPr>
          </a:p>
          <a:p>
            <a:pPr lvl="1" marL="800280" indent="-342720" algn="just">
              <a:lnSpc>
                <a:spcPct val="106000"/>
              </a:lnSpc>
              <a:buClr>
                <a:srgbClr val="00b050"/>
              </a:buClr>
              <a:buFont typeface="Wingdings" charset="2"/>
              <a:buChar char=""/>
            </a:pPr>
            <a:r>
              <a:rPr b="1" lang="en-GB" sz="1800" spc="-1" strike="noStrike">
                <a:solidFill>
                  <a:srgbClr val="00b050"/>
                </a:solidFill>
                <a:latin typeface="Calibri"/>
                <a:ea typeface="Calibri"/>
              </a:rPr>
              <a:t>Small-scale test distributions are being conducted at 7 rural food distribution points in NW Zone (1 in Asgede, 2 in Tsimbla, 1 in Tahtay Adiaybo) and Southern Zone (3 in Raya Azebo) since 31 July. As of 03 August, around 63,800 people were assisted by WFP and its partners with 957 MT of wheat from MoA, funded by WB (15kg pre-packed bag of wheat per person).</a:t>
            </a:r>
            <a:endParaRPr b="0" lang="en-US" sz="1800" spc="-1" strike="noStrike">
              <a:latin typeface="Arial"/>
            </a:endParaRPr>
          </a:p>
          <a:p>
            <a:pPr algn="just">
              <a:lnSpc>
                <a:spcPct val="106000"/>
              </a:lnSpc>
            </a:pPr>
            <a:endParaRPr b="0" lang="en-US" sz="1800" spc="-1" strike="noStrike">
              <a:latin typeface="Arial"/>
            </a:endParaRPr>
          </a:p>
          <a:p>
            <a:pPr marL="343080" indent="-342720" algn="just">
              <a:lnSpc>
                <a:spcPct val="106000"/>
              </a:lnSpc>
              <a:buClr>
                <a:srgbClr val="00b050"/>
              </a:buClr>
              <a:buFont typeface="Wingdings" charset="2"/>
              <a:buChar char=""/>
            </a:pPr>
            <a:r>
              <a:rPr b="1" lang="en-GB" sz="1800" spc="-1" strike="noStrike">
                <a:solidFill>
                  <a:srgbClr val="00b050"/>
                </a:solidFill>
                <a:latin typeface="Calibri"/>
                <a:ea typeface="Calibri"/>
              </a:rPr>
              <a:t>Data-driven, vulnerability-based targeting approach </a:t>
            </a:r>
            <a:r>
              <a:rPr b="1" lang="en-GB" sz="1800" spc="-1" strike="noStrike">
                <a:solidFill>
                  <a:srgbClr val="000000"/>
                </a:solidFill>
                <a:latin typeface="Calibri"/>
                <a:ea typeface="Calibri"/>
              </a:rPr>
              <a:t>to identify most vulnerable families for upcoming food aid.</a:t>
            </a:r>
            <a:endParaRPr b="0" lang="en-US" sz="1800" spc="-1" strike="noStrike">
              <a:latin typeface="Arial"/>
            </a:endParaRPr>
          </a:p>
          <a:p>
            <a:pPr lvl="1" marL="800280" indent="-342720" algn="just">
              <a:lnSpc>
                <a:spcPct val="106000"/>
              </a:lnSpc>
              <a:buClr>
                <a:srgbClr val="000000"/>
              </a:buClr>
              <a:buFont typeface="Wingdings" charset="2"/>
              <a:buChar char=""/>
            </a:pPr>
            <a:r>
              <a:rPr b="1" lang="en-GB" sz="1800" spc="-1" strike="noStrike">
                <a:latin typeface="Calibri"/>
                <a:ea typeface="Calibri"/>
              </a:rPr>
              <a:t>JEOP: In Central, Eastern, South Eastern and part of Southern zones, data collection is completed in non-displaced communities in rural areas and urban towns, pending on IDP data. </a:t>
            </a:r>
            <a:endParaRPr b="0" lang="en-US" sz="1800" spc="-1" strike="noStrike">
              <a:latin typeface="Arial"/>
            </a:endParaRPr>
          </a:p>
          <a:p>
            <a:pPr lvl="1" marL="800280" indent="-342720" algn="just">
              <a:lnSpc>
                <a:spcPct val="106000"/>
              </a:lnSpc>
              <a:buClr>
                <a:srgbClr val="000000"/>
              </a:buClr>
              <a:buFont typeface="Wingdings" charset="2"/>
              <a:buChar char=""/>
            </a:pPr>
            <a:r>
              <a:rPr b="1" lang="en-GB" sz="1800" spc="-1" strike="noStrike">
                <a:latin typeface="Calibri"/>
                <a:ea typeface="Calibri"/>
              </a:rPr>
              <a:t>WFP: In North Western and part of Southern zones + Mekelle, the exercise is being rolled out in phases – Phase 1 currently ongoing in eight rural woredas (7 in NW and 1 in S), followed by Phase 2 and 3. </a:t>
            </a:r>
            <a:endParaRPr b="0" lang="en-US" sz="1800" spc="-1" strike="noStrike">
              <a:latin typeface="Arial"/>
            </a:endParaRPr>
          </a:p>
          <a:p>
            <a:pPr algn="just">
              <a:lnSpc>
                <a:spcPct val="106000"/>
              </a:lnSpc>
            </a:pPr>
            <a:endParaRPr b="0" lang="en-US" sz="1800" spc="-1" strike="noStrike">
              <a:latin typeface="Arial"/>
            </a:endParaRPr>
          </a:p>
        </p:txBody>
      </p:sp>
    </p:spTree>
  </p:cSld>
  <p:transition spd="slow">
    <p:push dir="r"/>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5" name="TextShape 1"/>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B815A816-E1D1-487B-9CFF-EA1663A6B43C}" type="slidenum">
              <a:rPr b="0" lang="en-US" sz="1200" spc="-1" strike="noStrike">
                <a:solidFill>
                  <a:srgbClr val="888888"/>
                </a:solidFill>
                <a:latin typeface="Calibri"/>
                <a:ea typeface="Calibri"/>
              </a:rPr>
              <a:t>12</a:t>
            </a:fld>
            <a:endParaRPr b="0" lang="en-US" sz="1200" spc="-1" strike="noStrike">
              <a:latin typeface="Times New Roman"/>
            </a:endParaRPr>
          </a:p>
        </p:txBody>
      </p:sp>
      <p:sp>
        <p:nvSpPr>
          <p:cNvPr id="526" name="CustomShape 2"/>
          <p:cNvSpPr/>
          <p:nvPr/>
        </p:nvSpPr>
        <p:spPr>
          <a:xfrm>
            <a:off x="178560" y="103320"/>
            <a:ext cx="11927160" cy="780120"/>
          </a:xfrm>
          <a:prstGeom prst="rect">
            <a:avLst/>
          </a:prstGeom>
          <a:solidFill>
            <a:schemeClr val="lt1"/>
          </a:solidFill>
          <a:ln w="12600">
            <a:solidFill>
              <a:schemeClr val="accent2"/>
            </a:solidFill>
            <a:miter/>
          </a:ln>
        </p:spPr>
        <p:style>
          <a:lnRef idx="0"/>
          <a:fillRef idx="0"/>
          <a:effectRef idx="0"/>
          <a:fontRef idx="minor"/>
        </p:style>
        <p:txBody>
          <a:bodyPr>
            <a:noAutofit/>
          </a:bodyPr>
          <a:p>
            <a:pPr>
              <a:lnSpc>
                <a:spcPct val="100000"/>
              </a:lnSpc>
              <a:tabLst>
                <a:tab algn="l" pos="0"/>
              </a:tabLst>
            </a:pPr>
            <a:r>
              <a:rPr b="1" lang="en-US" sz="2800" spc="-1" strike="noStrike">
                <a:solidFill>
                  <a:srgbClr val="ed7d31"/>
                </a:solidFill>
                <a:latin typeface="Calibri"/>
                <a:ea typeface="Calibri"/>
              </a:rPr>
              <a:t>Food Cluster Key Updates as of 03 August 2023</a:t>
            </a:r>
            <a:endParaRPr b="0" lang="en-US" sz="2800" spc="-1" strike="noStrike">
              <a:latin typeface="Arial"/>
            </a:endParaRPr>
          </a:p>
        </p:txBody>
      </p:sp>
      <p:sp>
        <p:nvSpPr>
          <p:cNvPr id="527" name="CustomShape 3"/>
          <p:cNvSpPr/>
          <p:nvPr/>
        </p:nvSpPr>
        <p:spPr>
          <a:xfrm>
            <a:off x="533160" y="2303640"/>
            <a:ext cx="9430200" cy="701640"/>
          </a:xfrm>
          <a:prstGeom prst="rect">
            <a:avLst/>
          </a:prstGeom>
          <a:noFill/>
          <a:ln>
            <a:noFill/>
          </a:ln>
        </p:spPr>
        <p:style>
          <a:lnRef idx="0"/>
          <a:fillRef idx="0"/>
          <a:effectRef idx="0"/>
          <a:fontRef idx="minor"/>
        </p:style>
        <p:txBody>
          <a:bodyPr lIns="122040" rIns="122040" tIns="60840" bIns="60840" anchor="ctr">
            <a:spAutoFit/>
          </a:bodyPr>
          <a:p>
            <a:pPr marL="457200">
              <a:lnSpc>
                <a:spcPct val="100000"/>
              </a:lnSpc>
              <a:tabLst>
                <a:tab algn="l" pos="0"/>
              </a:tabLst>
            </a:pPr>
            <a:endParaRPr b="0" lang="en-US" sz="1800" spc="-1" strike="noStrike">
              <a:latin typeface="Arial"/>
            </a:endParaRPr>
          </a:p>
          <a:p>
            <a:pPr marL="457200" indent="-329760">
              <a:lnSpc>
                <a:spcPct val="100000"/>
              </a:lnSpc>
              <a:tabLst>
                <a:tab algn="l" pos="0"/>
              </a:tabLst>
            </a:pPr>
            <a:endParaRPr b="0" lang="en-US" sz="1800" spc="-1" strike="noStrike">
              <a:latin typeface="Arial"/>
            </a:endParaRPr>
          </a:p>
        </p:txBody>
      </p:sp>
      <p:sp>
        <p:nvSpPr>
          <p:cNvPr id="528" name="CustomShape 4"/>
          <p:cNvSpPr/>
          <p:nvPr/>
        </p:nvSpPr>
        <p:spPr>
          <a:xfrm>
            <a:off x="189360" y="685800"/>
            <a:ext cx="11916360" cy="6027120"/>
          </a:xfrm>
          <a:prstGeom prst="rect">
            <a:avLst/>
          </a:prstGeom>
          <a:solidFill>
            <a:schemeClr val="lt1"/>
          </a:solidFill>
          <a:ln w="12600">
            <a:solidFill>
              <a:schemeClr val="accent2"/>
            </a:solidFill>
            <a:miter/>
          </a:ln>
        </p:spPr>
        <p:style>
          <a:lnRef idx="0"/>
          <a:fillRef idx="0"/>
          <a:effectRef idx="0"/>
          <a:fontRef idx="minor"/>
        </p:style>
        <p:txBody>
          <a:bodyPr>
            <a:spAutoFit/>
          </a:bodyPr>
          <a:p>
            <a:pPr algn="just">
              <a:lnSpc>
                <a:spcPct val="106000"/>
              </a:lnSpc>
            </a:pPr>
            <a:endParaRPr b="0" lang="en-US" sz="1800" spc="-1" strike="noStrike">
              <a:latin typeface="Arial"/>
            </a:endParaRPr>
          </a:p>
          <a:p>
            <a:pPr algn="just">
              <a:lnSpc>
                <a:spcPct val="106000"/>
              </a:lnSpc>
            </a:pPr>
            <a:endParaRPr b="0" lang="en-US" sz="1800" spc="-1" strike="noStrike">
              <a:latin typeface="Arial"/>
            </a:endParaRPr>
          </a:p>
          <a:p>
            <a:pPr algn="just">
              <a:lnSpc>
                <a:spcPct val="106000"/>
              </a:lnSpc>
            </a:pPr>
            <a:endParaRPr b="0" lang="en-US" sz="1800" spc="-1" strike="noStrike">
              <a:latin typeface="Arial"/>
            </a:endParaRPr>
          </a:p>
          <a:p>
            <a:pPr marL="343080" indent="-342720" algn="just">
              <a:lnSpc>
                <a:spcPct val="106000"/>
              </a:lnSpc>
              <a:buClr>
                <a:srgbClr val="000000"/>
              </a:buClr>
              <a:buFont typeface="Wingdings" charset="2"/>
              <a:buChar char=""/>
            </a:pPr>
            <a:r>
              <a:rPr b="0" lang="en-GB" sz="1900" spc="-1" strike="noStrike">
                <a:solidFill>
                  <a:srgbClr val="000000"/>
                </a:solidFill>
                <a:latin typeface="Calibri"/>
                <a:ea typeface="Calibri"/>
              </a:rPr>
              <a:t>It is imperative for main food partners to start regular targeted food assistance as soon as possible with assurances that aid reaches the most at-risk families. </a:t>
            </a:r>
            <a:r>
              <a:rPr b="1" lang="en-GB" sz="1900" spc="-1" strike="noStrike">
                <a:solidFill>
                  <a:srgbClr val="00b050"/>
                </a:solidFill>
                <a:latin typeface="Calibri"/>
                <a:ea typeface="Calibri"/>
              </a:rPr>
              <a:t>The partners have been working with the communities and authorities to roll out data-driven targeting exercise, improve beneficiary data verification and management, strengthen commodity tracking and distribution procedures, and enhance monitoring as well as community engagement, including sensitization campaigns for clearly explaining new processes and reforms to all stakeholders.</a:t>
            </a:r>
            <a:endParaRPr b="0" lang="en-US" sz="1900" spc="-1" strike="noStrike">
              <a:latin typeface="Arial"/>
            </a:endParaRPr>
          </a:p>
          <a:p>
            <a:pPr algn="just">
              <a:lnSpc>
                <a:spcPct val="106000"/>
              </a:lnSpc>
            </a:pP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1" lang="en-GB" sz="1900" spc="-1" strike="noStrike">
                <a:latin typeface="Calibri"/>
                <a:ea typeface="Calibri"/>
              </a:rPr>
              <a:t>Partners face several challenges during the targeting exercise, including but not limited to unavailability of community members during planting season, difficulties in asset and income estimation, cases of inflated family size, fluid population movements especially in displacement setting and urban areas, and lack of documentation among the displaced populations.</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b050"/>
              </a:buClr>
              <a:buFont typeface="Wingdings" charset="2"/>
              <a:buChar char=""/>
            </a:pPr>
            <a:r>
              <a:rPr b="1" lang="en-GB" sz="1900" spc="-1" strike="noStrike">
                <a:solidFill>
                  <a:srgbClr val="00b050"/>
                </a:solidFill>
                <a:latin typeface="Calibri"/>
                <a:ea typeface="Calibri"/>
              </a:rPr>
              <a:t>Partners are setting up more than 600 food distribution points in the region, particularly in rural areas, </a:t>
            </a:r>
            <a:r>
              <a:rPr b="1" lang="en-GB" sz="1900" spc="-1" strike="noStrike">
                <a:solidFill>
                  <a:srgbClr val="000000"/>
                </a:solidFill>
                <a:latin typeface="Calibri"/>
                <a:ea typeface="Calibri"/>
              </a:rPr>
              <a:t>so that families can receive their food rations closer to home without having to travel long distance on foot or using animals with increased transport costs and protection risks. </a:t>
            </a:r>
            <a:r>
              <a:rPr b="1" lang="en-GB" sz="1900" spc="-1" strike="noStrike">
                <a:solidFill>
                  <a:srgbClr val="000000"/>
                </a:solidFill>
                <a:latin typeface="Calibri"/>
                <a:ea typeface="Times New Roman"/>
              </a:rPr>
              <a:t>During last round of distribution (Round 3 of 2022), more than 243,000 people had to travel long distance to collect their food rations in alternative locations due to access constraints and infrastructural damages at the usual distribution points. </a:t>
            </a:r>
            <a:endParaRPr b="0" lang="en-US" sz="1900" spc="-1" strike="noStrike">
              <a:latin typeface="Arial"/>
            </a:endParaRPr>
          </a:p>
          <a:p>
            <a:pPr algn="just">
              <a:lnSpc>
                <a:spcPct val="106000"/>
              </a:lnSpc>
            </a:pPr>
            <a:endParaRPr b="0" lang="en-US" sz="1900" spc="-1" strike="noStrike">
              <a:latin typeface="Arial"/>
            </a:endParaRPr>
          </a:p>
          <a:p>
            <a:pPr algn="just">
              <a:lnSpc>
                <a:spcPct val="106000"/>
              </a:lnSpc>
            </a:pPr>
            <a:endParaRPr b="0" lang="en-US" sz="1900" spc="-1" strike="noStrike">
              <a:latin typeface="Arial"/>
            </a:endParaRPr>
          </a:p>
        </p:txBody>
      </p:sp>
    </p:spTree>
  </p:cSld>
  <p:transition spd="slow">
    <p:push dir="r"/>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TextShape 1"/>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7AFDFD61-0F6A-48EA-AFA9-311A95AC8215}" type="slidenum">
              <a:rPr b="0" lang="en-US" sz="1200" spc="-1" strike="noStrike">
                <a:solidFill>
                  <a:srgbClr val="888888"/>
                </a:solidFill>
                <a:latin typeface="Calibri"/>
                <a:ea typeface="Calibri"/>
              </a:rPr>
              <a:t>12</a:t>
            </a:fld>
            <a:endParaRPr b="0" lang="en-US" sz="1200" spc="-1" strike="noStrike">
              <a:latin typeface="Times New Roman"/>
            </a:endParaRPr>
          </a:p>
        </p:txBody>
      </p:sp>
      <p:sp>
        <p:nvSpPr>
          <p:cNvPr id="530" name="CustomShape 2"/>
          <p:cNvSpPr/>
          <p:nvPr/>
        </p:nvSpPr>
        <p:spPr>
          <a:xfrm>
            <a:off x="183960" y="0"/>
            <a:ext cx="10115640" cy="552240"/>
          </a:xfrm>
          <a:prstGeom prst="rect">
            <a:avLst/>
          </a:prstGeom>
          <a:solidFill>
            <a:schemeClr val="lt1"/>
          </a:solidFill>
          <a:ln w="12600">
            <a:solidFill>
              <a:schemeClr val="accent2"/>
            </a:solidFill>
            <a:miter/>
          </a:ln>
        </p:spPr>
        <p:style>
          <a:lnRef idx="0"/>
          <a:fillRef idx="0"/>
          <a:effectRef idx="0"/>
          <a:fontRef idx="minor"/>
        </p:style>
        <p:txBody>
          <a:bodyPr>
            <a:noAutofit/>
          </a:bodyPr>
          <a:p>
            <a:pPr>
              <a:lnSpc>
                <a:spcPct val="100000"/>
              </a:lnSpc>
              <a:tabLst>
                <a:tab algn="l" pos="0"/>
              </a:tabLst>
            </a:pPr>
            <a:r>
              <a:rPr b="1" lang="en-US" sz="2800" spc="-1" strike="noStrike">
                <a:solidFill>
                  <a:srgbClr val="ed7d31"/>
                </a:solidFill>
                <a:latin typeface="Calibri"/>
                <a:ea typeface="Calibri"/>
              </a:rPr>
              <a:t>Food Cluster Key Update as of 03 August 2023</a:t>
            </a:r>
            <a:endParaRPr b="0" lang="en-US" sz="2800" spc="-1" strike="noStrike">
              <a:latin typeface="Arial"/>
            </a:endParaRPr>
          </a:p>
        </p:txBody>
      </p:sp>
      <p:sp>
        <p:nvSpPr>
          <p:cNvPr id="531" name="CustomShape 3"/>
          <p:cNvSpPr/>
          <p:nvPr/>
        </p:nvSpPr>
        <p:spPr>
          <a:xfrm>
            <a:off x="533160" y="2303640"/>
            <a:ext cx="9430200" cy="701640"/>
          </a:xfrm>
          <a:prstGeom prst="rect">
            <a:avLst/>
          </a:prstGeom>
          <a:noFill/>
          <a:ln>
            <a:noFill/>
          </a:ln>
        </p:spPr>
        <p:style>
          <a:lnRef idx="0"/>
          <a:fillRef idx="0"/>
          <a:effectRef idx="0"/>
          <a:fontRef idx="minor"/>
        </p:style>
        <p:txBody>
          <a:bodyPr lIns="122040" rIns="122040" tIns="60840" bIns="60840" anchor="ctr">
            <a:spAutoFit/>
          </a:bodyPr>
          <a:p>
            <a:pPr marL="457200">
              <a:lnSpc>
                <a:spcPct val="100000"/>
              </a:lnSpc>
              <a:tabLst>
                <a:tab algn="l" pos="0"/>
              </a:tabLst>
            </a:pPr>
            <a:endParaRPr b="0" lang="en-US" sz="1800" spc="-1" strike="noStrike">
              <a:latin typeface="Arial"/>
            </a:endParaRPr>
          </a:p>
          <a:p>
            <a:pPr marL="457200" indent="-329760">
              <a:lnSpc>
                <a:spcPct val="100000"/>
              </a:lnSpc>
              <a:tabLst>
                <a:tab algn="l" pos="0"/>
              </a:tabLst>
            </a:pPr>
            <a:endParaRPr b="0" lang="en-US" sz="1800" spc="-1" strike="noStrike">
              <a:latin typeface="Arial"/>
            </a:endParaRPr>
          </a:p>
        </p:txBody>
      </p:sp>
      <p:sp>
        <p:nvSpPr>
          <p:cNvPr id="532" name="CustomShape 4"/>
          <p:cNvSpPr/>
          <p:nvPr/>
        </p:nvSpPr>
        <p:spPr>
          <a:xfrm>
            <a:off x="183960" y="525960"/>
            <a:ext cx="11731320" cy="6257880"/>
          </a:xfrm>
          <a:prstGeom prst="rect">
            <a:avLst/>
          </a:prstGeom>
          <a:solidFill>
            <a:schemeClr val="lt1"/>
          </a:solidFill>
          <a:ln w="12600">
            <a:solidFill>
              <a:schemeClr val="accent2"/>
            </a:solidFill>
            <a:miter/>
          </a:ln>
        </p:spPr>
        <p:style>
          <a:lnRef idx="0"/>
          <a:fillRef idx="0"/>
          <a:effectRef idx="0"/>
          <a:fontRef idx="minor"/>
        </p:style>
        <p:txBody>
          <a:bodyPr>
            <a:spAutoFit/>
          </a:bodyPr>
          <a:p>
            <a:pPr marL="343080" indent="-342720" algn="just">
              <a:lnSpc>
                <a:spcPct val="106000"/>
              </a:lnSpc>
              <a:buClr>
                <a:srgbClr val="000000"/>
              </a:buClr>
              <a:buFont typeface="Wingdings" charset="2"/>
              <a:buChar char=""/>
            </a:pPr>
            <a:r>
              <a:rPr b="1" lang="en-GB" sz="1900" spc="-1" strike="noStrike">
                <a:latin typeface="Calibri"/>
                <a:ea typeface="Calibri"/>
              </a:rPr>
              <a:t>There are great concerns over deteriorating food and nutrition insecurity among the vulnerable people in Tigray as the protracted suspension of most food aid continues during the peak hunger season (June - September). </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b050"/>
              </a:buClr>
              <a:buFont typeface="Wingdings" charset="2"/>
              <a:buChar char=""/>
            </a:pPr>
            <a:r>
              <a:rPr b="1" lang="en-GB" sz="1900" spc="-1" strike="noStrike">
                <a:solidFill>
                  <a:srgbClr val="00b050"/>
                </a:solidFill>
                <a:latin typeface="Calibri"/>
                <a:ea typeface="Calibri"/>
              </a:rPr>
              <a:t>Collective effort to monitor the situation, including joint verification of the unconfirmed death reports led by health professionals, and clarify any misinformation is paramount.</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b050"/>
              </a:buClr>
              <a:buFont typeface="Wingdings" charset="2"/>
              <a:buChar char=""/>
            </a:pPr>
            <a:r>
              <a:rPr b="1" lang="en-GB" sz="1900" spc="-1" strike="noStrike">
                <a:solidFill>
                  <a:srgbClr val="00b050"/>
                </a:solidFill>
                <a:latin typeface="Calibri"/>
                <a:ea typeface="Calibri"/>
              </a:rPr>
              <a:t>Lack of food assistance disproportionately affects displaced people, children, women and people with disabilities, exposing them to increased protection risks and psychosocial distress. </a:t>
            </a:r>
            <a:r>
              <a:rPr b="0" lang="en-GB" sz="1900" spc="-1" strike="noStrike">
                <a:latin typeface="Calibri"/>
                <a:ea typeface="Calibri"/>
              </a:rPr>
              <a:t>It was reported by protection partners that shortage of food and other support systems has contributed to an increase in child separation from their primary care givers in recent months, including children who were reunified, some of whom are reported to re-separate and be back on the street.</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0" lang="en-GB" sz="1900" spc="-1" strike="noStrike">
                <a:latin typeface="Calibri"/>
                <a:ea typeface="Calibri"/>
              </a:rPr>
              <a:t>Based on qualitative information on the ground, </a:t>
            </a:r>
            <a:r>
              <a:rPr b="1" lang="en-GB" sz="1900" spc="-1" strike="noStrike">
                <a:latin typeface="Calibri"/>
                <a:ea typeface="Calibri"/>
              </a:rPr>
              <a:t>increased cases of begging </a:t>
            </a:r>
            <a:r>
              <a:rPr b="0" lang="en-GB" sz="1900" spc="-1" strike="noStrike">
                <a:latin typeface="Calibri"/>
                <a:ea typeface="Calibri"/>
              </a:rPr>
              <a:t>have been observed particularly in major towns. Families are sending their children to engage in income generating activities, for example, petty jobs in cities and cattle herding/farming in rural areas, exposing children to high risks of exploitation and abuse. Some concerns were also raised in relation to increased likelihood of girls/women adopting harmful coping mechanisms.</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0" lang="en-GB" sz="1900" spc="-1" strike="noStrike">
                <a:latin typeface="Calibri"/>
                <a:ea typeface="Calibri"/>
              </a:rPr>
              <a:t>Malnourished mothers are at a higher risk of experiencing complications during childbirth, and their babies are more likely to have poor health outcomes; </a:t>
            </a:r>
            <a:r>
              <a:rPr b="1" lang="en-GB" sz="1900" spc="-1" strike="noStrike">
                <a:latin typeface="Calibri"/>
                <a:ea typeface="Calibri"/>
              </a:rPr>
              <a:t>a reduced dietary intake puts people at risk of malnutrition and micronutrient deficiencies like anaemia and weakens their immune systems, which heightens the risk of catching infectious diseases;</a:t>
            </a:r>
            <a:r>
              <a:rPr b="0" lang="en-GB" sz="1900" spc="-1" strike="noStrike">
                <a:latin typeface="Calibri"/>
                <a:ea typeface="Calibri"/>
              </a:rPr>
              <a:t> and it was also reported that some displaced people with chronic illness, due to lack of food support, had to take their medication with empty stomach, which resulted in health complications.</a:t>
            </a:r>
            <a:endParaRPr b="0" lang="en-US" sz="1900" spc="-1" strike="noStrike">
              <a:latin typeface="Arial"/>
            </a:endParaRPr>
          </a:p>
        </p:txBody>
      </p:sp>
    </p:spTree>
  </p:cSld>
  <p:transition spd="slow">
    <p:push dir="r"/>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TextShape 1"/>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89F69AF3-4720-4157-9DE4-2FE0C47AC336}" type="slidenum">
              <a:rPr b="0" lang="en-US" sz="1200" spc="-1" strike="noStrike">
                <a:solidFill>
                  <a:srgbClr val="888888"/>
                </a:solidFill>
                <a:latin typeface="Calibri"/>
                <a:ea typeface="Calibri"/>
              </a:rPr>
              <a:t>12</a:t>
            </a:fld>
            <a:endParaRPr b="0" lang="en-US" sz="1200" spc="-1" strike="noStrike">
              <a:latin typeface="Times New Roman"/>
            </a:endParaRPr>
          </a:p>
        </p:txBody>
      </p:sp>
      <p:sp>
        <p:nvSpPr>
          <p:cNvPr id="534" name="CustomShape 2"/>
          <p:cNvSpPr/>
          <p:nvPr/>
        </p:nvSpPr>
        <p:spPr>
          <a:xfrm>
            <a:off x="183960" y="0"/>
            <a:ext cx="10115640" cy="552240"/>
          </a:xfrm>
          <a:prstGeom prst="rect">
            <a:avLst/>
          </a:prstGeom>
          <a:solidFill>
            <a:schemeClr val="lt1"/>
          </a:solidFill>
          <a:ln w="12600">
            <a:solidFill>
              <a:schemeClr val="accent2"/>
            </a:solidFill>
            <a:miter/>
          </a:ln>
        </p:spPr>
        <p:style>
          <a:lnRef idx="0"/>
          <a:fillRef idx="0"/>
          <a:effectRef idx="0"/>
          <a:fontRef idx="minor"/>
        </p:style>
        <p:txBody>
          <a:bodyPr>
            <a:noAutofit/>
          </a:bodyPr>
          <a:p>
            <a:pPr>
              <a:lnSpc>
                <a:spcPct val="100000"/>
              </a:lnSpc>
              <a:tabLst>
                <a:tab algn="l" pos="0"/>
              </a:tabLst>
            </a:pPr>
            <a:r>
              <a:rPr b="1" lang="en-US" sz="2800" spc="-1" strike="noStrike">
                <a:solidFill>
                  <a:srgbClr val="ed7d31"/>
                </a:solidFill>
                <a:latin typeface="Calibri"/>
                <a:ea typeface="Calibri"/>
              </a:rPr>
              <a:t>Food Cluster Key Update as of 03 August 2023</a:t>
            </a:r>
            <a:endParaRPr b="0" lang="en-US" sz="2800" spc="-1" strike="noStrike">
              <a:latin typeface="Arial"/>
            </a:endParaRPr>
          </a:p>
        </p:txBody>
      </p:sp>
      <p:sp>
        <p:nvSpPr>
          <p:cNvPr id="535" name="CustomShape 3"/>
          <p:cNvSpPr/>
          <p:nvPr/>
        </p:nvSpPr>
        <p:spPr>
          <a:xfrm>
            <a:off x="533160" y="2303640"/>
            <a:ext cx="9430200" cy="701640"/>
          </a:xfrm>
          <a:prstGeom prst="rect">
            <a:avLst/>
          </a:prstGeom>
          <a:noFill/>
          <a:ln>
            <a:noFill/>
          </a:ln>
        </p:spPr>
        <p:style>
          <a:lnRef idx="0"/>
          <a:fillRef idx="0"/>
          <a:effectRef idx="0"/>
          <a:fontRef idx="minor"/>
        </p:style>
        <p:txBody>
          <a:bodyPr lIns="122040" rIns="122040" tIns="60840" bIns="60840" anchor="ctr">
            <a:spAutoFit/>
          </a:bodyPr>
          <a:p>
            <a:pPr marL="457200">
              <a:lnSpc>
                <a:spcPct val="100000"/>
              </a:lnSpc>
              <a:tabLst>
                <a:tab algn="l" pos="0"/>
              </a:tabLst>
            </a:pPr>
            <a:endParaRPr b="0" lang="en-US" sz="1800" spc="-1" strike="noStrike">
              <a:latin typeface="Arial"/>
            </a:endParaRPr>
          </a:p>
          <a:p>
            <a:pPr marL="457200" indent="-329760">
              <a:lnSpc>
                <a:spcPct val="100000"/>
              </a:lnSpc>
              <a:tabLst>
                <a:tab algn="l" pos="0"/>
              </a:tabLst>
            </a:pPr>
            <a:endParaRPr b="0" lang="en-US" sz="1800" spc="-1" strike="noStrike">
              <a:latin typeface="Arial"/>
            </a:endParaRPr>
          </a:p>
        </p:txBody>
      </p:sp>
      <p:sp>
        <p:nvSpPr>
          <p:cNvPr id="536" name="CustomShape 4"/>
          <p:cNvSpPr/>
          <p:nvPr/>
        </p:nvSpPr>
        <p:spPr>
          <a:xfrm>
            <a:off x="183960" y="525960"/>
            <a:ext cx="11674080" cy="6063480"/>
          </a:xfrm>
          <a:prstGeom prst="rect">
            <a:avLst/>
          </a:prstGeom>
          <a:solidFill>
            <a:schemeClr val="lt1"/>
          </a:solidFill>
          <a:ln w="12600">
            <a:solidFill>
              <a:schemeClr val="accent2"/>
            </a:solidFill>
            <a:miter/>
          </a:ln>
        </p:spPr>
        <p:style>
          <a:lnRef idx="0"/>
          <a:fillRef idx="0"/>
          <a:effectRef idx="0"/>
          <a:fontRef idx="minor"/>
        </p:style>
        <p:txBody>
          <a:bodyPr>
            <a:spAutoFit/>
          </a:bodyPr>
          <a:p>
            <a:pPr algn="just">
              <a:lnSpc>
                <a:spcPct val="106000"/>
              </a:lnSpc>
            </a:pPr>
            <a:endParaRPr b="0" lang="en-US" sz="1800" spc="-1" strike="noStrike">
              <a:latin typeface="Arial"/>
            </a:endParaRPr>
          </a:p>
          <a:p>
            <a:pPr marL="343080" indent="-342720" algn="just">
              <a:lnSpc>
                <a:spcPct val="106000"/>
              </a:lnSpc>
              <a:buClr>
                <a:srgbClr val="000000"/>
              </a:buClr>
              <a:buFont typeface="Wingdings" charset="2"/>
              <a:buChar char=""/>
            </a:pPr>
            <a:r>
              <a:rPr b="0" lang="en-GB" sz="1900" spc="-1" strike="noStrike">
                <a:latin typeface="Calibri"/>
                <a:ea typeface="Calibri"/>
              </a:rPr>
              <a:t>According to education partners, lack of food assistance is consistently raised by communities as an influencing factor in low school enrolment and poor attendance, specifically for displaced children and children with disabilities. Increased number of school-aged children are engaged in child labour within the host community (for instance, charcoal burning, farming or collecting scrap metal for sale). </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1" lang="en-GB" sz="1900" spc="-1" strike="noStrike">
                <a:latin typeface="Calibri"/>
                <a:ea typeface="Calibri"/>
              </a:rPr>
              <a:t>Some families had to sell their non-food items in exchange of food as the priority and resort to compromised hygiene practices, making them more susceptible to illness, including malaria and waterborne diseases (ex: diarrhoea, cholera and typhoid). </a:t>
            </a:r>
            <a:r>
              <a:rPr b="0" lang="en-GB" sz="1900" spc="-1" strike="noStrike">
                <a:latin typeface="Calibri"/>
                <a:ea typeface="Calibri"/>
              </a:rPr>
              <a:t>In the absence of food assistance, communities are more likely to sell other distributed humanitarian items to use the money to buy food. </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0" lang="en-GB" sz="1900" spc="-1" strike="noStrike">
                <a:latin typeface="Calibri"/>
                <a:ea typeface="Calibri"/>
              </a:rPr>
              <a:t>To feed their families, some farmers are forced to leave their rural homes in search for food or sell the limited assets they have (ex: draught animals or breeding stock) for food, which negatively affect their cultivation compounded with serious shortage of agricultural inputs.</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1" lang="en-GB" sz="1900" spc="-1" strike="noStrike">
                <a:latin typeface="Calibri"/>
                <a:ea typeface="Calibri"/>
              </a:rPr>
              <a:t>The suspension contributes to further displacement and pendulum movements of IDPs across the region due to lack of food in displacement sites. </a:t>
            </a:r>
            <a:r>
              <a:rPr b="0" lang="en-GB" sz="1900" spc="-1" strike="noStrike">
                <a:latin typeface="Calibri"/>
                <a:ea typeface="Calibri"/>
              </a:rPr>
              <a:t>For instance, the recent IDPs in Endagabuna have not received food from main partners since their displacement in March. Additionally, the pause does not contribute to an enabling environment for sustainable return (both assisted and spontaneous) and durable solutions.</a:t>
            </a:r>
            <a:endParaRPr b="0" lang="en-US" sz="1900" spc="-1" strike="noStrike">
              <a:latin typeface="Arial"/>
            </a:endParaRPr>
          </a:p>
          <a:p>
            <a:pPr algn="just">
              <a:lnSpc>
                <a:spcPct val="106000"/>
              </a:lnSpc>
            </a:pPr>
            <a:endParaRPr b="0" lang="en-US" sz="1900" spc="-1" strike="noStrike">
              <a:latin typeface="Arial"/>
            </a:endParaRPr>
          </a:p>
        </p:txBody>
      </p:sp>
    </p:spTree>
  </p:cSld>
  <p:transition spd="slow">
    <p:push dir="r"/>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TextShape 1"/>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CEA8B7E7-ECE5-4CF9-A63C-82ADB7258A08}" type="slidenum">
              <a:rPr b="0" lang="en-US" sz="1200" spc="-1" strike="noStrike">
                <a:solidFill>
                  <a:srgbClr val="888888"/>
                </a:solidFill>
                <a:latin typeface="Calibri"/>
                <a:ea typeface="Calibri"/>
              </a:rPr>
              <a:t>130</a:t>
            </a:fld>
            <a:endParaRPr b="0" lang="en-US" sz="1200" spc="-1" strike="noStrike">
              <a:latin typeface="Times New Roman"/>
            </a:endParaRPr>
          </a:p>
        </p:txBody>
      </p:sp>
      <p:sp>
        <p:nvSpPr>
          <p:cNvPr id="538" name="CustomShape 2"/>
          <p:cNvSpPr/>
          <p:nvPr/>
        </p:nvSpPr>
        <p:spPr>
          <a:xfrm>
            <a:off x="183960" y="0"/>
            <a:ext cx="10115640" cy="552240"/>
          </a:xfrm>
          <a:prstGeom prst="rect">
            <a:avLst/>
          </a:prstGeom>
          <a:solidFill>
            <a:schemeClr val="lt1"/>
          </a:solidFill>
          <a:ln w="12600">
            <a:solidFill>
              <a:schemeClr val="accent2"/>
            </a:solidFill>
            <a:miter/>
          </a:ln>
        </p:spPr>
        <p:style>
          <a:lnRef idx="0"/>
          <a:fillRef idx="0"/>
          <a:effectRef idx="0"/>
          <a:fontRef idx="minor"/>
        </p:style>
        <p:txBody>
          <a:bodyPr>
            <a:noAutofit/>
          </a:bodyPr>
          <a:p>
            <a:pPr>
              <a:lnSpc>
                <a:spcPct val="100000"/>
              </a:lnSpc>
              <a:tabLst>
                <a:tab algn="l" pos="0"/>
              </a:tabLst>
            </a:pPr>
            <a:r>
              <a:rPr b="1" lang="en-US" sz="2800" spc="-1" strike="noStrike">
                <a:solidFill>
                  <a:srgbClr val="ed7d31"/>
                </a:solidFill>
                <a:latin typeface="Calibri"/>
                <a:ea typeface="Calibri"/>
              </a:rPr>
              <a:t>Food Cluster Key Update as of 03 August 2023</a:t>
            </a:r>
            <a:endParaRPr b="0" lang="en-US" sz="2800" spc="-1" strike="noStrike">
              <a:latin typeface="Arial"/>
            </a:endParaRPr>
          </a:p>
        </p:txBody>
      </p:sp>
      <p:sp>
        <p:nvSpPr>
          <p:cNvPr id="539" name="CustomShape 3"/>
          <p:cNvSpPr/>
          <p:nvPr/>
        </p:nvSpPr>
        <p:spPr>
          <a:xfrm>
            <a:off x="533160" y="2303640"/>
            <a:ext cx="9430200" cy="701640"/>
          </a:xfrm>
          <a:prstGeom prst="rect">
            <a:avLst/>
          </a:prstGeom>
          <a:noFill/>
          <a:ln>
            <a:noFill/>
          </a:ln>
        </p:spPr>
        <p:style>
          <a:lnRef idx="0"/>
          <a:fillRef idx="0"/>
          <a:effectRef idx="0"/>
          <a:fontRef idx="minor"/>
        </p:style>
        <p:txBody>
          <a:bodyPr lIns="122040" rIns="122040" tIns="60840" bIns="60840" anchor="ctr">
            <a:spAutoFit/>
          </a:bodyPr>
          <a:p>
            <a:pPr marL="457200">
              <a:lnSpc>
                <a:spcPct val="100000"/>
              </a:lnSpc>
              <a:tabLst>
                <a:tab algn="l" pos="0"/>
              </a:tabLst>
            </a:pPr>
            <a:endParaRPr b="0" lang="en-US" sz="1800" spc="-1" strike="noStrike">
              <a:latin typeface="Arial"/>
            </a:endParaRPr>
          </a:p>
          <a:p>
            <a:pPr marL="457200" indent="-329760">
              <a:lnSpc>
                <a:spcPct val="100000"/>
              </a:lnSpc>
              <a:tabLst>
                <a:tab algn="l" pos="0"/>
              </a:tabLst>
            </a:pPr>
            <a:endParaRPr b="0" lang="en-US" sz="1800" spc="-1" strike="noStrike">
              <a:latin typeface="Arial"/>
            </a:endParaRPr>
          </a:p>
        </p:txBody>
      </p:sp>
      <p:sp>
        <p:nvSpPr>
          <p:cNvPr id="540" name="CustomShape 4"/>
          <p:cNvSpPr/>
          <p:nvPr/>
        </p:nvSpPr>
        <p:spPr>
          <a:xfrm>
            <a:off x="183960" y="525960"/>
            <a:ext cx="11674080" cy="4529880"/>
          </a:xfrm>
          <a:prstGeom prst="rect">
            <a:avLst/>
          </a:prstGeom>
          <a:solidFill>
            <a:schemeClr val="lt1"/>
          </a:solidFill>
          <a:ln w="12600">
            <a:solidFill>
              <a:schemeClr val="accent2"/>
            </a:solidFill>
            <a:miter/>
          </a:ln>
        </p:spPr>
        <p:style>
          <a:lnRef idx="0"/>
          <a:fillRef idx="0"/>
          <a:effectRef idx="0"/>
          <a:fontRef idx="minor"/>
        </p:style>
        <p:txBody>
          <a:bodyPr>
            <a:spAutoFit/>
          </a:bodyPr>
          <a:p>
            <a:pPr algn="just">
              <a:lnSpc>
                <a:spcPct val="106000"/>
              </a:lnSpc>
            </a:pPr>
            <a:endParaRPr b="0" lang="en-US" sz="1800" spc="-1" strike="noStrike">
              <a:latin typeface="Arial"/>
            </a:endParaRPr>
          </a:p>
          <a:p>
            <a:pPr marL="343080" indent="-342720" algn="just">
              <a:lnSpc>
                <a:spcPct val="106000"/>
              </a:lnSpc>
              <a:buClr>
                <a:srgbClr val="00b050"/>
              </a:buClr>
              <a:buFont typeface="Wingdings" charset="2"/>
              <a:buChar char=""/>
            </a:pPr>
            <a:r>
              <a:rPr b="1" lang="en-GB" sz="1900" spc="-1" strike="noStrike">
                <a:solidFill>
                  <a:srgbClr val="00b050"/>
                </a:solidFill>
                <a:latin typeface="Calibri"/>
                <a:ea typeface="Calibri"/>
              </a:rPr>
              <a:t>Multi-sectoral support, including food assistance and agricultural inputs, is urgently needed to help displaced people return home and grow their own food during the ongoing Meher planting season. </a:t>
            </a:r>
            <a:r>
              <a:rPr b="1" lang="en-GB" sz="1900" spc="-1" strike="noStrike">
                <a:latin typeface="Calibri"/>
                <a:ea typeface="Calibri"/>
              </a:rPr>
              <a:t>Scaling up support for agricultural production and early recovery activities is key to reduce food gaps and improve self-reliance in Tigray.</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0" lang="en-GB" sz="1900" spc="-1" strike="noStrike">
                <a:latin typeface="Calibri"/>
                <a:ea typeface="Calibri"/>
              </a:rPr>
              <a:t>While the humanitarian space has improved in Tigray, </a:t>
            </a:r>
            <a:r>
              <a:rPr b="1" lang="en-GB" sz="1900" spc="-1" strike="noStrike">
                <a:latin typeface="Calibri"/>
                <a:ea typeface="Calibri"/>
              </a:rPr>
              <a:t>food partners continue facing challenges in accessing some kebeles in Erob (Eastern), Zala Anbesa town (Eastern), Gulo Mekeda (Eastern), Egela (Central), Dima (North Western) and Tahtay Adiyabo (North Western) </a:t>
            </a:r>
            <a:r>
              <a:rPr b="0" lang="en-GB" sz="1900" spc="-1" strike="noStrike">
                <a:latin typeface="Calibri"/>
                <a:ea typeface="Calibri"/>
              </a:rPr>
              <a:t>due to ongoing presence of armed actors and their movements along the international border and in contested areas.</a:t>
            </a:r>
            <a:endParaRPr b="0" lang="en-US" sz="1900" spc="-1" strike="noStrike">
              <a:latin typeface="Arial"/>
            </a:endParaRPr>
          </a:p>
          <a:p>
            <a:pPr algn="just">
              <a:lnSpc>
                <a:spcPct val="106000"/>
              </a:lnSpc>
            </a:pPr>
            <a:endParaRPr b="0" lang="en-US" sz="1900" spc="-1" strike="noStrike">
              <a:latin typeface="Arial"/>
            </a:endParaRPr>
          </a:p>
          <a:p>
            <a:pPr marL="343080" indent="-342720" algn="just">
              <a:lnSpc>
                <a:spcPct val="106000"/>
              </a:lnSpc>
              <a:buClr>
                <a:srgbClr val="000000"/>
              </a:buClr>
              <a:buFont typeface="Wingdings" charset="2"/>
              <a:buChar char=""/>
            </a:pPr>
            <a:r>
              <a:rPr b="1" lang="en-GB" sz="1900" spc="-1" strike="noStrike">
                <a:latin typeface="Calibri"/>
                <a:ea typeface="Calibri"/>
              </a:rPr>
              <a:t>The cluster continues to advocate for the removal of informal taxation along main trade corridors and unrestricted flow of commercial supplies into Tigray through all routes as it would help reducing the costs of essential goods in the market, and thus improving household purchasing power.</a:t>
            </a:r>
            <a:endParaRPr b="0" lang="en-US" sz="1900" spc="-1" strike="noStrike">
              <a:latin typeface="Arial"/>
            </a:endParaRPr>
          </a:p>
          <a:p>
            <a:pPr algn="just">
              <a:lnSpc>
                <a:spcPct val="106000"/>
              </a:lnSpc>
            </a:pPr>
            <a:endParaRPr b="0" lang="en-US" sz="1900" spc="-1" strike="noStrike">
              <a:latin typeface="Arial"/>
            </a:endParaRPr>
          </a:p>
        </p:txBody>
      </p:sp>
    </p:spTree>
  </p:cSld>
  <p:transition spd="slow">
    <p:push dir="r"/>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1" name="TextShape 1"/>
          <p:cNvSpPr txBox="1"/>
          <p:nvPr/>
        </p:nvSpPr>
        <p:spPr>
          <a:xfrm>
            <a:off x="1523880" y="3679200"/>
            <a:ext cx="9143640" cy="1639080"/>
          </a:xfrm>
          <a:prstGeom prst="rect">
            <a:avLst/>
          </a:prstGeom>
          <a:noFill/>
          <a:ln>
            <a:noFill/>
          </a:ln>
        </p:spPr>
        <p:txBody>
          <a:bodyPr anchor="b">
            <a:normAutofit fontScale="18000"/>
          </a:bodyPr>
          <a:p>
            <a:pPr algn="ctr">
              <a:lnSpc>
                <a:spcPct val="90000"/>
              </a:lnSpc>
            </a:pPr>
            <a:br/>
            <a:br/>
            <a:r>
              <a:rPr b="1" lang="en-US" sz="8900" spc="-1" strike="noStrike">
                <a:solidFill>
                  <a:srgbClr val="808080"/>
                </a:solidFill>
                <a:latin typeface="Arial"/>
                <a:ea typeface="Roboto"/>
              </a:rPr>
              <a:t>L</a:t>
            </a:r>
            <a:r>
              <a:rPr b="1" lang="en-US" sz="8900" spc="-1" strike="noStrike">
                <a:solidFill>
                  <a:srgbClr val="808080"/>
                </a:solidFill>
                <a:latin typeface="Arial"/>
                <a:ea typeface="Roboto"/>
              </a:rPr>
              <a:t>o</a:t>
            </a:r>
            <a:r>
              <a:rPr b="1" lang="en-US" sz="8900" spc="-1" strike="noStrike">
                <a:solidFill>
                  <a:srgbClr val="808080"/>
                </a:solidFill>
                <a:latin typeface="Arial"/>
                <a:ea typeface="Roboto"/>
              </a:rPr>
              <a:t>g</a:t>
            </a:r>
            <a:r>
              <a:rPr b="1" lang="en-US" sz="8900" spc="-1" strike="noStrike">
                <a:solidFill>
                  <a:srgbClr val="808080"/>
                </a:solidFill>
                <a:latin typeface="Arial"/>
                <a:ea typeface="Roboto"/>
              </a:rPr>
              <a:t>i</a:t>
            </a:r>
            <a:r>
              <a:rPr b="1" lang="en-US" sz="8900" spc="-1" strike="noStrike">
                <a:solidFill>
                  <a:srgbClr val="808080"/>
                </a:solidFill>
                <a:latin typeface="Arial"/>
                <a:ea typeface="Roboto"/>
              </a:rPr>
              <a:t>s</a:t>
            </a:r>
            <a:r>
              <a:rPr b="1" lang="en-US" sz="8900" spc="-1" strike="noStrike">
                <a:solidFill>
                  <a:srgbClr val="808080"/>
                </a:solidFill>
                <a:latin typeface="Arial"/>
                <a:ea typeface="Roboto"/>
              </a:rPr>
              <a:t>t</a:t>
            </a:r>
            <a:r>
              <a:rPr b="1" lang="en-US" sz="8900" spc="-1" strike="noStrike">
                <a:solidFill>
                  <a:srgbClr val="808080"/>
                </a:solidFill>
                <a:latin typeface="Arial"/>
                <a:ea typeface="Roboto"/>
              </a:rPr>
              <a:t>i</a:t>
            </a:r>
            <a:r>
              <a:rPr b="1" lang="en-US" sz="8900" spc="-1" strike="noStrike">
                <a:solidFill>
                  <a:srgbClr val="808080"/>
                </a:solidFill>
                <a:latin typeface="Arial"/>
                <a:ea typeface="Roboto"/>
              </a:rPr>
              <a:t>c</a:t>
            </a:r>
            <a:r>
              <a:rPr b="1" lang="en-US" sz="8900" spc="-1" strike="noStrike">
                <a:solidFill>
                  <a:srgbClr val="808080"/>
                </a:solidFill>
                <a:latin typeface="Arial"/>
                <a:ea typeface="Roboto"/>
              </a:rPr>
              <a:t>s</a:t>
            </a:r>
            <a:r>
              <a:rPr b="1" lang="en-US" sz="8900" spc="-1" strike="noStrike">
                <a:solidFill>
                  <a:srgbClr val="808080"/>
                </a:solidFill>
                <a:latin typeface="Arial"/>
                <a:ea typeface="Roboto"/>
              </a:rPr>
              <a:t> </a:t>
            </a:r>
            <a:r>
              <a:rPr b="1" lang="en-US" sz="8900" spc="-1" strike="noStrike">
                <a:solidFill>
                  <a:srgbClr val="808080"/>
                </a:solidFill>
                <a:latin typeface="Arial"/>
                <a:ea typeface="Roboto"/>
              </a:rPr>
              <a:t>C</a:t>
            </a:r>
            <a:r>
              <a:rPr b="1" lang="en-US" sz="8900" spc="-1" strike="noStrike">
                <a:solidFill>
                  <a:srgbClr val="808080"/>
                </a:solidFill>
                <a:latin typeface="Arial"/>
                <a:ea typeface="Roboto"/>
              </a:rPr>
              <a:t>l</a:t>
            </a:r>
            <a:r>
              <a:rPr b="1" lang="en-US" sz="8900" spc="-1" strike="noStrike">
                <a:solidFill>
                  <a:srgbClr val="808080"/>
                </a:solidFill>
                <a:latin typeface="Arial"/>
                <a:ea typeface="Roboto"/>
              </a:rPr>
              <a:t>u</a:t>
            </a:r>
            <a:r>
              <a:rPr b="1" lang="en-US" sz="8900" spc="-1" strike="noStrike">
                <a:solidFill>
                  <a:srgbClr val="808080"/>
                </a:solidFill>
                <a:latin typeface="Arial"/>
                <a:ea typeface="Roboto"/>
              </a:rPr>
              <a:t>s</a:t>
            </a:r>
            <a:r>
              <a:rPr b="1" lang="en-US" sz="8900" spc="-1" strike="noStrike">
                <a:solidFill>
                  <a:srgbClr val="808080"/>
                </a:solidFill>
                <a:latin typeface="Arial"/>
                <a:ea typeface="Roboto"/>
              </a:rPr>
              <a:t>t</a:t>
            </a:r>
            <a:r>
              <a:rPr b="1" lang="en-US" sz="8900" spc="-1" strike="noStrike">
                <a:solidFill>
                  <a:srgbClr val="808080"/>
                </a:solidFill>
                <a:latin typeface="Arial"/>
                <a:ea typeface="Roboto"/>
              </a:rPr>
              <a:t>e</a:t>
            </a:r>
            <a:r>
              <a:rPr b="1" lang="en-US" sz="8900" spc="-1" strike="noStrike">
                <a:solidFill>
                  <a:srgbClr val="808080"/>
                </a:solidFill>
                <a:latin typeface="Arial"/>
                <a:ea typeface="Roboto"/>
              </a:rPr>
              <a:t>r </a:t>
            </a:r>
            <a:r>
              <a:rPr b="1" lang="en-US" sz="8900" spc="-1" strike="noStrike">
                <a:solidFill>
                  <a:srgbClr val="808080"/>
                </a:solidFill>
                <a:latin typeface="Arial"/>
                <a:ea typeface="Roboto"/>
              </a:rPr>
              <a:t>U</a:t>
            </a:r>
            <a:r>
              <a:rPr b="1" lang="en-US" sz="8900" spc="-1" strike="noStrike">
                <a:solidFill>
                  <a:srgbClr val="808080"/>
                </a:solidFill>
                <a:latin typeface="Arial"/>
                <a:ea typeface="Roboto"/>
              </a:rPr>
              <a:t>p</a:t>
            </a:r>
            <a:r>
              <a:rPr b="1" lang="en-US" sz="8900" spc="-1" strike="noStrike">
                <a:solidFill>
                  <a:srgbClr val="808080"/>
                </a:solidFill>
                <a:latin typeface="Arial"/>
                <a:ea typeface="Roboto"/>
              </a:rPr>
              <a:t>d</a:t>
            </a:r>
            <a:r>
              <a:rPr b="1" lang="en-US" sz="8900" spc="-1" strike="noStrike">
                <a:solidFill>
                  <a:srgbClr val="808080"/>
                </a:solidFill>
                <a:latin typeface="Arial"/>
                <a:ea typeface="Roboto"/>
              </a:rPr>
              <a:t>a</a:t>
            </a:r>
            <a:r>
              <a:rPr b="1" lang="en-US" sz="8900" spc="-1" strike="noStrike">
                <a:solidFill>
                  <a:srgbClr val="808080"/>
                </a:solidFill>
                <a:latin typeface="Arial"/>
                <a:ea typeface="Roboto"/>
              </a:rPr>
              <a:t>t</a:t>
            </a:r>
            <a:r>
              <a:rPr b="1" lang="en-US" sz="8900" spc="-1" strike="noStrike">
                <a:solidFill>
                  <a:srgbClr val="808080"/>
                </a:solidFill>
                <a:latin typeface="Arial"/>
                <a:ea typeface="Roboto"/>
              </a:rPr>
              <a:t>e</a:t>
            </a:r>
            <a:br/>
            <a:endParaRPr b="0" lang="en-US" sz="8900" spc="-1" strike="noStrike">
              <a:solidFill>
                <a:srgbClr val="000000"/>
              </a:solidFill>
              <a:latin typeface="Calibri"/>
            </a:endParaRPr>
          </a:p>
        </p:txBody>
      </p:sp>
      <p:pic>
        <p:nvPicPr>
          <p:cNvPr id="542" name="Picture 4" descr=""/>
          <p:cNvPicPr/>
          <p:nvPr/>
        </p:nvPicPr>
        <p:blipFill>
          <a:blip r:embed="rId1"/>
          <a:stretch/>
        </p:blipFill>
        <p:spPr>
          <a:xfrm>
            <a:off x="10440" y="0"/>
            <a:ext cx="1513080" cy="105264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TextShape 1"/>
          <p:cNvSpPr txBox="1"/>
          <p:nvPr/>
        </p:nvSpPr>
        <p:spPr>
          <a:xfrm>
            <a:off x="302040" y="164160"/>
            <a:ext cx="11048760" cy="1325160"/>
          </a:xfrm>
          <a:prstGeom prst="rect">
            <a:avLst/>
          </a:prstGeom>
          <a:noFill/>
          <a:ln>
            <a:noFill/>
          </a:ln>
        </p:spPr>
        <p:txBody>
          <a:bodyPr anchor="ctr">
            <a:normAutofit/>
          </a:bodyPr>
          <a:p>
            <a:pPr>
              <a:lnSpc>
                <a:spcPct val="90000"/>
              </a:lnSpc>
              <a:tabLst>
                <a:tab algn="l" pos="0"/>
              </a:tabLst>
            </a:pPr>
            <a:r>
              <a:rPr b="1" lang="en-US" sz="3600" spc="-1" strike="noStrike">
                <a:solidFill>
                  <a:srgbClr val="2e75b6"/>
                </a:solidFill>
                <a:latin typeface="Arial"/>
                <a:ea typeface="Arial"/>
              </a:rPr>
              <a:t>TI</a:t>
            </a:r>
            <a:r>
              <a:rPr b="1" lang="en-US" sz="3600" spc="-1" strike="noStrike">
                <a:solidFill>
                  <a:srgbClr val="2e75b6"/>
                </a:solidFill>
                <a:latin typeface="Arial"/>
                <a:ea typeface="Arial"/>
              </a:rPr>
              <a:t>G</a:t>
            </a:r>
            <a:r>
              <a:rPr b="1" lang="en-US" sz="3600" spc="-1" strike="noStrike">
                <a:solidFill>
                  <a:srgbClr val="2e75b6"/>
                </a:solidFill>
                <a:latin typeface="Arial"/>
                <a:ea typeface="Arial"/>
              </a:rPr>
              <a:t>R</a:t>
            </a:r>
            <a:r>
              <a:rPr b="1" lang="en-US" sz="3600" spc="-1" strike="noStrike">
                <a:solidFill>
                  <a:srgbClr val="2e75b6"/>
                </a:solidFill>
                <a:latin typeface="Arial"/>
                <a:ea typeface="Arial"/>
              </a:rPr>
              <a:t>A</a:t>
            </a:r>
            <a:r>
              <a:rPr b="1" lang="en-US" sz="3600" spc="-1" strike="noStrike">
                <a:solidFill>
                  <a:srgbClr val="2e75b6"/>
                </a:solidFill>
                <a:latin typeface="Arial"/>
                <a:ea typeface="Arial"/>
              </a:rPr>
              <a:t>Y </a:t>
            </a:r>
            <a:r>
              <a:rPr b="1" lang="en-US" sz="3600" spc="-1" strike="noStrike">
                <a:solidFill>
                  <a:srgbClr val="2e75b6"/>
                </a:solidFill>
                <a:latin typeface="Arial"/>
                <a:ea typeface="Arial"/>
              </a:rPr>
              <a:t>R</a:t>
            </a:r>
            <a:r>
              <a:rPr b="1" lang="en-US" sz="3600" spc="-1" strike="noStrike">
                <a:solidFill>
                  <a:srgbClr val="2e75b6"/>
                </a:solidFill>
                <a:latin typeface="Arial"/>
                <a:ea typeface="Arial"/>
              </a:rPr>
              <a:t>e</a:t>
            </a:r>
            <a:r>
              <a:rPr b="1" lang="en-US" sz="3600" spc="-1" strike="noStrike">
                <a:solidFill>
                  <a:srgbClr val="2e75b6"/>
                </a:solidFill>
                <a:latin typeface="Arial"/>
                <a:ea typeface="Arial"/>
              </a:rPr>
              <a:t>gi</a:t>
            </a:r>
            <a:r>
              <a:rPr b="1" lang="en-US" sz="3600" spc="-1" strike="noStrike">
                <a:solidFill>
                  <a:srgbClr val="2e75b6"/>
                </a:solidFill>
                <a:latin typeface="Arial"/>
                <a:ea typeface="Arial"/>
              </a:rPr>
              <a:t>o</a:t>
            </a:r>
            <a:r>
              <a:rPr b="1" lang="en-US" sz="3600" spc="-1" strike="noStrike">
                <a:solidFill>
                  <a:srgbClr val="2e75b6"/>
                </a:solidFill>
                <a:latin typeface="Arial"/>
                <a:ea typeface="Arial"/>
              </a:rPr>
              <a:t>n: </a:t>
            </a:r>
            <a:r>
              <a:rPr b="1" lang="en-US" sz="3600" spc="-1" strike="noStrike">
                <a:solidFill>
                  <a:srgbClr val="2e75b6"/>
                </a:solidFill>
                <a:latin typeface="Arial"/>
                <a:ea typeface="Arial"/>
              </a:rPr>
              <a:t>E</a:t>
            </a:r>
            <a:r>
              <a:rPr b="1" lang="en-US" sz="3600" spc="-1" strike="noStrike">
                <a:solidFill>
                  <a:srgbClr val="2e75b6"/>
                </a:solidFill>
                <a:latin typeface="Arial"/>
                <a:ea typeface="Arial"/>
              </a:rPr>
              <a:t>C</a:t>
            </a:r>
            <a:r>
              <a:rPr b="1" lang="en-US" sz="3600" spc="-1" strike="noStrike">
                <a:solidFill>
                  <a:srgbClr val="2e75b6"/>
                </a:solidFill>
                <a:latin typeface="Arial"/>
                <a:ea typeface="Arial"/>
              </a:rPr>
              <a:t>C </a:t>
            </a:r>
            <a:r>
              <a:rPr b="1" lang="en-US" sz="3600" spc="-1" strike="noStrike">
                <a:solidFill>
                  <a:srgbClr val="2e75b6"/>
                </a:solidFill>
                <a:latin typeface="Arial"/>
                <a:ea typeface="Arial"/>
              </a:rPr>
              <a:t>m</a:t>
            </a:r>
            <a:r>
              <a:rPr b="1" lang="en-US" sz="3600" spc="-1" strike="noStrike">
                <a:solidFill>
                  <a:srgbClr val="2e75b6"/>
                </a:solidFill>
                <a:latin typeface="Arial"/>
                <a:ea typeface="Arial"/>
              </a:rPr>
              <a:t>e</a:t>
            </a:r>
            <a:r>
              <a:rPr b="1" lang="en-US" sz="3600" spc="-1" strike="noStrike">
                <a:solidFill>
                  <a:srgbClr val="2e75b6"/>
                </a:solidFill>
                <a:latin typeface="Arial"/>
                <a:ea typeface="Arial"/>
              </a:rPr>
              <a:t>et</a:t>
            </a:r>
            <a:r>
              <a:rPr b="1" lang="en-US" sz="3600" spc="-1" strike="noStrike">
                <a:solidFill>
                  <a:srgbClr val="2e75b6"/>
                </a:solidFill>
                <a:latin typeface="Arial"/>
                <a:ea typeface="Arial"/>
              </a:rPr>
              <a:t>in</a:t>
            </a:r>
            <a:r>
              <a:rPr b="1" lang="en-US" sz="3600" spc="-1" strike="noStrike">
                <a:solidFill>
                  <a:srgbClr val="2e75b6"/>
                </a:solidFill>
                <a:latin typeface="Arial"/>
                <a:ea typeface="Arial"/>
              </a:rPr>
              <a:t>g </a:t>
            </a:r>
            <a:r>
              <a:rPr b="1" lang="en-US" sz="3600" spc="-1" strike="noStrike">
                <a:solidFill>
                  <a:srgbClr val="2e75b6"/>
                </a:solidFill>
                <a:latin typeface="Arial"/>
                <a:ea typeface="Arial"/>
              </a:rPr>
              <a:t>0</a:t>
            </a:r>
            <a:r>
              <a:rPr b="1" lang="en-US" sz="3600" spc="-1" strike="noStrike">
                <a:solidFill>
                  <a:srgbClr val="2e75b6"/>
                </a:solidFill>
                <a:latin typeface="Arial"/>
                <a:ea typeface="Arial"/>
              </a:rPr>
              <a:t>4 </a:t>
            </a:r>
            <a:r>
              <a:rPr b="1" lang="en-US" sz="3600" spc="-1" strike="noStrike">
                <a:solidFill>
                  <a:srgbClr val="2e75b6"/>
                </a:solidFill>
                <a:latin typeface="Arial"/>
                <a:ea typeface="Arial"/>
              </a:rPr>
              <a:t>A</a:t>
            </a:r>
            <a:r>
              <a:rPr b="1" lang="en-US" sz="3600" spc="-1" strike="noStrike">
                <a:solidFill>
                  <a:srgbClr val="2e75b6"/>
                </a:solidFill>
                <a:latin typeface="Arial"/>
                <a:ea typeface="Arial"/>
              </a:rPr>
              <a:t>u</a:t>
            </a:r>
            <a:r>
              <a:rPr b="1" lang="en-US" sz="3600" spc="-1" strike="noStrike">
                <a:solidFill>
                  <a:srgbClr val="2e75b6"/>
                </a:solidFill>
                <a:latin typeface="Arial"/>
                <a:ea typeface="Arial"/>
              </a:rPr>
              <a:t>g</a:t>
            </a:r>
            <a:r>
              <a:rPr b="1" lang="en-US" sz="3600" spc="-1" strike="noStrike">
                <a:solidFill>
                  <a:srgbClr val="2e75b6"/>
                </a:solidFill>
                <a:latin typeface="Arial"/>
                <a:ea typeface="Arial"/>
              </a:rPr>
              <a:t>u</a:t>
            </a:r>
            <a:r>
              <a:rPr b="1" lang="en-US" sz="3600" spc="-1" strike="noStrike">
                <a:solidFill>
                  <a:srgbClr val="2e75b6"/>
                </a:solidFill>
                <a:latin typeface="Arial"/>
                <a:ea typeface="Arial"/>
              </a:rPr>
              <a:t>st </a:t>
            </a:r>
            <a:r>
              <a:rPr b="1" lang="en-US" sz="3600" spc="-1" strike="noStrike">
                <a:solidFill>
                  <a:srgbClr val="2e75b6"/>
                </a:solidFill>
                <a:latin typeface="Arial"/>
                <a:ea typeface="Arial"/>
              </a:rPr>
              <a:t>2</a:t>
            </a:r>
            <a:r>
              <a:rPr b="1" lang="en-US" sz="3600" spc="-1" strike="noStrike">
                <a:solidFill>
                  <a:srgbClr val="2e75b6"/>
                </a:solidFill>
                <a:latin typeface="Arial"/>
                <a:ea typeface="Arial"/>
              </a:rPr>
              <a:t>0</a:t>
            </a:r>
            <a:r>
              <a:rPr b="1" lang="en-US" sz="3600" spc="-1" strike="noStrike">
                <a:solidFill>
                  <a:srgbClr val="2e75b6"/>
                </a:solidFill>
                <a:latin typeface="Arial"/>
                <a:ea typeface="Arial"/>
              </a:rPr>
              <a:t>2</a:t>
            </a:r>
            <a:r>
              <a:rPr b="1" lang="en-US" sz="3600" spc="-1" strike="noStrike">
                <a:solidFill>
                  <a:srgbClr val="2e75b6"/>
                </a:solidFill>
                <a:latin typeface="Arial"/>
                <a:ea typeface="Arial"/>
              </a:rPr>
              <a:t>3</a:t>
            </a:r>
            <a:endParaRPr b="0" lang="en-US" sz="3600" spc="-1" strike="noStrike">
              <a:solidFill>
                <a:srgbClr val="000000"/>
              </a:solidFill>
              <a:latin typeface="Arial"/>
            </a:endParaRPr>
          </a:p>
        </p:txBody>
      </p:sp>
      <p:sp>
        <p:nvSpPr>
          <p:cNvPr id="493" name="TextShape 2"/>
          <p:cNvSpPr txBox="1"/>
          <p:nvPr/>
        </p:nvSpPr>
        <p:spPr>
          <a:xfrm>
            <a:off x="552600" y="1489680"/>
            <a:ext cx="11337120" cy="4355280"/>
          </a:xfrm>
          <a:prstGeom prst="rect">
            <a:avLst/>
          </a:prstGeom>
          <a:noFill/>
          <a:ln>
            <a:noFill/>
          </a:ln>
        </p:spPr>
        <p:txBody>
          <a:bodyPr>
            <a:normAutofit fontScale="63000"/>
          </a:bodyPr>
          <a:p>
            <a:pPr>
              <a:lnSpc>
                <a:spcPct val="150000"/>
              </a:lnSpc>
              <a:tabLst>
                <a:tab algn="l" pos="0"/>
              </a:tabLst>
            </a:pPr>
            <a:endParaRPr b="0" lang="en-US" sz="1400" spc="-1" strike="noStrike">
              <a:solidFill>
                <a:srgbClr val="000000"/>
              </a:solidFill>
              <a:latin typeface="Arial"/>
            </a:endParaRPr>
          </a:p>
          <a:p>
            <a:pPr marL="514440" indent="-514080">
              <a:lnSpc>
                <a:spcPct val="150000"/>
              </a:lnSpc>
              <a:buClr>
                <a:srgbClr val="000000"/>
              </a:buClr>
              <a:buFont typeface="Calibri"/>
              <a:buAutoNum type="arabicPeriod"/>
              <a:tabLst>
                <a:tab algn="l" pos="0"/>
              </a:tabLst>
            </a:pPr>
            <a:r>
              <a:rPr b="0" lang="en-US" sz="3600" spc="-1" strike="noStrike">
                <a:solidFill>
                  <a:srgbClr val="000000"/>
                </a:solidFill>
                <a:latin typeface="Arial"/>
                <a:ea typeface="Arial"/>
              </a:rPr>
              <a:t> </a:t>
            </a:r>
            <a:r>
              <a:rPr b="0" lang="en-US" sz="3600" spc="-1" strike="noStrike">
                <a:solidFill>
                  <a:srgbClr val="000000"/>
                </a:solidFill>
                <a:latin typeface="Arial"/>
                <a:ea typeface="Arial"/>
              </a:rPr>
              <a:t>Opening remarks</a:t>
            </a:r>
            <a:r>
              <a:rPr b="0" lang="en-US" sz="3600" spc="-1" strike="noStrike">
                <a:solidFill>
                  <a:srgbClr val="000000"/>
                </a:solidFill>
                <a:latin typeface="Arial"/>
                <a:ea typeface="Calibri"/>
              </a:rPr>
              <a:t> </a:t>
            </a:r>
            <a:endParaRPr b="0" lang="en-US" sz="3600" spc="-1" strike="noStrike">
              <a:solidFill>
                <a:srgbClr val="000000"/>
              </a:solidFill>
              <a:latin typeface="Arial"/>
            </a:endParaRPr>
          </a:p>
          <a:p>
            <a:pPr marL="514440" indent="-514080">
              <a:lnSpc>
                <a:spcPct val="150000"/>
              </a:lnSpc>
              <a:buClr>
                <a:srgbClr val="000000"/>
              </a:buClr>
              <a:buFont typeface="Calibri"/>
              <a:buAutoNum type="arabicPeriod"/>
              <a:tabLst>
                <a:tab algn="l" pos="0"/>
              </a:tabLst>
            </a:pPr>
            <a:r>
              <a:rPr b="0" lang="en-US" sz="3600" spc="-1" strike="noStrike">
                <a:solidFill>
                  <a:srgbClr val="000000"/>
                </a:solidFill>
                <a:latin typeface="Arial"/>
                <a:ea typeface="Calibri"/>
              </a:rPr>
              <a:t>Action points from the previous meeting review</a:t>
            </a:r>
            <a:endParaRPr b="0" lang="en-US" sz="3600" spc="-1" strike="noStrike">
              <a:solidFill>
                <a:srgbClr val="000000"/>
              </a:solidFill>
              <a:latin typeface="Arial"/>
            </a:endParaRPr>
          </a:p>
          <a:p>
            <a:pPr marL="514440" indent="-514080">
              <a:lnSpc>
                <a:spcPct val="150000"/>
              </a:lnSpc>
              <a:buClr>
                <a:srgbClr val="000000"/>
              </a:buClr>
              <a:buFont typeface="Calibri"/>
              <a:buAutoNum type="arabicPeriod"/>
              <a:tabLst>
                <a:tab algn="l" pos="0"/>
              </a:tabLst>
            </a:pPr>
            <a:r>
              <a:rPr b="0" lang="en-US" sz="3600" spc="-1" strike="noStrike">
                <a:solidFill>
                  <a:srgbClr val="000000"/>
                </a:solidFill>
                <a:latin typeface="Arial"/>
                <a:ea typeface="Calibri"/>
              </a:rPr>
              <a:t>UNMAS Briefing</a:t>
            </a:r>
            <a:endParaRPr b="0" lang="en-US" sz="3600" spc="-1" strike="noStrike">
              <a:solidFill>
                <a:srgbClr val="000000"/>
              </a:solidFill>
              <a:latin typeface="Arial"/>
            </a:endParaRPr>
          </a:p>
          <a:p>
            <a:pPr marL="514440" indent="-514080">
              <a:lnSpc>
                <a:spcPct val="150000"/>
              </a:lnSpc>
              <a:buClr>
                <a:srgbClr val="000000"/>
              </a:buClr>
              <a:buFont typeface="Calibri"/>
              <a:buAutoNum type="arabicPeriod"/>
              <a:tabLst>
                <a:tab algn="l" pos="0"/>
              </a:tabLst>
            </a:pPr>
            <a:r>
              <a:rPr b="0" lang="en-US" sz="3600" spc="-1" strike="noStrike">
                <a:solidFill>
                  <a:srgbClr val="000000"/>
                </a:solidFill>
                <a:latin typeface="Arial"/>
                <a:ea typeface="Calibri"/>
              </a:rPr>
              <a:t>Challenges and Asks on Tigray Relocation </a:t>
            </a:r>
            <a:r>
              <a:rPr b="0" lang="en-US" sz="3600" spc="-1" strike="noStrike">
                <a:solidFill>
                  <a:srgbClr val="000000"/>
                </a:solidFill>
                <a:latin typeface="Arial"/>
                <a:ea typeface="Calibri"/>
              </a:rPr>
              <a:t>activities-CCCM Cluster</a:t>
            </a:r>
            <a:endParaRPr b="0" lang="en-US" sz="3600" spc="-1" strike="noStrike">
              <a:solidFill>
                <a:srgbClr val="000000"/>
              </a:solidFill>
              <a:latin typeface="Arial"/>
            </a:endParaRPr>
          </a:p>
          <a:p>
            <a:pPr marL="514440" indent="-514080">
              <a:lnSpc>
                <a:spcPct val="150000"/>
              </a:lnSpc>
              <a:buClr>
                <a:srgbClr val="000000"/>
              </a:buClr>
              <a:buFont typeface="Calibri"/>
              <a:buAutoNum type="arabicPeriod"/>
              <a:tabLst>
                <a:tab algn="l" pos="0"/>
              </a:tabLst>
            </a:pPr>
            <a:r>
              <a:rPr b="0" lang="en-US" sz="3600" spc="-1" strike="noStrike">
                <a:solidFill>
                  <a:srgbClr val="000000"/>
                </a:solidFill>
                <a:latin typeface="Arial"/>
                <a:ea typeface="Calibri"/>
              </a:rPr>
              <a:t>Key Sectoral updates </a:t>
            </a:r>
            <a:endParaRPr b="0" lang="en-US" sz="3600" spc="-1" strike="noStrike">
              <a:solidFill>
                <a:srgbClr val="000000"/>
              </a:solidFill>
              <a:latin typeface="Arial"/>
            </a:endParaRPr>
          </a:p>
          <a:p>
            <a:pPr>
              <a:lnSpc>
                <a:spcPct val="150000"/>
              </a:lnSpc>
              <a:tabLst>
                <a:tab algn="l" pos="0"/>
              </a:tabLst>
            </a:pPr>
            <a:r>
              <a:rPr b="0" lang="en-US" sz="3600" spc="-1" strike="noStrike">
                <a:solidFill>
                  <a:srgbClr val="000000"/>
                </a:solidFill>
                <a:latin typeface="Arial"/>
                <a:ea typeface="Calibri"/>
              </a:rPr>
              <a:t>5. AoB </a:t>
            </a:r>
            <a:endParaRPr b="0" lang="en-US" sz="3600" spc="-1" strike="noStrike">
              <a:solidFill>
                <a:srgbClr val="000000"/>
              </a:solidFill>
              <a:latin typeface="Arial"/>
            </a:endParaRPr>
          </a:p>
          <a:p>
            <a:pPr>
              <a:lnSpc>
                <a:spcPct val="90000"/>
              </a:lnSpc>
              <a:tabLst>
                <a:tab algn="l" pos="0"/>
              </a:tabLst>
            </a:pPr>
            <a:endParaRPr b="0" lang="en-US" sz="3600" spc="-1" strike="noStrike">
              <a:solidFill>
                <a:srgbClr val="000000"/>
              </a:solidFill>
              <a:latin typeface="Arial"/>
            </a:endParaRPr>
          </a:p>
          <a:p>
            <a:pPr marL="457200">
              <a:lnSpc>
                <a:spcPct val="90000"/>
              </a:lnSpc>
              <a:spcBef>
                <a:spcPts val="499"/>
              </a:spcBef>
              <a:tabLst>
                <a:tab algn="l" pos="0"/>
              </a:tabLst>
            </a:pPr>
            <a:endParaRPr b="0" lang="en-US"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TextShape 1"/>
          <p:cNvSpPr txBox="1"/>
          <p:nvPr/>
        </p:nvSpPr>
        <p:spPr>
          <a:xfrm>
            <a:off x="1587600" y="152280"/>
            <a:ext cx="10515240" cy="623160"/>
          </a:xfrm>
          <a:prstGeom prst="rect">
            <a:avLst/>
          </a:prstGeom>
          <a:noFill/>
          <a:ln>
            <a:noFill/>
          </a:ln>
        </p:spPr>
        <p:txBody>
          <a:bodyPr anchor="ctr">
            <a:normAutofit fontScale="85000"/>
          </a:bodyPr>
          <a:p>
            <a:pPr>
              <a:lnSpc>
                <a:spcPct val="90000"/>
              </a:lnSpc>
            </a:pPr>
            <a:r>
              <a:rPr b="0" lang="en-US" sz="4400" spc="-1" strike="noStrike">
                <a:solidFill>
                  <a:srgbClr val="000000"/>
                </a:solidFill>
                <a:latin typeface="Calibri Light"/>
              </a:rPr>
              <a:t>P</a:t>
            </a:r>
            <a:r>
              <a:rPr b="0" lang="en-US" sz="4400" spc="-1" strike="noStrike">
                <a:solidFill>
                  <a:srgbClr val="000000"/>
                </a:solidFill>
                <a:latin typeface="Calibri Light"/>
              </a:rPr>
              <a:t>l</a:t>
            </a:r>
            <a:r>
              <a:rPr b="0" lang="en-US" sz="4400" spc="-1" strike="noStrike">
                <a:solidFill>
                  <a:srgbClr val="000000"/>
                </a:solidFill>
                <a:latin typeface="Calibri Light"/>
              </a:rPr>
              <a:t>a</a:t>
            </a:r>
            <a:r>
              <a:rPr b="0" lang="en-US" sz="4400" spc="-1" strike="noStrike">
                <a:solidFill>
                  <a:srgbClr val="000000"/>
                </a:solidFill>
                <a:latin typeface="Calibri Light"/>
              </a:rPr>
              <a:t>n </a:t>
            </a:r>
            <a:r>
              <a:rPr b="0" lang="en-US" sz="4400" spc="-1" strike="noStrike">
                <a:solidFill>
                  <a:srgbClr val="000000"/>
                </a:solidFill>
                <a:latin typeface="Calibri Light"/>
              </a:rPr>
              <a:t>f</a:t>
            </a:r>
            <a:r>
              <a:rPr b="0" lang="en-US" sz="4400" spc="-1" strike="noStrike">
                <a:solidFill>
                  <a:srgbClr val="000000"/>
                </a:solidFill>
                <a:latin typeface="Calibri Light"/>
              </a:rPr>
              <a:t>o</a:t>
            </a:r>
            <a:r>
              <a:rPr b="0" lang="en-US" sz="4400" spc="-1" strike="noStrike">
                <a:solidFill>
                  <a:srgbClr val="000000"/>
                </a:solidFill>
                <a:latin typeface="Calibri Light"/>
              </a:rPr>
              <a:t>r </a:t>
            </a:r>
            <a:r>
              <a:rPr b="0" lang="en-US" sz="4400" spc="-1" strike="noStrike">
                <a:solidFill>
                  <a:srgbClr val="000000"/>
                </a:solidFill>
                <a:latin typeface="Calibri Light"/>
              </a:rPr>
              <a:t>n</a:t>
            </a:r>
            <a:r>
              <a:rPr b="0" lang="en-US" sz="4400" spc="-1" strike="noStrike">
                <a:solidFill>
                  <a:srgbClr val="000000"/>
                </a:solidFill>
                <a:latin typeface="Calibri Light"/>
              </a:rPr>
              <a:t>e</a:t>
            </a:r>
            <a:r>
              <a:rPr b="0" lang="en-US" sz="4400" spc="-1" strike="noStrike">
                <a:solidFill>
                  <a:srgbClr val="000000"/>
                </a:solidFill>
                <a:latin typeface="Calibri Light"/>
              </a:rPr>
              <a:t>x</a:t>
            </a:r>
            <a:r>
              <a:rPr b="0" lang="en-US" sz="4400" spc="-1" strike="noStrike">
                <a:solidFill>
                  <a:srgbClr val="000000"/>
                </a:solidFill>
                <a:latin typeface="Calibri Light"/>
              </a:rPr>
              <a:t>t </a:t>
            </a:r>
            <a:r>
              <a:rPr b="0" lang="en-US" sz="4400" spc="-1" strike="noStrike">
                <a:solidFill>
                  <a:srgbClr val="000000"/>
                </a:solidFill>
                <a:latin typeface="Calibri Light"/>
              </a:rPr>
              <a:t>w</a:t>
            </a:r>
            <a:r>
              <a:rPr b="0" lang="en-US" sz="4400" spc="-1" strike="noStrike">
                <a:solidFill>
                  <a:srgbClr val="000000"/>
                </a:solidFill>
                <a:latin typeface="Calibri Light"/>
              </a:rPr>
              <a:t>e</a:t>
            </a:r>
            <a:r>
              <a:rPr b="0" lang="en-US" sz="4400" spc="-1" strike="noStrike">
                <a:solidFill>
                  <a:srgbClr val="000000"/>
                </a:solidFill>
                <a:latin typeface="Calibri Light"/>
              </a:rPr>
              <a:t>e</a:t>
            </a:r>
            <a:r>
              <a:rPr b="0" lang="en-US" sz="4400" spc="-1" strike="noStrike">
                <a:solidFill>
                  <a:srgbClr val="000000"/>
                </a:solidFill>
                <a:latin typeface="Calibri Light"/>
              </a:rPr>
              <a:t>k </a:t>
            </a:r>
            <a:endParaRPr b="0" lang="en-US" sz="4400" spc="-1" strike="noStrike">
              <a:solidFill>
                <a:srgbClr val="000000"/>
              </a:solidFill>
              <a:latin typeface="Calibri"/>
            </a:endParaRPr>
          </a:p>
        </p:txBody>
      </p:sp>
      <p:graphicFrame>
        <p:nvGraphicFramePr>
          <p:cNvPr id="544" name="Table 2"/>
          <p:cNvGraphicFramePr/>
          <p:nvPr/>
        </p:nvGraphicFramePr>
        <p:xfrm>
          <a:off x="121320" y="896040"/>
          <a:ext cx="11981520" cy="4962240"/>
        </p:xfrm>
        <a:graphic>
          <a:graphicData uri="http://schemas.openxmlformats.org/drawingml/2006/table">
            <a:tbl>
              <a:tblPr/>
              <a:tblGrid>
                <a:gridCol w="490320"/>
                <a:gridCol w="3245040"/>
                <a:gridCol w="2459160"/>
                <a:gridCol w="2327760"/>
                <a:gridCol w="1456920"/>
                <a:gridCol w="2002320"/>
              </a:tblGrid>
              <a:tr h="662760">
                <a:tc>
                  <a:txBody>
                    <a:bodyPr>
                      <a:noAutofit/>
                    </a:bodyPr>
                    <a:p>
                      <a:pPr algn="ctr">
                        <a:lnSpc>
                          <a:spcPct val="100000"/>
                        </a:lnSpc>
                      </a:pPr>
                      <a:r>
                        <a:rPr b="1" lang="en-US" sz="2000" spc="-1" strike="noStrike">
                          <a:solidFill>
                            <a:srgbClr val="ffffff"/>
                          </a:solidFill>
                          <a:latin typeface="Calibri"/>
                        </a:rPr>
                        <a:t>N.</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tabLst>
                          <a:tab algn="l" pos="0"/>
                        </a:tabLst>
                      </a:pPr>
                      <a:r>
                        <a:rPr b="1" lang="en-US" sz="2000" spc="-1" strike="noStrike">
                          <a:solidFill>
                            <a:srgbClr val="ffffff"/>
                          </a:solidFill>
                          <a:latin typeface="Calibri"/>
                        </a:rPr>
                        <a:t>Activity Description</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2000" spc="-1" strike="noStrike">
                          <a:solidFill>
                            <a:srgbClr val="ffffff"/>
                          </a:solidFill>
                          <a:latin typeface="Calibri"/>
                        </a:rPr>
                        <a:t>Operational location (woreda)</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tabLst>
                          <a:tab algn="l" pos="0"/>
                        </a:tabLst>
                      </a:pPr>
                      <a:r>
                        <a:rPr b="1" lang="en-US" sz="2000" spc="-1" strike="noStrike">
                          <a:solidFill>
                            <a:srgbClr val="ffffff"/>
                          </a:solidFill>
                          <a:latin typeface="Calibri"/>
                        </a:rPr>
                        <a:t>Plan (qty)</a:t>
                      </a:r>
                      <a:endParaRPr b="0" lang="en-US" sz="2000" spc="-1" strike="noStrike">
                        <a:latin typeface="Arial"/>
                      </a:endParaRPr>
                    </a:p>
                    <a:p>
                      <a:pPr algn="ctr">
                        <a:lnSpc>
                          <a:spcPct val="100000"/>
                        </a:lnSpc>
                        <a:tabLst>
                          <a:tab algn="l" pos="0"/>
                        </a:tabLst>
                      </a:pP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2000" spc="-1" strike="noStrike">
                          <a:solidFill>
                            <a:srgbClr val="ffffff"/>
                          </a:solidFill>
                          <a:latin typeface="Calibri"/>
                        </a:rPr>
                        <a:t>Available resources</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gn="ctr">
                        <a:lnSpc>
                          <a:spcPct val="100000"/>
                        </a:lnSpc>
                      </a:pPr>
                      <a:r>
                        <a:rPr b="1" lang="en-US" sz="2000" spc="-1" strike="noStrike">
                          <a:solidFill>
                            <a:srgbClr val="ffffff"/>
                          </a:solidFill>
                          <a:latin typeface="Calibri"/>
                        </a:rPr>
                        <a:t>Remark</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1527120">
                <a:tc>
                  <a:txBody>
                    <a:bodyPr>
                      <a:noAutofit/>
                    </a:bodyPr>
                    <a:p>
                      <a:pPr>
                        <a:lnSpc>
                          <a:spcPct val="100000"/>
                        </a:lnSpc>
                      </a:pPr>
                      <a:r>
                        <a:rPr b="0" lang="en-US" sz="2000" spc="-1" strike="noStrike">
                          <a:solidFill>
                            <a:srgbClr val="000000"/>
                          </a:solidFill>
                          <a:latin typeface="Calibri"/>
                        </a:rPr>
                        <a:t>1</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2000" spc="-1" strike="noStrike">
                          <a:solidFill>
                            <a:srgbClr val="000000"/>
                          </a:solidFill>
                          <a:latin typeface="Calibri"/>
                        </a:rPr>
                        <a:t>Consolidate truck arrivals into Tigray on the behalf of partners. </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2000" spc="-1" strike="noStrike">
                          <a:solidFill>
                            <a:srgbClr val="000000"/>
                          </a:solidFill>
                          <a:latin typeface="Calibri"/>
                        </a:rPr>
                        <a:t>Semera - Mekele</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Calibri"/>
                        </a:rPr>
                        <a:t>Gondar-Shire</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Calibri"/>
                        </a:rPr>
                        <a:t>Kombolcha-Mekelle</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2000" spc="-1" strike="noStrike">
                          <a:solidFill>
                            <a:srgbClr val="000000"/>
                          </a:solidFill>
                          <a:latin typeface="Calibri"/>
                        </a:rPr>
                        <a:t>Consolidating Weekly Report on Arrival of trucks with humanitarian cargo  into Tigray</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600" spc="-1" strike="noStrike">
                          <a:solidFill>
                            <a:srgbClr val="000000"/>
                          </a:solidFill>
                          <a:latin typeface="Calibri"/>
                        </a:rPr>
                        <a:t>Partners to report timely Every Monday before COB</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840960">
                <a:tc>
                  <a:txBody>
                    <a:bodyPr>
                      <a:noAutofit/>
                    </a:bodyPr>
                    <a:p>
                      <a:pPr>
                        <a:lnSpc>
                          <a:spcPct val="100000"/>
                        </a:lnSpc>
                      </a:pPr>
                      <a:r>
                        <a:rPr b="0" lang="en-US" sz="2000" spc="-1" strike="noStrike">
                          <a:solidFill>
                            <a:srgbClr val="000000"/>
                          </a:solidFill>
                          <a:latin typeface="Calibri"/>
                        </a:rPr>
                        <a:t>2</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2000" spc="-1" strike="noStrike">
                          <a:solidFill>
                            <a:srgbClr val="000000"/>
                          </a:solidFill>
                          <a:latin typeface="Calibri"/>
                        </a:rPr>
                        <a:t>Facilitate Warehouse Service</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2000" spc="-1" strike="noStrike">
                          <a:solidFill>
                            <a:srgbClr val="000000"/>
                          </a:solidFill>
                          <a:latin typeface="Calibri"/>
                        </a:rPr>
                        <a:t>Mekelle and Shire</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2000" spc="-1" strike="noStrike">
                          <a:solidFill>
                            <a:srgbClr val="000000"/>
                          </a:solidFill>
                          <a:latin typeface="Calibri"/>
                        </a:rPr>
                        <a:t>Upon request </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1" lang="en-US" sz="1600" spc="-1" strike="noStrike">
                          <a:solidFill>
                            <a:srgbClr val="000000"/>
                          </a:solidFill>
                          <a:latin typeface="Calibri"/>
                        </a:rPr>
                        <a:t>Mekelle (3,500 m2), Shire (730 m2) </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oAutofit/>
                    </a:bodyPr>
                    <a:p>
                      <a:pPr>
                        <a:lnSpc>
                          <a:spcPct val="100000"/>
                        </a:lnSpc>
                      </a:pPr>
                      <a:r>
                        <a:rPr b="0" lang="en-US" sz="1600" spc="-1" strike="noStrike">
                          <a:solidFill>
                            <a:srgbClr val="000000"/>
                          </a:solidFill>
                          <a:latin typeface="Calibri"/>
                        </a:rPr>
                        <a:t>Subject to partner request and approvals from CO.</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1931400">
                <a:tc>
                  <a:txBody>
                    <a:bodyPr>
                      <a:noAutofit/>
                    </a:bodyPr>
                    <a:p>
                      <a:pPr>
                        <a:lnSpc>
                          <a:spcPct val="100000"/>
                        </a:lnSpc>
                      </a:pPr>
                      <a:r>
                        <a:rPr b="0" lang="en-US" sz="2000" spc="-1" strike="noStrike">
                          <a:solidFill>
                            <a:srgbClr val="000000"/>
                          </a:solidFill>
                          <a:latin typeface="Calibri"/>
                        </a:rPr>
                        <a:t>3</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Calibri"/>
                        </a:rPr>
                        <a:t>4</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2000" spc="-1" strike="noStrike">
                          <a:solidFill>
                            <a:srgbClr val="000000"/>
                          </a:solidFill>
                          <a:latin typeface="Calibri"/>
                        </a:rPr>
                        <a:t>Sharing Information Management Products to Partners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Calibri"/>
                        </a:rPr>
                        <a:t>Facilitate transport service inside tigray</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2000" spc="-1" strike="noStrike">
                          <a:solidFill>
                            <a:srgbClr val="000000"/>
                          </a:solidFill>
                          <a:latin typeface="Calibri"/>
                        </a:rPr>
                        <a:t>Online</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2000" spc="-1" strike="noStrike">
                          <a:solidFill>
                            <a:srgbClr val="000000"/>
                          </a:solidFill>
                          <a:latin typeface="Calibri"/>
                        </a:rPr>
                        <a:t>Weekly and Monthly</a:t>
                      </a:r>
                      <a:endParaRPr b="0" lang="en-US" sz="20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GB" sz="1800" spc="-1" strike="noStrike" u="sng">
                          <a:solidFill>
                            <a:srgbClr val="0563c1"/>
                          </a:solidFill>
                          <a:uFillTx/>
                          <a:latin typeface="Calibri"/>
                          <a:hlinkClick r:id="rId1"/>
                        </a:rPr>
                        <a:t>https://logcluster.org/ops/eth20a</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600" spc="-1" strike="noStrike">
                          <a:solidFill>
                            <a:srgbClr val="000000"/>
                          </a:solidFill>
                          <a:latin typeface="Calibri"/>
                        </a:rPr>
                        <a:t>Mid-year infographics</a:t>
                      </a:r>
                      <a:endParaRPr b="0" lang="en-US" sz="1600" spc="-1" strike="noStrike">
                        <a:latin typeface="Arial"/>
                      </a:endParaRPr>
                    </a:p>
                    <a:p>
                      <a:pPr>
                        <a:lnSpc>
                          <a:spcPct val="100000"/>
                        </a:lnSpc>
                      </a:pPr>
                      <a:r>
                        <a:rPr b="0" lang="en-US" sz="1600" spc="-1" strike="noStrike">
                          <a:solidFill>
                            <a:srgbClr val="000000"/>
                          </a:solidFill>
                          <a:latin typeface="Calibri"/>
                        </a:rPr>
                        <a:t>Dashboard</a:t>
                      </a:r>
                      <a:endParaRPr b="0" lang="en-US" sz="1600" spc="-1" strike="noStrike">
                        <a:latin typeface="Arial"/>
                      </a:endParaRPr>
                    </a:p>
                    <a:p>
                      <a:pPr>
                        <a:lnSpc>
                          <a:spcPct val="100000"/>
                        </a:lnSpc>
                      </a:pPr>
                      <a:r>
                        <a:rPr b="0" lang="en-US" sz="1600" spc="-1" strike="noStrike">
                          <a:solidFill>
                            <a:srgbClr val="000000"/>
                          </a:solidFill>
                          <a:latin typeface="Calibri"/>
                        </a:rPr>
                        <a:t>Meeting minutes</a:t>
                      </a:r>
                      <a:endParaRPr b="0" lang="en-US" sz="1600" spc="-1" strike="noStrike">
                        <a:latin typeface="Arial"/>
                      </a:endParaRPr>
                    </a:p>
                    <a:p>
                      <a:pPr>
                        <a:lnSpc>
                          <a:spcPct val="100000"/>
                        </a:lnSpc>
                      </a:pPr>
                      <a:r>
                        <a:rPr b="0" lang="en-US" sz="1600" spc="-1" strike="noStrike">
                          <a:solidFill>
                            <a:srgbClr val="000000"/>
                          </a:solidFill>
                          <a:latin typeface="Calibri"/>
                        </a:rPr>
                        <a:t>Forms and guidance etc.</a:t>
                      </a:r>
                      <a:endParaRPr b="0" lang="en-US" sz="1600" spc="-1" strike="noStrike">
                        <a:latin typeface="Arial"/>
                      </a:endParaRPr>
                    </a:p>
                    <a:p>
                      <a:pPr>
                        <a:lnSpc>
                          <a:spcPct val="100000"/>
                        </a:lnSpc>
                      </a:pPr>
                      <a:endParaRPr b="0" lang="en-US" sz="1600" spc="-1" strike="noStrike">
                        <a:latin typeface="Arial"/>
                      </a:endParaRPr>
                    </a:p>
                    <a:p>
                      <a:pPr>
                        <a:lnSpc>
                          <a:spcPct val="100000"/>
                        </a:lnSpc>
                      </a:pPr>
                      <a:endParaRPr b="0" lang="en-US" sz="1600" spc="-1" strike="noStrike">
                        <a:latin typeface="Arial"/>
                      </a:endParaRPr>
                    </a:p>
                    <a:p>
                      <a:pPr>
                        <a:lnSpc>
                          <a:spcPct val="100000"/>
                        </a:lnSpc>
                      </a:pP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pic>
        <p:nvPicPr>
          <p:cNvPr id="545" name="Picture 2" descr="How we work"/>
          <p:cNvPicPr/>
          <p:nvPr/>
        </p:nvPicPr>
        <p:blipFill>
          <a:blip r:embed="rId2"/>
          <a:stretch/>
        </p:blipFill>
        <p:spPr>
          <a:xfrm>
            <a:off x="0" y="-97200"/>
            <a:ext cx="1587240" cy="112212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TextShape 1"/>
          <p:cNvSpPr txBox="1"/>
          <p:nvPr/>
        </p:nvSpPr>
        <p:spPr>
          <a:xfrm>
            <a:off x="1605240" y="308160"/>
            <a:ext cx="10515240" cy="482760"/>
          </a:xfrm>
          <a:prstGeom prst="rect">
            <a:avLst/>
          </a:prstGeom>
          <a:noFill/>
          <a:ln>
            <a:noFill/>
          </a:ln>
        </p:spPr>
        <p:txBody>
          <a:bodyPr anchor="ctr">
            <a:noAutofit/>
          </a:bodyPr>
          <a:p>
            <a:pPr>
              <a:lnSpc>
                <a:spcPct val="90000"/>
              </a:lnSpc>
            </a:pPr>
            <a:r>
              <a:rPr b="0" lang="en-US" sz="4400" spc="-1" strike="noStrike">
                <a:solidFill>
                  <a:srgbClr val="000000"/>
                </a:solidFill>
                <a:latin typeface="Calibri Light"/>
              </a:rPr>
              <a:t>C</a:t>
            </a:r>
            <a:r>
              <a:rPr b="0" lang="en-US" sz="4400" spc="-1" strike="noStrike">
                <a:solidFill>
                  <a:srgbClr val="000000"/>
                </a:solidFill>
                <a:latin typeface="Calibri Light"/>
              </a:rPr>
              <a:t>h</a:t>
            </a:r>
            <a:r>
              <a:rPr b="0" lang="en-US" sz="4400" spc="-1" strike="noStrike">
                <a:solidFill>
                  <a:srgbClr val="000000"/>
                </a:solidFill>
                <a:latin typeface="Calibri Light"/>
              </a:rPr>
              <a:t>a</a:t>
            </a:r>
            <a:r>
              <a:rPr b="0" lang="en-US" sz="4400" spc="-1" strike="noStrike">
                <a:solidFill>
                  <a:srgbClr val="000000"/>
                </a:solidFill>
                <a:latin typeface="Calibri Light"/>
              </a:rPr>
              <a:t>ll</a:t>
            </a:r>
            <a:r>
              <a:rPr b="0" lang="en-US" sz="4400" spc="-1" strike="noStrike">
                <a:solidFill>
                  <a:srgbClr val="000000"/>
                </a:solidFill>
                <a:latin typeface="Calibri Light"/>
              </a:rPr>
              <a:t>e</a:t>
            </a:r>
            <a:r>
              <a:rPr b="0" lang="en-US" sz="4400" spc="-1" strike="noStrike">
                <a:solidFill>
                  <a:srgbClr val="000000"/>
                </a:solidFill>
                <a:latin typeface="Calibri Light"/>
              </a:rPr>
              <a:t>n</a:t>
            </a:r>
            <a:r>
              <a:rPr b="0" lang="en-US" sz="4400" spc="-1" strike="noStrike">
                <a:solidFill>
                  <a:srgbClr val="000000"/>
                </a:solidFill>
                <a:latin typeface="Calibri Light"/>
              </a:rPr>
              <a:t>g</a:t>
            </a:r>
            <a:r>
              <a:rPr b="0" lang="en-US" sz="4400" spc="-1" strike="noStrike">
                <a:solidFill>
                  <a:srgbClr val="000000"/>
                </a:solidFill>
                <a:latin typeface="Calibri Light"/>
              </a:rPr>
              <a:t>e</a:t>
            </a:r>
            <a:r>
              <a:rPr b="0" lang="en-US" sz="4400" spc="-1" strike="noStrike">
                <a:solidFill>
                  <a:srgbClr val="000000"/>
                </a:solidFill>
                <a:latin typeface="Calibri Light"/>
              </a:rPr>
              <a:t>s</a:t>
            </a:r>
            <a:endParaRPr b="0" lang="en-US" sz="4400" spc="-1" strike="noStrike">
              <a:solidFill>
                <a:srgbClr val="000000"/>
              </a:solidFill>
              <a:latin typeface="Calibri"/>
            </a:endParaRPr>
          </a:p>
        </p:txBody>
      </p:sp>
      <p:sp>
        <p:nvSpPr>
          <p:cNvPr id="547" name="TextShape 2"/>
          <p:cNvSpPr txBox="1"/>
          <p:nvPr/>
        </p:nvSpPr>
        <p:spPr>
          <a:xfrm>
            <a:off x="223560" y="1263240"/>
            <a:ext cx="11897280" cy="5835240"/>
          </a:xfrm>
          <a:prstGeom prst="rect">
            <a:avLst/>
          </a:prstGeom>
          <a:noFill/>
          <a:ln>
            <a:noFill/>
          </a:ln>
        </p:spPr>
        <p:txBody>
          <a:bodyPr>
            <a:normAutofit/>
          </a:bodyPr>
          <a:p>
            <a:pPr marL="228600" indent="-228240" algn="just">
              <a:lnSpc>
                <a:spcPct val="100000"/>
              </a:lnSpc>
              <a:spcBef>
                <a:spcPts val="1001"/>
              </a:spcBef>
              <a:buClr>
                <a:srgbClr val="000000"/>
              </a:buClr>
              <a:buFont typeface="Arial"/>
              <a:buChar char="•"/>
              <a:tabLst>
                <a:tab algn="l" pos="228600"/>
                <a:tab algn="l" pos="457200"/>
              </a:tabLst>
            </a:pPr>
            <a:r>
              <a:rPr b="0" lang="en-GB" sz="2800" spc="-1" strike="noStrike">
                <a:solidFill>
                  <a:srgbClr val="000000"/>
                </a:solidFill>
                <a:latin typeface="Calibri"/>
              </a:rPr>
              <a:t>Partners not reporting on the arrival of their trucks on time.</a:t>
            </a:r>
            <a:endParaRPr b="0" lang="en-US" sz="2800" spc="-1" strike="noStrike">
              <a:solidFill>
                <a:srgbClr val="000000"/>
              </a:solidFill>
              <a:latin typeface="Calibri"/>
            </a:endParaRPr>
          </a:p>
          <a:p>
            <a:pPr marL="228600" indent="-228240" algn="just">
              <a:lnSpc>
                <a:spcPct val="100000"/>
              </a:lnSpc>
              <a:spcBef>
                <a:spcPts val="1001"/>
              </a:spcBef>
              <a:buClr>
                <a:srgbClr val="000000"/>
              </a:buClr>
              <a:buFont typeface="Arial"/>
              <a:buChar char="•"/>
              <a:tabLst>
                <a:tab algn="l" pos="228600"/>
                <a:tab algn="l" pos="457200"/>
              </a:tabLst>
            </a:pPr>
            <a:r>
              <a:rPr b="0" lang="en-GB" sz="2800" spc="-1" strike="noStrike">
                <a:solidFill>
                  <a:srgbClr val="000000"/>
                </a:solidFill>
                <a:latin typeface="Calibri"/>
              </a:rPr>
              <a:t>Note: the weekly dashboards and reporting on item categories arrived in Tigray is based on: </a:t>
            </a:r>
            <a:endParaRPr b="0" lang="en-US" sz="2800" spc="-1" strike="noStrike">
              <a:solidFill>
                <a:srgbClr val="000000"/>
              </a:solidFill>
              <a:latin typeface="Calibri"/>
            </a:endParaRPr>
          </a:p>
          <a:p>
            <a:pPr lvl="1" marL="571680" indent="-342720" algn="just">
              <a:lnSpc>
                <a:spcPct val="100000"/>
              </a:lnSpc>
              <a:spcBef>
                <a:spcPts val="499"/>
              </a:spcBef>
              <a:buClr>
                <a:srgbClr val="000000"/>
              </a:buClr>
              <a:buFont typeface="Arial"/>
              <a:buChar char="•"/>
              <a:tabLst>
                <a:tab algn="l" pos="228600"/>
                <a:tab algn="l" pos="457200"/>
              </a:tabLst>
            </a:pPr>
            <a:r>
              <a:rPr b="0" i="1" lang="en-GB" sz="2400" spc="-1" strike="noStrike">
                <a:solidFill>
                  <a:srgbClr val="000000"/>
                </a:solidFill>
                <a:latin typeface="Calibri"/>
              </a:rPr>
              <a:t>Item category description provided by the partners</a:t>
            </a:r>
            <a:endParaRPr b="0" lang="en-US" sz="2400" spc="-1" strike="noStrike">
              <a:solidFill>
                <a:srgbClr val="000000"/>
              </a:solidFill>
              <a:latin typeface="Calibri"/>
            </a:endParaRPr>
          </a:p>
          <a:p>
            <a:pPr lvl="1" marL="571680" indent="-342720" algn="just">
              <a:lnSpc>
                <a:spcPct val="100000"/>
              </a:lnSpc>
              <a:spcBef>
                <a:spcPts val="499"/>
              </a:spcBef>
              <a:buClr>
                <a:srgbClr val="000000"/>
              </a:buClr>
              <a:buFont typeface="Arial"/>
              <a:buChar char="•"/>
              <a:tabLst>
                <a:tab algn="l" pos="228600"/>
                <a:tab algn="l" pos="457200"/>
              </a:tabLst>
            </a:pPr>
            <a:r>
              <a:rPr b="0" i="1" lang="en-GB" sz="2400" spc="-1" strike="noStrike">
                <a:solidFill>
                  <a:srgbClr val="000000"/>
                </a:solidFill>
                <a:latin typeface="Calibri"/>
              </a:rPr>
              <a:t>The weight (MT) reported in the dashboards reflects the total capacity of the truck which is reported by the partners.</a:t>
            </a:r>
            <a:endParaRPr b="0" lang="en-US" sz="2400" spc="-1" strike="noStrike">
              <a:solidFill>
                <a:srgbClr val="000000"/>
              </a:solidFill>
              <a:latin typeface="Calibri"/>
            </a:endParaRPr>
          </a:p>
          <a:p>
            <a:pPr lvl="1" marL="571680" indent="-342720" algn="just">
              <a:lnSpc>
                <a:spcPct val="100000"/>
              </a:lnSpc>
              <a:spcBef>
                <a:spcPts val="499"/>
              </a:spcBef>
              <a:buClr>
                <a:srgbClr val="000000"/>
              </a:buClr>
              <a:buFont typeface="Arial"/>
              <a:buChar char="•"/>
              <a:tabLst>
                <a:tab algn="l" pos="228600"/>
                <a:tab algn="l" pos="457200"/>
              </a:tabLst>
            </a:pPr>
            <a:r>
              <a:rPr b="0" i="1" lang="en-GB" sz="2400" spc="-1" strike="noStrike">
                <a:solidFill>
                  <a:srgbClr val="000000"/>
                </a:solidFill>
                <a:latin typeface="Calibri"/>
              </a:rPr>
              <a:t>Access Constraint: </a:t>
            </a:r>
            <a:endParaRPr b="0" lang="en-US" sz="2400" spc="-1" strike="noStrike">
              <a:solidFill>
                <a:srgbClr val="000000"/>
              </a:solidFill>
              <a:latin typeface="Calibri"/>
            </a:endParaRPr>
          </a:p>
          <a:p>
            <a:pPr lvl="2" marL="1028880" indent="-342720" algn="just">
              <a:lnSpc>
                <a:spcPct val="100000"/>
              </a:lnSpc>
              <a:spcBef>
                <a:spcPts val="499"/>
              </a:spcBef>
              <a:buClr>
                <a:srgbClr val="000000"/>
              </a:buClr>
              <a:buFont typeface="Arial"/>
              <a:buChar char="•"/>
              <a:tabLst>
                <a:tab algn="l" pos="228600"/>
                <a:tab algn="l" pos="457200"/>
              </a:tabLst>
            </a:pPr>
            <a:r>
              <a:rPr b="0" i="1" lang="en-GB" sz="2000" spc="-1" strike="noStrike">
                <a:solidFill>
                  <a:srgbClr val="000000"/>
                </a:solidFill>
                <a:latin typeface="Calibri"/>
              </a:rPr>
              <a:t>Semera-Mekelle ( Accessible)</a:t>
            </a:r>
            <a:endParaRPr b="0" lang="en-US" sz="2000" spc="-1" strike="noStrike">
              <a:solidFill>
                <a:srgbClr val="000000"/>
              </a:solidFill>
              <a:latin typeface="Calibri"/>
            </a:endParaRPr>
          </a:p>
          <a:p>
            <a:pPr lvl="2" marL="1028880" indent="-342720" algn="just">
              <a:lnSpc>
                <a:spcPct val="100000"/>
              </a:lnSpc>
              <a:spcBef>
                <a:spcPts val="499"/>
              </a:spcBef>
              <a:buClr>
                <a:srgbClr val="000000"/>
              </a:buClr>
              <a:buFont typeface="Arial"/>
              <a:buChar char="•"/>
              <a:tabLst>
                <a:tab algn="l" pos="228600"/>
                <a:tab algn="l" pos="457200"/>
              </a:tabLst>
            </a:pPr>
            <a:r>
              <a:rPr b="0" i="1" lang="en-GB" sz="2000" spc="-1" strike="noStrike">
                <a:solidFill>
                  <a:srgbClr val="000000"/>
                </a:solidFill>
                <a:latin typeface="Calibri"/>
              </a:rPr>
              <a:t>  </a:t>
            </a:r>
            <a:r>
              <a:rPr b="0" i="1" lang="en-GB" sz="2000" spc="-1" strike="noStrike">
                <a:solidFill>
                  <a:srgbClr val="000000"/>
                </a:solidFill>
                <a:latin typeface="Calibri"/>
              </a:rPr>
              <a:t>Kombolcha-Mekelle (Volatile)</a:t>
            </a:r>
            <a:endParaRPr b="0" lang="en-US" sz="2000" spc="-1" strike="noStrike">
              <a:solidFill>
                <a:srgbClr val="000000"/>
              </a:solidFill>
              <a:latin typeface="Calibri"/>
            </a:endParaRPr>
          </a:p>
          <a:p>
            <a:pPr lvl="2" marL="1028880" indent="-342720" algn="just">
              <a:lnSpc>
                <a:spcPct val="100000"/>
              </a:lnSpc>
              <a:spcBef>
                <a:spcPts val="499"/>
              </a:spcBef>
              <a:buClr>
                <a:srgbClr val="000000"/>
              </a:buClr>
              <a:buFont typeface="Arial"/>
              <a:buChar char="•"/>
              <a:tabLst>
                <a:tab algn="l" pos="228600"/>
                <a:tab algn="l" pos="457200"/>
              </a:tabLst>
            </a:pPr>
            <a:r>
              <a:rPr b="0" i="1" lang="en-GB" sz="2000" spc="-1" strike="noStrike">
                <a:solidFill>
                  <a:srgbClr val="000000"/>
                </a:solidFill>
                <a:latin typeface="Calibri"/>
              </a:rPr>
              <a:t>   </a:t>
            </a:r>
            <a:r>
              <a:rPr b="0" i="1" lang="en-GB" sz="2000" spc="-1" strike="noStrike">
                <a:solidFill>
                  <a:srgbClr val="000000"/>
                </a:solidFill>
                <a:latin typeface="Calibri"/>
              </a:rPr>
              <a:t>Gondar-Shire (Volatile)</a:t>
            </a:r>
            <a:endParaRPr b="0" lang="en-US" sz="2000" spc="-1" strike="noStrike">
              <a:solidFill>
                <a:srgbClr val="000000"/>
              </a:solidFill>
              <a:latin typeface="Calibri"/>
            </a:endParaRPr>
          </a:p>
          <a:p>
            <a:pPr>
              <a:lnSpc>
                <a:spcPct val="90000"/>
              </a:lnSpc>
              <a:spcBef>
                <a:spcPts val="1001"/>
              </a:spcBef>
              <a:tabLst>
                <a:tab algn="l" pos="0"/>
              </a:tabLst>
            </a:pPr>
            <a:endParaRPr b="0" lang="en-US" sz="2000" spc="-1" strike="noStrike">
              <a:solidFill>
                <a:srgbClr val="000000"/>
              </a:solidFill>
              <a:latin typeface="Calibri"/>
            </a:endParaRPr>
          </a:p>
          <a:p>
            <a:endParaRPr b="0" lang="en-US" sz="2000" spc="-1" strike="noStrike">
              <a:solidFill>
                <a:srgbClr val="000000"/>
              </a:solidFill>
              <a:latin typeface="Calibri"/>
            </a:endParaRPr>
          </a:p>
          <a:p>
            <a:endParaRPr b="0" lang="en-US" sz="2000" spc="-1" strike="noStrike">
              <a:solidFill>
                <a:srgbClr val="000000"/>
              </a:solidFill>
              <a:latin typeface="Calibri"/>
            </a:endParaRPr>
          </a:p>
          <a:p>
            <a:endParaRPr b="0" lang="en-US" sz="2000" spc="-1" strike="noStrike">
              <a:solidFill>
                <a:srgbClr val="000000"/>
              </a:solidFill>
              <a:latin typeface="Calibri"/>
            </a:endParaRPr>
          </a:p>
          <a:p>
            <a:endParaRPr b="0" lang="en-US" sz="2000" spc="-1" strike="noStrike">
              <a:solidFill>
                <a:srgbClr val="000000"/>
              </a:solidFill>
              <a:latin typeface="Calibri"/>
            </a:endParaRPr>
          </a:p>
          <a:p>
            <a:endParaRPr b="0" lang="en-US" sz="2000" spc="-1" strike="noStrike">
              <a:solidFill>
                <a:srgbClr val="000000"/>
              </a:solidFill>
              <a:latin typeface="Calibri"/>
            </a:endParaRPr>
          </a:p>
          <a:p>
            <a:endParaRPr b="0" lang="en-US" sz="2000" spc="-1" strike="noStrike">
              <a:solidFill>
                <a:srgbClr val="000000"/>
              </a:solidFill>
              <a:latin typeface="Calibri"/>
            </a:endParaRPr>
          </a:p>
          <a:p>
            <a:pPr algn="just">
              <a:lnSpc>
                <a:spcPct val="100000"/>
              </a:lnSpc>
              <a:spcBef>
                <a:spcPts val="1001"/>
              </a:spcBef>
              <a:tabLst>
                <a:tab algn="l" pos="0"/>
              </a:tabLst>
            </a:pPr>
            <a:endParaRPr b="0" lang="en-US" sz="2000" spc="-1" strike="noStrike">
              <a:solidFill>
                <a:srgbClr val="000000"/>
              </a:solidFill>
              <a:latin typeface="Calibri"/>
            </a:endParaRPr>
          </a:p>
          <a:p>
            <a:pPr>
              <a:lnSpc>
                <a:spcPct val="140000"/>
              </a:lnSpc>
              <a:spcBef>
                <a:spcPts val="1001"/>
              </a:spcBef>
              <a:tabLst>
                <a:tab algn="l" pos="0"/>
              </a:tabLst>
            </a:pPr>
            <a:endParaRPr b="0" lang="en-US" sz="2000" spc="-1" strike="noStrike">
              <a:solidFill>
                <a:srgbClr val="000000"/>
              </a:solidFill>
              <a:latin typeface="Calibri"/>
            </a:endParaRPr>
          </a:p>
          <a:p>
            <a:endParaRPr b="0" lang="en-US" sz="2000" spc="-1" strike="noStrike">
              <a:solidFill>
                <a:srgbClr val="000000"/>
              </a:solidFill>
              <a:latin typeface="Calibri"/>
            </a:endParaRPr>
          </a:p>
          <a:p>
            <a:pPr>
              <a:lnSpc>
                <a:spcPct val="130000"/>
              </a:lnSpc>
              <a:spcBef>
                <a:spcPts val="1001"/>
              </a:spcBef>
              <a:tabLst>
                <a:tab algn="l" pos="0"/>
              </a:tabLst>
            </a:pPr>
            <a:endParaRPr b="0" lang="en-US" sz="2000" spc="-1" strike="noStrike">
              <a:solidFill>
                <a:srgbClr val="000000"/>
              </a:solidFill>
              <a:latin typeface="Calibri"/>
            </a:endParaRPr>
          </a:p>
          <a:p>
            <a:pPr marL="457200">
              <a:lnSpc>
                <a:spcPct val="130000"/>
              </a:lnSpc>
              <a:spcBef>
                <a:spcPts val="499"/>
              </a:spcBef>
              <a:tabLst>
                <a:tab algn="l" pos="0"/>
              </a:tabLst>
            </a:pPr>
            <a:endParaRPr b="0" lang="en-US" sz="2000" spc="-1" strike="noStrike">
              <a:solidFill>
                <a:srgbClr val="000000"/>
              </a:solidFill>
              <a:latin typeface="Calibri"/>
            </a:endParaRPr>
          </a:p>
          <a:p>
            <a:pPr>
              <a:lnSpc>
                <a:spcPct val="90000"/>
              </a:lnSpc>
              <a:spcBef>
                <a:spcPts val="1001"/>
              </a:spcBef>
              <a:tabLst>
                <a:tab algn="l" pos="0"/>
              </a:tabLst>
            </a:pPr>
            <a:endParaRPr b="0" lang="en-US" sz="2000" spc="-1" strike="noStrike">
              <a:solidFill>
                <a:srgbClr val="000000"/>
              </a:solidFill>
              <a:latin typeface="Calibri"/>
            </a:endParaRPr>
          </a:p>
        </p:txBody>
      </p:sp>
      <p:pic>
        <p:nvPicPr>
          <p:cNvPr id="548" name="Picture 2" descr="How we work"/>
          <p:cNvPicPr/>
          <p:nvPr/>
        </p:nvPicPr>
        <p:blipFill>
          <a:blip r:embed="rId1"/>
          <a:stretch/>
        </p:blipFill>
        <p:spPr>
          <a:xfrm>
            <a:off x="0" y="-97200"/>
            <a:ext cx="1587240" cy="112212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CustomShape 1"/>
          <p:cNvSpPr/>
          <p:nvPr/>
        </p:nvSpPr>
        <p:spPr>
          <a:xfrm>
            <a:off x="1526400" y="1041480"/>
            <a:ext cx="9863280" cy="3512520"/>
          </a:xfrm>
          <a:prstGeom prst="rect">
            <a:avLst/>
          </a:prstGeom>
          <a:noFill/>
          <a:ln>
            <a:noFill/>
          </a:ln>
        </p:spPr>
        <p:style>
          <a:lnRef idx="0"/>
          <a:fillRef idx="0"/>
          <a:effectRef idx="0"/>
          <a:fontRef idx="minor"/>
        </p:style>
        <p:txBody>
          <a:bodyPr anchor="ctr">
            <a:noAutofit/>
          </a:bodyPr>
          <a:p>
            <a:pPr>
              <a:lnSpc>
                <a:spcPct val="90000"/>
              </a:lnSpc>
            </a:pPr>
            <a:r>
              <a:rPr b="1" lang="en-US" sz="8000" spc="-1" strike="noStrike">
                <a:solidFill>
                  <a:srgbClr val="808080"/>
                </a:solidFill>
                <a:latin typeface="Arial"/>
                <a:ea typeface="Roboto"/>
              </a:rPr>
              <a:t>Education Cluster Update</a:t>
            </a:r>
            <a:endParaRPr b="0" lang="en-US" sz="80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TextShape 1"/>
          <p:cNvSpPr txBox="1"/>
          <p:nvPr/>
        </p:nvSpPr>
        <p:spPr>
          <a:xfrm>
            <a:off x="280800" y="1001880"/>
            <a:ext cx="11639160" cy="5855760"/>
          </a:xfrm>
          <a:prstGeom prst="rect">
            <a:avLst/>
          </a:prstGeom>
          <a:solidFill>
            <a:srgbClr val="ffffff"/>
          </a:solidFill>
          <a:ln w="12600">
            <a:solidFill>
              <a:srgbClr val="4472c4"/>
            </a:solidFill>
            <a:miter/>
          </a:ln>
        </p:spPr>
        <p:txBody>
          <a:bodyPr>
            <a:normAutofit fontScale="91000"/>
          </a:bodyPr>
          <a:p>
            <a:pPr algn="just">
              <a:lnSpc>
                <a:spcPct val="100000"/>
              </a:lnSpc>
              <a:spcBef>
                <a:spcPts val="1001"/>
              </a:spcBef>
              <a:tabLst>
                <a:tab algn="l" pos="0"/>
              </a:tabLst>
            </a:pPr>
            <a:r>
              <a:rPr b="0" lang="en-US" sz="2400" spc="-1" strike="noStrike">
                <a:solidFill>
                  <a:srgbClr val="0d0bf8"/>
                </a:solidFill>
                <a:latin typeface="Calibri"/>
              </a:rPr>
              <a:t>Opportunities</a:t>
            </a:r>
            <a:endParaRPr b="0" lang="en-US" sz="2400" spc="-1" strike="noStrike">
              <a:solidFill>
                <a:srgbClr val="000000"/>
              </a:solidFill>
              <a:latin typeface="Calibri"/>
            </a:endParaRPr>
          </a:p>
          <a:p>
            <a:pPr lvl="1" marL="228600" indent="-228240" algn="just">
              <a:lnSpc>
                <a:spcPct val="110000"/>
              </a:lnSpc>
              <a:spcBef>
                <a:spcPts val="1001"/>
              </a:spcBef>
              <a:buClr>
                <a:srgbClr val="203864"/>
              </a:buClr>
              <a:buFont typeface="Wingdings" charset="2"/>
              <a:buChar char=""/>
              <a:tabLst>
                <a:tab algn="l" pos="0"/>
              </a:tabLst>
            </a:pPr>
            <a:r>
              <a:rPr b="1" lang="en-US" sz="1600" spc="-1" strike="noStrike">
                <a:solidFill>
                  <a:srgbClr val="203864"/>
                </a:solidFill>
                <a:latin typeface="Calibri"/>
              </a:rPr>
              <a:t>JENA is being Conducted for better decision making</a:t>
            </a:r>
            <a:endParaRPr b="0" lang="en-US" sz="1600" spc="-1" strike="noStrike">
              <a:solidFill>
                <a:srgbClr val="000000"/>
              </a:solidFill>
              <a:latin typeface="Calibri"/>
            </a:endParaRPr>
          </a:p>
          <a:p>
            <a:pPr lvl="1" marL="228600" indent="-228240" algn="just">
              <a:lnSpc>
                <a:spcPct val="110000"/>
              </a:lnSpc>
              <a:spcBef>
                <a:spcPts val="1001"/>
              </a:spcBef>
              <a:buClr>
                <a:srgbClr val="203864"/>
              </a:buClr>
              <a:buFont typeface="Wingdings" charset="2"/>
              <a:buChar char=""/>
              <a:tabLst>
                <a:tab algn="l" pos="0"/>
              </a:tabLst>
            </a:pPr>
            <a:r>
              <a:rPr b="1" lang="en-US" sz="1600" spc="-1" strike="noStrike">
                <a:solidFill>
                  <a:srgbClr val="203864"/>
                </a:solidFill>
                <a:latin typeface="Calibri"/>
              </a:rPr>
              <a:t>Bi-Annual Review Workshop Conducted</a:t>
            </a:r>
            <a:endParaRPr b="0" lang="en-US" sz="1600" spc="-1" strike="noStrike">
              <a:solidFill>
                <a:srgbClr val="000000"/>
              </a:solidFill>
              <a:latin typeface="Calibri"/>
            </a:endParaRPr>
          </a:p>
          <a:p>
            <a:pPr lvl="1" marL="228600" indent="-228240" algn="just">
              <a:lnSpc>
                <a:spcPct val="110000"/>
              </a:lnSpc>
              <a:spcBef>
                <a:spcPts val="1001"/>
              </a:spcBef>
              <a:buClr>
                <a:srgbClr val="203864"/>
              </a:buClr>
              <a:buFont typeface="Wingdings" charset="2"/>
              <a:buChar char=""/>
              <a:tabLst>
                <a:tab algn="l" pos="0"/>
              </a:tabLst>
            </a:pPr>
            <a:r>
              <a:rPr b="1" lang="en-US" sz="1600" spc="-1" strike="noStrike">
                <a:solidFill>
                  <a:srgbClr val="203864"/>
                </a:solidFill>
                <a:latin typeface="Calibri"/>
              </a:rPr>
              <a:t>Tutorial for 10K Grade 12 students arranged for two months in the 4 Universities (Raya, Mekelle, Adigrat, Mekelle and Axum)</a:t>
            </a:r>
            <a:endParaRPr b="0" lang="en-US" sz="1600" spc="-1" strike="noStrike">
              <a:solidFill>
                <a:srgbClr val="000000"/>
              </a:solidFill>
              <a:latin typeface="Calibri"/>
            </a:endParaRPr>
          </a:p>
          <a:p>
            <a:pPr lvl="1" marL="228600" indent="-228240" algn="just">
              <a:lnSpc>
                <a:spcPct val="110000"/>
              </a:lnSpc>
              <a:spcBef>
                <a:spcPts val="1001"/>
              </a:spcBef>
              <a:buClr>
                <a:srgbClr val="203864"/>
              </a:buClr>
              <a:buFont typeface="Wingdings" charset="2"/>
              <a:buChar char=""/>
              <a:tabLst>
                <a:tab algn="l" pos="0"/>
              </a:tabLst>
            </a:pPr>
            <a:r>
              <a:rPr b="1" lang="en-US" sz="1600" spc="-1" strike="noStrike">
                <a:solidFill>
                  <a:srgbClr val="203864"/>
                </a:solidFill>
                <a:latin typeface="Calibri"/>
              </a:rPr>
              <a:t>School Principals from 2,492 schools are expected to attend training for two weeks.</a:t>
            </a:r>
            <a:endParaRPr b="0" lang="en-US" sz="1600" spc="-1" strike="noStrike">
              <a:solidFill>
                <a:srgbClr val="000000"/>
              </a:solidFill>
              <a:latin typeface="Calibri"/>
            </a:endParaRPr>
          </a:p>
          <a:p>
            <a:pPr lvl="1" marL="228600" indent="-228240" algn="just">
              <a:lnSpc>
                <a:spcPct val="110000"/>
              </a:lnSpc>
              <a:spcBef>
                <a:spcPts val="1001"/>
              </a:spcBef>
              <a:buClr>
                <a:srgbClr val="203864"/>
              </a:buClr>
              <a:buFont typeface="Wingdings" charset="2"/>
              <a:buChar char=""/>
              <a:tabLst>
                <a:tab algn="l" pos="0"/>
              </a:tabLst>
            </a:pPr>
            <a:r>
              <a:rPr b="1" lang="en-US" sz="1600" spc="-1" strike="noStrike">
                <a:solidFill>
                  <a:srgbClr val="203864"/>
                </a:solidFill>
                <a:latin typeface="Calibri"/>
              </a:rPr>
              <a:t>Donor Visits </a:t>
            </a:r>
            <a:r>
              <a:rPr b="1" lang="en-US" sz="1600" spc="-1" strike="noStrike">
                <a:solidFill>
                  <a:srgbClr val="203864"/>
                </a:solidFill>
                <a:latin typeface="Wingdings"/>
              </a:rPr>
              <a:t></a:t>
            </a:r>
            <a:r>
              <a:rPr b="1" lang="en-US" sz="1600" spc="-1" strike="noStrike">
                <a:solidFill>
                  <a:srgbClr val="203864"/>
                </a:solidFill>
                <a:latin typeface="Calibri"/>
              </a:rPr>
              <a:t> FCDO Next Week</a:t>
            </a:r>
            <a:endParaRPr b="0" lang="en-US" sz="1600" spc="-1" strike="noStrike">
              <a:solidFill>
                <a:srgbClr val="000000"/>
              </a:solidFill>
              <a:latin typeface="Calibri"/>
            </a:endParaRPr>
          </a:p>
          <a:p>
            <a:pPr algn="just">
              <a:lnSpc>
                <a:spcPct val="100000"/>
              </a:lnSpc>
              <a:spcBef>
                <a:spcPts val="1001"/>
              </a:spcBef>
              <a:tabLst>
                <a:tab algn="l" pos="0"/>
              </a:tabLst>
            </a:pPr>
            <a:r>
              <a:rPr b="0" lang="en-US" sz="2400" spc="-1" strike="noStrike">
                <a:solidFill>
                  <a:srgbClr val="0d0bf8"/>
                </a:solidFill>
                <a:latin typeface="Calibri"/>
              </a:rPr>
              <a:t>Needs</a:t>
            </a:r>
            <a:endParaRPr b="0" lang="en-US" sz="2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600" spc="-1" strike="noStrike">
                <a:solidFill>
                  <a:srgbClr val="203864"/>
                </a:solidFill>
                <a:latin typeface="Calibri"/>
              </a:rPr>
              <a:t>Teaching Learning Supplies  for 964K</a:t>
            </a:r>
            <a:endParaRPr b="0" lang="en-US" sz="16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School Supplies (Combined desks, blackboards, textbooks, chalk, office supplies)</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Capacity building trainings on MHPSS and ALP(ALP or the government led Condensed Curriculum)</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Support for System strengthening (Coordination, Planning, Information Management)</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Reconstruction/rehabilitation</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Temporary Learning Spaces and Materials for furnishing ALS</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Back to school campaigns in the summer session</a:t>
            </a:r>
            <a:endParaRPr b="0" lang="en-US" sz="1400" spc="-1" strike="noStrike">
              <a:solidFill>
                <a:srgbClr val="000000"/>
              </a:solidFill>
              <a:latin typeface="Calibri"/>
            </a:endParaRPr>
          </a:p>
          <a:p>
            <a:pPr algn="just">
              <a:lnSpc>
                <a:spcPct val="100000"/>
              </a:lnSpc>
              <a:spcBef>
                <a:spcPts val="1001"/>
              </a:spcBef>
              <a:tabLst>
                <a:tab algn="l" pos="0"/>
              </a:tabLst>
            </a:pPr>
            <a:r>
              <a:rPr b="1" lang="en-US" sz="2400" spc="-1" strike="noStrike">
                <a:solidFill>
                  <a:srgbClr val="ff0000"/>
                </a:solidFill>
                <a:latin typeface="Calibri"/>
              </a:rPr>
              <a:t>Gaps</a:t>
            </a:r>
            <a:endParaRPr b="0" lang="en-US" sz="2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552 schools are in an inaccessible woredas</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110 schools are hosting IDPs and other groups </a:t>
            </a:r>
            <a:endParaRPr b="0" lang="en-US" sz="1400" spc="-1" strike="noStrike">
              <a:solidFill>
                <a:srgbClr val="000000"/>
              </a:solidFill>
              <a:latin typeface="Calibri"/>
            </a:endParaRPr>
          </a:p>
          <a:p>
            <a:pPr marL="228600" indent="-228240" algn="just">
              <a:lnSpc>
                <a:spcPct val="100000"/>
              </a:lnSpc>
              <a:spcBef>
                <a:spcPts val="1001"/>
              </a:spcBef>
              <a:buClr>
                <a:srgbClr val="203864"/>
              </a:buClr>
              <a:buFont typeface="Wingdings" charset="2"/>
              <a:buChar char=""/>
              <a:tabLst>
                <a:tab algn="l" pos="0"/>
              </a:tabLst>
            </a:pPr>
            <a:r>
              <a:rPr b="1" lang="en-US" sz="1400" spc="-1" strike="noStrike">
                <a:solidFill>
                  <a:srgbClr val="203864"/>
                </a:solidFill>
                <a:latin typeface="Calibri"/>
              </a:rPr>
              <a:t>162 Schools are either fully damaged or are in the borders with Eritrea and Amhara</a:t>
            </a:r>
            <a:endParaRPr b="0" lang="en-US" sz="1400" spc="-1" strike="noStrike">
              <a:solidFill>
                <a:srgbClr val="000000"/>
              </a:solidFill>
              <a:latin typeface="Calibri"/>
            </a:endParaRPr>
          </a:p>
          <a:p>
            <a:pPr algn="just">
              <a:lnSpc>
                <a:spcPct val="100000"/>
              </a:lnSpc>
              <a:spcBef>
                <a:spcPts val="1001"/>
              </a:spcBef>
              <a:tabLst>
                <a:tab algn="l" pos="0"/>
              </a:tabLst>
            </a:pPr>
            <a:endParaRPr b="0" lang="en-US" sz="1400" spc="-1" strike="noStrike">
              <a:solidFill>
                <a:srgbClr val="000000"/>
              </a:solidFill>
              <a:latin typeface="Calibri"/>
            </a:endParaRPr>
          </a:p>
        </p:txBody>
      </p:sp>
      <p:grpSp>
        <p:nvGrpSpPr>
          <p:cNvPr id="551" name="Group 2"/>
          <p:cNvGrpSpPr/>
          <p:nvPr/>
        </p:nvGrpSpPr>
        <p:grpSpPr>
          <a:xfrm>
            <a:off x="70920" y="180720"/>
            <a:ext cx="11793240" cy="821160"/>
            <a:chOff x="70920" y="180720"/>
            <a:chExt cx="11793240" cy="821160"/>
          </a:xfrm>
        </p:grpSpPr>
        <p:grpSp>
          <p:nvGrpSpPr>
            <p:cNvPr id="552" name="Group 3"/>
            <p:cNvGrpSpPr/>
            <p:nvPr/>
          </p:nvGrpSpPr>
          <p:grpSpPr>
            <a:xfrm>
              <a:off x="70920" y="180720"/>
              <a:ext cx="11793240" cy="821160"/>
              <a:chOff x="70920" y="180720"/>
              <a:chExt cx="11793240" cy="821160"/>
            </a:xfrm>
          </p:grpSpPr>
          <p:pic>
            <p:nvPicPr>
              <p:cNvPr id="553" name="Picture 7" descr=""/>
              <p:cNvPicPr/>
              <p:nvPr/>
            </p:nvPicPr>
            <p:blipFill>
              <a:blip r:embed="rId1"/>
              <a:stretch/>
            </p:blipFill>
            <p:spPr>
              <a:xfrm flipH="1" rot="10800000">
                <a:off x="127800" y="905040"/>
                <a:ext cx="11736360" cy="96480"/>
              </a:xfrm>
              <a:prstGeom prst="rect">
                <a:avLst/>
              </a:prstGeom>
              <a:ln>
                <a:noFill/>
              </a:ln>
            </p:spPr>
          </p:pic>
          <p:pic>
            <p:nvPicPr>
              <p:cNvPr id="554" name="Picture 8" descr=""/>
              <p:cNvPicPr/>
              <p:nvPr/>
            </p:nvPicPr>
            <p:blipFill>
              <a:blip r:embed="rId2"/>
              <a:stretch/>
            </p:blipFill>
            <p:spPr>
              <a:xfrm>
                <a:off x="70920" y="180720"/>
                <a:ext cx="1695960" cy="695880"/>
              </a:xfrm>
              <a:prstGeom prst="rect">
                <a:avLst/>
              </a:prstGeom>
              <a:ln>
                <a:noFill/>
              </a:ln>
            </p:spPr>
          </p:pic>
        </p:grpSp>
        <p:sp>
          <p:nvSpPr>
            <p:cNvPr id="555" name="CustomShape 4"/>
            <p:cNvSpPr/>
            <p:nvPr/>
          </p:nvSpPr>
          <p:spPr>
            <a:xfrm>
              <a:off x="1853640" y="282600"/>
              <a:ext cx="9150120" cy="4863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600" spc="-1" strike="noStrike" cap="all">
                  <a:solidFill>
                    <a:srgbClr val="4472c4"/>
                  </a:solidFill>
                  <a:latin typeface="Times New Roman"/>
                </a:rPr>
                <a:t>Tigray Education Cluster – </a:t>
              </a:r>
              <a:r>
                <a:rPr b="1" lang="en-US" sz="2400" spc="-1" strike="noStrike">
                  <a:solidFill>
                    <a:srgbClr val="000000"/>
                  </a:solidFill>
                  <a:latin typeface="Calibri"/>
                </a:rPr>
                <a:t>Needs and Gaps</a:t>
              </a:r>
              <a:endParaRPr b="0" lang="en-US" sz="2400" spc="-1" strike="noStrike">
                <a:latin typeface="Arial"/>
              </a:endParaRPr>
            </a:p>
          </p:txBody>
        </p:sp>
      </p:grpSp>
      <p:pic>
        <p:nvPicPr>
          <p:cNvPr id="556" name="Picture 2" descr=""/>
          <p:cNvPicPr/>
          <p:nvPr/>
        </p:nvPicPr>
        <p:blipFill>
          <a:blip r:embed="rId3"/>
          <a:stretch/>
        </p:blipFill>
        <p:spPr>
          <a:xfrm>
            <a:off x="8801280" y="2809800"/>
            <a:ext cx="3104640" cy="1847520"/>
          </a:xfrm>
          <a:prstGeom prst="rect">
            <a:avLst/>
          </a:prstGeom>
          <a:ln w="3240">
            <a:solidFill>
              <a:schemeClr val="tx1"/>
            </a:solidFill>
            <a:round/>
          </a:ln>
        </p:spPr>
      </p:pic>
      <p:pic>
        <p:nvPicPr>
          <p:cNvPr id="557" name="Picture 10" descr=""/>
          <p:cNvPicPr/>
          <p:nvPr/>
        </p:nvPicPr>
        <p:blipFill>
          <a:blip r:embed="rId4"/>
          <a:stretch/>
        </p:blipFill>
        <p:spPr>
          <a:xfrm>
            <a:off x="8801280" y="4781520"/>
            <a:ext cx="3109680" cy="2057040"/>
          </a:xfrm>
          <a:prstGeom prst="rect">
            <a:avLst/>
          </a:prstGeom>
          <a:ln w="3240">
            <a:solidFill>
              <a:schemeClr val="tx1"/>
            </a:solidFill>
            <a:round/>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58" name="Table 1"/>
          <p:cNvGraphicFramePr/>
          <p:nvPr/>
        </p:nvGraphicFramePr>
        <p:xfrm>
          <a:off x="154440" y="848880"/>
          <a:ext cx="11883240" cy="5884920"/>
        </p:xfrm>
        <a:graphic>
          <a:graphicData uri="http://schemas.openxmlformats.org/drawingml/2006/table">
            <a:tbl>
              <a:tblPr/>
              <a:tblGrid>
                <a:gridCol w="492120"/>
                <a:gridCol w="4161600"/>
                <a:gridCol w="1121760"/>
                <a:gridCol w="2280960"/>
                <a:gridCol w="1790280"/>
                <a:gridCol w="2036520"/>
              </a:tblGrid>
              <a:tr h="1213200">
                <a:tc>
                  <a:txBody>
                    <a:bodyPr tIns="45360" bIns="45360">
                      <a:noAutofit/>
                    </a:bodyPr>
                    <a:p>
                      <a:pPr>
                        <a:lnSpc>
                          <a:spcPct val="100000"/>
                        </a:lnSpc>
                      </a:pPr>
                      <a:r>
                        <a:rPr b="1" lang="en-US" sz="1800" spc="-1" strike="noStrike">
                          <a:solidFill>
                            <a:srgbClr val="ffffff"/>
                          </a:solidFill>
                          <a:latin typeface="Calibri"/>
                        </a:rPr>
                        <a:t>No</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tIns="45360" bIns="45360">
                      <a:noAutofit/>
                    </a:bodyPr>
                    <a:p>
                      <a:pPr>
                        <a:lnSpc>
                          <a:spcPct val="100000"/>
                        </a:lnSpc>
                        <a:tabLst>
                          <a:tab algn="l" pos="0"/>
                        </a:tabLst>
                      </a:pPr>
                      <a:r>
                        <a:rPr b="1" lang="en-US" sz="1800" spc="-1" strike="noStrike">
                          <a:solidFill>
                            <a:srgbClr val="ffffff"/>
                          </a:solidFill>
                          <a:latin typeface="Calibri"/>
                        </a:rPr>
                        <a:t>Activity description</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tIns="45360" bIns="45360">
                      <a:noAutofit/>
                    </a:bodyPr>
                    <a:p>
                      <a:pPr>
                        <a:lnSpc>
                          <a:spcPct val="100000"/>
                        </a:lnSpc>
                      </a:pPr>
                      <a:r>
                        <a:rPr b="1" lang="en-US" sz="1800" spc="-1" strike="noStrike">
                          <a:solidFill>
                            <a:srgbClr val="ffffff"/>
                          </a:solidFill>
                          <a:latin typeface="Calibri"/>
                        </a:rPr>
                        <a:t>Plan (Needs or target</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tIns="45360" bIns="45360">
                      <a:noAutofit/>
                    </a:bodyPr>
                    <a:p>
                      <a:pPr>
                        <a:lnSpc>
                          <a:spcPct val="100000"/>
                        </a:lnSpc>
                      </a:pPr>
                      <a:r>
                        <a:rPr b="1" lang="en-US" sz="1800" spc="-1" strike="noStrike">
                          <a:solidFill>
                            <a:srgbClr val="ffffff"/>
                          </a:solidFill>
                          <a:latin typeface="Calibri"/>
                        </a:rPr>
                        <a:t>Achievement</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tIns="45360" bIns="45360">
                      <a:noAutofit/>
                    </a:bodyPr>
                    <a:p>
                      <a:pPr>
                        <a:lnSpc>
                          <a:spcPct val="100000"/>
                        </a:lnSpc>
                        <a:tabLst>
                          <a:tab algn="l" pos="0"/>
                        </a:tabLst>
                      </a:pPr>
                      <a:r>
                        <a:rPr b="1" lang="en-US" sz="1800" spc="-1" strike="noStrike">
                          <a:solidFill>
                            <a:srgbClr val="ffffff"/>
                          </a:solidFill>
                          <a:latin typeface="Calibri"/>
                        </a:rPr>
                        <a:t>% accomplishment (show the gaps)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tIns="45360" bIns="45360">
                      <a:noAutofit/>
                    </a:bodyPr>
                    <a:p>
                      <a:pPr>
                        <a:lnSpc>
                          <a:spcPct val="100000"/>
                        </a:lnSpc>
                        <a:tabLst>
                          <a:tab algn="l" pos="0"/>
                        </a:tabLst>
                      </a:pPr>
                      <a:r>
                        <a:rPr b="1" lang="en-US" sz="1800" spc="-1" strike="noStrike">
                          <a:solidFill>
                            <a:srgbClr val="ffffff"/>
                          </a:solidFill>
                          <a:latin typeface="Calibri"/>
                        </a:rPr>
                        <a:t>Remark (explanation for over/under achievements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1089000">
                <a:tc>
                  <a:txBody>
                    <a:bodyPr tIns="45360" bIns="45360">
                      <a:noAutofit/>
                    </a:bodyPr>
                    <a:p>
                      <a:pPr>
                        <a:lnSpc>
                          <a:spcPct val="100000"/>
                        </a:lnSpc>
                      </a:pPr>
                      <a:r>
                        <a:rPr b="0" lang="en-US" sz="1800" spc="-1" strike="noStrike">
                          <a:solidFill>
                            <a:srgbClr val="000000"/>
                          </a:solidFill>
                          <a:latin typeface="Calibri"/>
                        </a:rPr>
                        <a:t>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tIns="45360" bIns="45360">
                      <a:noAutofit/>
                    </a:bodyPr>
                    <a:p>
                      <a:pPr>
                        <a:lnSpc>
                          <a:spcPct val="100000"/>
                        </a:lnSpc>
                        <a:tabLst>
                          <a:tab algn="l" pos="0"/>
                        </a:tabLst>
                      </a:pPr>
                      <a:r>
                        <a:rPr b="0" lang="en-US" sz="1600" spc="-1" strike="noStrike">
                          <a:solidFill>
                            <a:srgbClr val="000000"/>
                          </a:solidFill>
                          <a:latin typeface="Calibri"/>
                        </a:rPr>
                        <a:t>Children reached with ALP and ASR intervention( IDP and Host community children reached with education and emergency services): </a:t>
                      </a:r>
                      <a:r>
                        <a:rPr b="1" lang="en-US" sz="1600" spc="-1" strike="noStrike">
                          <a:solidFill>
                            <a:srgbClr val="000000"/>
                          </a:solidFill>
                          <a:latin typeface="Calibri"/>
                        </a:rPr>
                        <a:t>I1D, WVI, SCI,PIE, SRO, DoC,TYES,</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tIns="45360" bIns="45360">
                      <a:noAutofit/>
                    </a:bodyPr>
                    <a:p>
                      <a:pPr>
                        <a:lnSpc>
                          <a:spcPct val="100000"/>
                        </a:lnSpc>
                        <a:tabLst>
                          <a:tab algn="l" pos="0"/>
                        </a:tabLst>
                      </a:pPr>
                      <a:r>
                        <a:rPr b="0" lang="en-US" sz="1600" spc="-1" strike="noStrike">
                          <a:solidFill>
                            <a:srgbClr val="000000"/>
                          </a:solidFill>
                          <a:latin typeface="Calibri"/>
                        </a:rPr>
                        <a:t>100,000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tIns="45360" bIns="45360">
                      <a:noAutofit/>
                    </a:bodyPr>
                    <a:p>
                      <a:pPr>
                        <a:lnSpc>
                          <a:spcPct val="100000"/>
                        </a:lnSpc>
                        <a:tabLst>
                          <a:tab algn="l" pos="0"/>
                        </a:tabLst>
                      </a:pPr>
                      <a:r>
                        <a:rPr b="0" lang="en-US" sz="1800" spc="-1" strike="noStrike">
                          <a:solidFill>
                            <a:srgbClr val="000000"/>
                          </a:solidFill>
                          <a:latin typeface="Calibri"/>
                        </a:rPr>
                        <a:t>54,886(27,659 Girls)</a:t>
                      </a:r>
                      <a:endParaRPr b="0" lang="en-US" sz="1800" spc="-1" strike="noStrike">
                        <a:latin typeface="Arial"/>
                      </a:endParaRPr>
                    </a:p>
                    <a:p>
                      <a:pPr>
                        <a:lnSpc>
                          <a:spcPct val="100000"/>
                        </a:lnSpc>
                        <a:tabLst>
                          <a:tab algn="l" pos="0"/>
                        </a:tabLst>
                      </a:pP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tIns="45360" bIns="45360">
                      <a:noAutofit/>
                    </a:bodyPr>
                    <a:p>
                      <a:pPr>
                        <a:lnSpc>
                          <a:spcPct val="100000"/>
                        </a:lnSpc>
                      </a:pPr>
                      <a:r>
                        <a:rPr b="0" lang="en-US" sz="1600" spc="-1" strike="noStrike">
                          <a:solidFill>
                            <a:srgbClr val="000000"/>
                          </a:solidFill>
                          <a:latin typeface="Calibri"/>
                        </a:rPr>
                        <a:t>55%</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tIns="45360" bIns="45360">
                      <a:noAutofit/>
                    </a:bodyPr>
                    <a:p>
                      <a:pPr>
                        <a:lnSpc>
                          <a:spcPct val="100000"/>
                        </a:lnSpc>
                        <a:tabLst>
                          <a:tab algn="l" pos="0"/>
                        </a:tabLst>
                      </a:pPr>
                      <a:r>
                        <a:rPr b="0" lang="en-US" sz="1600" spc="-1" strike="noStrike">
                          <a:solidFill>
                            <a:srgbClr val="000000"/>
                          </a:solidFill>
                          <a:latin typeface="Calibri"/>
                        </a:rPr>
                        <a:t>Schools have been closed for the summer vaccation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622080">
                <a:tc>
                  <a:txBody>
                    <a:bodyPr tIns="45360" bIns="45360">
                      <a:noAutofit/>
                    </a:bodyPr>
                    <a:p>
                      <a:pPr>
                        <a:lnSpc>
                          <a:spcPct val="100000"/>
                        </a:lnSpc>
                      </a:pPr>
                      <a:r>
                        <a:rPr b="0" lang="en-US" sz="1800" spc="-1" strike="noStrike">
                          <a:solidFill>
                            <a:srgbClr val="000000"/>
                          </a:solidFill>
                          <a:latin typeface="Calibri"/>
                        </a:rPr>
                        <a:t>2</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tIns="45360" bIns="45360">
                      <a:noAutofit/>
                    </a:bodyPr>
                    <a:p>
                      <a:pPr>
                        <a:lnSpc>
                          <a:spcPct val="100000"/>
                        </a:lnSpc>
                        <a:tabLst>
                          <a:tab algn="l" pos="0"/>
                        </a:tabLst>
                      </a:pPr>
                      <a:r>
                        <a:rPr b="0" lang="en-US" sz="1600" spc="-1" strike="noStrike">
                          <a:solidFill>
                            <a:srgbClr val="000000"/>
                          </a:solidFill>
                          <a:latin typeface="Calibri"/>
                        </a:rPr>
                        <a:t>School Feeding Services: </a:t>
                      </a:r>
                      <a:r>
                        <a:rPr b="1" lang="en-US" sz="1600" spc="-1" strike="noStrike">
                          <a:solidFill>
                            <a:srgbClr val="000000"/>
                          </a:solidFill>
                          <a:latin typeface="Calibri"/>
                        </a:rPr>
                        <a:t>IRC</a:t>
                      </a:r>
                      <a:r>
                        <a:rPr b="0" lang="en-US" sz="1600" spc="-1" strike="noStrike">
                          <a:solidFill>
                            <a:srgbClr val="000000"/>
                          </a:solidFill>
                          <a:latin typeface="Calibri"/>
                        </a:rPr>
                        <a:t>, </a:t>
                      </a:r>
                      <a:r>
                        <a:rPr b="1" lang="en-US" sz="1600" spc="-1" strike="noStrike">
                          <a:solidFill>
                            <a:srgbClr val="000000"/>
                          </a:solidFill>
                          <a:latin typeface="Calibri"/>
                        </a:rPr>
                        <a:t>PIE, DoC, </a:t>
                      </a:r>
                      <a:r>
                        <a:rPr b="1" lang="en-US" sz="1800" spc="-1" strike="noStrike">
                          <a:solidFill>
                            <a:srgbClr val="000000"/>
                          </a:solidFill>
                          <a:latin typeface="Calibri"/>
                        </a:rPr>
                        <a:t>SENEthiopia</a:t>
                      </a:r>
                      <a:r>
                        <a:rPr b="1" lang="en-US" sz="1600" spc="-1" strike="noStrike">
                          <a:solidFill>
                            <a:srgbClr val="000000"/>
                          </a:solidFill>
                          <a:latin typeface="Calibri"/>
                        </a:rPr>
                        <a:t>, SC, SRO</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tIns="45360" bIns="45360">
                      <a:noAutofit/>
                    </a:bodyPr>
                    <a:p>
                      <a:pPr algn="ctr">
                        <a:lnSpc>
                          <a:spcPct val="100000"/>
                        </a:lnSpc>
                      </a:pPr>
                      <a:r>
                        <a:rPr b="0" lang="en-US" sz="1600" spc="-1" strike="noStrike">
                          <a:solidFill>
                            <a:srgbClr val="000000"/>
                          </a:solidFill>
                          <a:latin typeface="Calibri"/>
                        </a:rPr>
                        <a:t>26,000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tIns="45360" bIns="45360">
                      <a:noAutofit/>
                    </a:bodyPr>
                    <a:p>
                      <a:pPr>
                        <a:lnSpc>
                          <a:spcPct val="100000"/>
                        </a:lnSpc>
                      </a:pPr>
                      <a:r>
                        <a:rPr b="0" lang="en-US" sz="1600" spc="-1" strike="noStrike">
                          <a:solidFill>
                            <a:srgbClr val="000000"/>
                          </a:solidFill>
                          <a:latin typeface="Calibri"/>
                        </a:rPr>
                        <a:t>5,901(2873Girls)</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tIns="45360" bIns="45360">
                      <a:noAutofit/>
                    </a:bodyPr>
                    <a:p>
                      <a:pPr>
                        <a:lnSpc>
                          <a:spcPct val="100000"/>
                        </a:lnSpc>
                      </a:pPr>
                      <a:r>
                        <a:rPr b="0" lang="en-US" sz="1600" spc="-1" strike="noStrike">
                          <a:solidFill>
                            <a:srgbClr val="000000"/>
                          </a:solidFill>
                          <a:latin typeface="Calibri"/>
                        </a:rPr>
                        <a:t>23%</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tIns="45360" bIns="45360">
                      <a:noAutofit/>
                    </a:bodyPr>
                    <a:p>
                      <a:pPr>
                        <a:lnSpc>
                          <a:spcPct val="100000"/>
                        </a:lnSpc>
                        <a:tabLst>
                          <a:tab algn="l" pos="0"/>
                        </a:tabLst>
                      </a:pPr>
                      <a:r>
                        <a:rPr b="0" lang="en-US" sz="1600" spc="-1" strike="noStrike">
                          <a:solidFill>
                            <a:srgbClr val="000000"/>
                          </a:solidFill>
                          <a:latin typeface="Calibri"/>
                        </a:rPr>
                        <a:t>Program with WFP Delayed.</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600840">
                <a:tc>
                  <a:txBody>
                    <a:bodyPr tIns="45360" bIns="45360">
                      <a:noAutofit/>
                    </a:bodyPr>
                    <a:p>
                      <a:pPr>
                        <a:lnSpc>
                          <a:spcPct val="100000"/>
                        </a:lnSpc>
                      </a:pPr>
                      <a:r>
                        <a:rPr b="0" lang="en-US" sz="1800" spc="-1" strike="noStrike">
                          <a:solidFill>
                            <a:srgbClr val="000000"/>
                          </a:solidFill>
                          <a:latin typeface="Calibri"/>
                        </a:rPr>
                        <a:t>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600" spc="-1" strike="noStrike">
                          <a:solidFill>
                            <a:srgbClr val="000000"/>
                          </a:solidFill>
                          <a:latin typeface="Calibri"/>
                        </a:rPr>
                        <a:t>Supplies Released to REB by UNICEF (Student kits, school in carton…)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600" spc="-1" strike="noStrike">
                          <a:solidFill>
                            <a:srgbClr val="000000"/>
                          </a:solidFill>
                          <a:latin typeface="Calibri"/>
                        </a:rPr>
                        <a:t>451</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445320">
                <a:tc>
                  <a:txBody>
                    <a:bodyPr tIns="45360" bIns="45360">
                      <a:noAutofit/>
                    </a:bodyPr>
                    <a:p>
                      <a:pPr>
                        <a:lnSpc>
                          <a:spcPct val="100000"/>
                        </a:lnSpc>
                        <a:tabLst>
                          <a:tab algn="l" pos="0"/>
                        </a:tabLst>
                      </a:pPr>
                      <a:r>
                        <a:rPr b="0" lang="en-US" sz="1600" spc="-1" strike="noStrike">
                          <a:solidFill>
                            <a:srgbClr val="000000"/>
                          </a:solidFill>
                          <a:latin typeface="Calibri"/>
                        </a:rPr>
                        <a:t>4</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tIns="45360" bIns="45360">
                      <a:noAutofit/>
                    </a:bodyPr>
                    <a:p>
                      <a:pPr>
                        <a:lnSpc>
                          <a:spcPct val="100000"/>
                        </a:lnSpc>
                        <a:tabLst>
                          <a:tab algn="l" pos="0"/>
                        </a:tabLst>
                      </a:pPr>
                      <a:r>
                        <a:rPr b="0" lang="en-US" sz="1600" spc="-1" strike="noStrike">
                          <a:solidFill>
                            <a:srgbClr val="000000"/>
                          </a:solidFill>
                          <a:latin typeface="Calibri"/>
                        </a:rPr>
                        <a:t>School Supply Distribution (Desk/Blackboard)</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tIns="45360" bIns="45360">
                      <a:noAutofit/>
                    </a:bodyPr>
                    <a:p>
                      <a:pPr algn="ctr">
                        <a:lnSpc>
                          <a:spcPct val="100000"/>
                        </a:lnSpc>
                      </a:pPr>
                      <a:r>
                        <a:rPr b="0" lang="en-US" sz="1600" spc="-1" strike="noStrike">
                          <a:solidFill>
                            <a:srgbClr val="000000"/>
                          </a:solidFill>
                          <a:latin typeface="Calibri"/>
                        </a:rPr>
                        <a:t>1500/200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tIns="45360" bIns="45360">
                      <a:noAutofit/>
                    </a:bodyPr>
                    <a:p>
                      <a:pPr>
                        <a:lnSpc>
                          <a:spcPct val="100000"/>
                        </a:lnSpc>
                        <a:tabLst>
                          <a:tab algn="l" pos="0"/>
                        </a:tabLst>
                      </a:pPr>
                      <a:r>
                        <a:rPr b="0" lang="en-US" sz="1600" spc="-1" strike="noStrike">
                          <a:solidFill>
                            <a:srgbClr val="000000"/>
                          </a:solidFill>
                          <a:latin typeface="Calibri"/>
                        </a:rPr>
                        <a:t>60/35</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tIns="45360" bIns="45360">
                      <a:noAutofit/>
                    </a:bodyPr>
                    <a:p>
                      <a:pPr>
                        <a:lnSpc>
                          <a:spcPct val="100000"/>
                        </a:lnSpc>
                        <a:tabLst>
                          <a:tab algn="l" pos="0"/>
                        </a:tabLst>
                      </a:pPr>
                      <a:r>
                        <a:rPr b="0" lang="en-US" sz="1600" spc="-1" strike="noStrike">
                          <a:solidFill>
                            <a:srgbClr val="000000"/>
                          </a:solidFill>
                          <a:latin typeface="Calibri"/>
                        </a:rPr>
                        <a:t>4%/17%</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tIns="45360" bIns="45360">
                      <a:noAutofit/>
                    </a:bodyPr>
                    <a:p>
                      <a:pPr>
                        <a:lnSpc>
                          <a:spcPct val="100000"/>
                        </a:lnSpc>
                        <a:tabLst>
                          <a:tab algn="l" pos="0"/>
                        </a:tabLst>
                      </a:pPr>
                      <a:r>
                        <a:rPr b="0" lang="en-US" sz="1600" spc="-1" strike="noStrike">
                          <a:solidFill>
                            <a:srgbClr val="000000"/>
                          </a:solidFill>
                          <a:latin typeface="Calibri"/>
                        </a:rPr>
                        <a:t>Low Partners report. </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r>
              <a:tr h="1213200">
                <a:tc>
                  <a:txBody>
                    <a:bodyPr tIns="45360" bIns="45360">
                      <a:noAutofit/>
                    </a:bodyPr>
                    <a:p>
                      <a:pPr>
                        <a:lnSpc>
                          <a:spcPct val="100000"/>
                        </a:lnSpc>
                      </a:pPr>
                      <a:r>
                        <a:rPr b="0" lang="en-US" sz="1800" spc="-1" strike="noStrike">
                          <a:solidFill>
                            <a:srgbClr val="000000"/>
                          </a:solidFill>
                          <a:latin typeface="Calibri"/>
                        </a:rPr>
                        <a:t>5</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tIns="45360" bIns="45360">
                      <a:noAutofit/>
                    </a:bodyPr>
                    <a:p>
                      <a:pPr>
                        <a:lnSpc>
                          <a:spcPct val="100000"/>
                        </a:lnSpc>
                        <a:tabLst>
                          <a:tab algn="l" pos="0"/>
                        </a:tabLst>
                      </a:pPr>
                      <a:r>
                        <a:rPr b="0" lang="en-US" sz="1800" spc="-1" strike="noStrike">
                          <a:solidFill>
                            <a:srgbClr val="000000"/>
                          </a:solidFill>
                          <a:latin typeface="Calibri"/>
                        </a:rPr>
                        <a:t>Number of  children  reached with TLMs(Teaching and Learning Materials or Education supplies distributed (SCI)-Schools Bags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tIns="45360" bIns="45360">
                      <a:noAutofit/>
                    </a:bodyPr>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20,000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tIns="45360" bIns="45360">
                      <a:noAutofit/>
                    </a:bodyPr>
                    <a:p>
                      <a:pPr>
                        <a:lnSpc>
                          <a:spcPct val="100000"/>
                        </a:lnSpc>
                      </a:pPr>
                      <a:r>
                        <a:rPr b="0" lang="en-US" sz="1800" spc="-1" strike="noStrike">
                          <a:solidFill>
                            <a:srgbClr val="000000"/>
                          </a:solidFill>
                          <a:latin typeface="Calibri"/>
                        </a:rPr>
                        <a:t>19,353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tIns="45360" bIns="45360">
                      <a:noAutofit/>
                    </a:bodyPr>
                    <a:p>
                      <a:pPr>
                        <a:lnSpc>
                          <a:spcPct val="100000"/>
                        </a:lnSpc>
                        <a:tabLst>
                          <a:tab algn="l" pos="0"/>
                        </a:tabLst>
                      </a:pPr>
                      <a:r>
                        <a:rPr b="0" lang="en-US" sz="1600" spc="-1" strike="noStrike">
                          <a:solidFill>
                            <a:srgbClr val="000000"/>
                          </a:solidFill>
                          <a:latin typeface="Calibri"/>
                        </a:rPr>
                        <a:t>96%</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tIns="45360" bIns="45360">
                      <a:noAutofit/>
                    </a:bodyPr>
                    <a:p>
                      <a:pPr>
                        <a:lnSpc>
                          <a:spcPct val="100000"/>
                        </a:lnSpc>
                        <a:tabLst>
                          <a:tab algn="l" pos="0"/>
                        </a:tabLst>
                      </a:pPr>
                      <a:r>
                        <a:rPr b="0" lang="en-US" sz="1800" spc="-1" strike="noStrike">
                          <a:solidFill>
                            <a:srgbClr val="000000"/>
                          </a:solidFill>
                          <a:latin typeface="Calibri"/>
                        </a:rPr>
                        <a:t>Low Partners report</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r>
              <a:tr h="701280">
                <a:tc>
                  <a:txBody>
                    <a:bodyPr tIns="45360" bIns="45360">
                      <a:noAutofit/>
                    </a:bodyPr>
                    <a:p>
                      <a:pPr>
                        <a:lnSpc>
                          <a:spcPct val="100000"/>
                        </a:lnSpc>
                      </a:pPr>
                      <a:r>
                        <a:rPr b="1" lang="en-US" sz="1600" spc="-1" strike="noStrike">
                          <a:solidFill>
                            <a:srgbClr val="ffffff"/>
                          </a:solidFill>
                          <a:latin typeface="Calibri"/>
                        </a:rPr>
                        <a:t>6</a:t>
                      </a:r>
                      <a:endParaRPr b="0" lang="en-US" sz="16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8faadc"/>
                    </a:solidFill>
                  </a:tcPr>
                </a:tc>
                <a:tc>
                  <a:txBody>
                    <a:bodyPr tIns="45360" bIns="45360">
                      <a:noAutofit/>
                    </a:bodyPr>
                    <a:p>
                      <a:pPr>
                        <a:lnSpc>
                          <a:spcPct val="100000"/>
                        </a:lnSpc>
                        <a:tabLst>
                          <a:tab algn="l" pos="0"/>
                        </a:tabLst>
                      </a:pPr>
                      <a:r>
                        <a:rPr b="1" lang="en-US" sz="1600" spc="-1" strike="noStrike">
                          <a:solidFill>
                            <a:srgbClr val="ffffff"/>
                          </a:solidFill>
                          <a:latin typeface="Calibri"/>
                        </a:rPr>
                        <a:t>Total Reach</a:t>
                      </a:r>
                      <a:endParaRPr b="0" lang="en-US" sz="1600" spc="-1" strike="noStrike">
                        <a:latin typeface="Arial"/>
                      </a:endParaRPr>
                    </a:p>
                    <a:p>
                      <a:pPr>
                        <a:lnSpc>
                          <a:spcPct val="100000"/>
                        </a:lnSpc>
                        <a:tabLst>
                          <a:tab algn="l" pos="0"/>
                        </a:tabLst>
                      </a:pPr>
                      <a:r>
                        <a:rPr b="1" lang="en-US" sz="1600" spc="-1" strike="noStrike">
                          <a:solidFill>
                            <a:srgbClr val="ffffff"/>
                          </a:solidFill>
                          <a:latin typeface="Calibri"/>
                        </a:rPr>
                        <a:t>(Based on reports received)</a:t>
                      </a:r>
                      <a:endParaRPr b="0" lang="en-US" sz="16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8faadc"/>
                    </a:solidFill>
                  </a:tcPr>
                </a:tc>
                <a:tc>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8faadc"/>
                    </a:solidFill>
                  </a:tcPr>
                </a:tc>
                <a:tc>
                  <a:txBody>
                    <a:bodyPr tIns="45360" bIns="45360">
                      <a:noAutofit/>
                    </a:bodyPr>
                    <a:p>
                      <a:pPr>
                        <a:lnSpc>
                          <a:spcPct val="100000"/>
                        </a:lnSpc>
                        <a:tabLst>
                          <a:tab algn="l" pos="0"/>
                        </a:tabLst>
                      </a:pPr>
                      <a:r>
                        <a:rPr b="0" lang="en-US" sz="1600" spc="-1" strike="noStrike">
                          <a:solidFill>
                            <a:srgbClr val="000000"/>
                          </a:solidFill>
                          <a:latin typeface="Calibri"/>
                        </a:rPr>
                        <a:t>54,886(27,659 Girls)</a:t>
                      </a:r>
                      <a:endParaRPr b="0" lang="en-US" sz="16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8faadc"/>
                    </a:solidFill>
                  </a:tcPr>
                </a:tc>
                <a:tc>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8faadc"/>
                    </a:solidFill>
                  </a:tcPr>
                </a:tc>
                <a:tc>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8faadc"/>
                    </a:solidFill>
                  </a:tcPr>
                </a:tc>
              </a:tr>
            </a:tbl>
          </a:graphicData>
        </a:graphic>
      </p:graphicFrame>
      <p:grpSp>
        <p:nvGrpSpPr>
          <p:cNvPr id="559" name="Group 2"/>
          <p:cNvGrpSpPr/>
          <p:nvPr/>
        </p:nvGrpSpPr>
        <p:grpSpPr>
          <a:xfrm>
            <a:off x="154440" y="-77040"/>
            <a:ext cx="11493720" cy="820800"/>
            <a:chOff x="154440" y="-77040"/>
            <a:chExt cx="11493720" cy="820800"/>
          </a:xfrm>
        </p:grpSpPr>
        <p:grpSp>
          <p:nvGrpSpPr>
            <p:cNvPr id="560" name="Group 3"/>
            <p:cNvGrpSpPr/>
            <p:nvPr/>
          </p:nvGrpSpPr>
          <p:grpSpPr>
            <a:xfrm>
              <a:off x="154440" y="-77040"/>
              <a:ext cx="11493720" cy="820800"/>
              <a:chOff x="154440" y="-77040"/>
              <a:chExt cx="11493720" cy="820800"/>
            </a:xfrm>
          </p:grpSpPr>
          <p:pic>
            <p:nvPicPr>
              <p:cNvPr id="561" name="Picture 11" descr=""/>
              <p:cNvPicPr/>
              <p:nvPr/>
            </p:nvPicPr>
            <p:blipFill>
              <a:blip r:embed="rId1"/>
              <a:stretch/>
            </p:blipFill>
            <p:spPr>
              <a:xfrm flipH="1" rot="10800000">
                <a:off x="209880" y="646920"/>
                <a:ext cx="11438280" cy="96480"/>
              </a:xfrm>
              <a:prstGeom prst="rect">
                <a:avLst/>
              </a:prstGeom>
              <a:ln>
                <a:noFill/>
              </a:ln>
            </p:spPr>
          </p:pic>
          <p:pic>
            <p:nvPicPr>
              <p:cNvPr id="562" name="Picture 12" descr=""/>
              <p:cNvPicPr/>
              <p:nvPr/>
            </p:nvPicPr>
            <p:blipFill>
              <a:blip r:embed="rId2"/>
              <a:stretch/>
            </p:blipFill>
            <p:spPr>
              <a:xfrm>
                <a:off x="154440" y="-77040"/>
                <a:ext cx="1652760" cy="695880"/>
              </a:xfrm>
              <a:prstGeom prst="rect">
                <a:avLst/>
              </a:prstGeom>
              <a:ln>
                <a:noFill/>
              </a:ln>
            </p:spPr>
          </p:pic>
        </p:grpSp>
        <p:sp>
          <p:nvSpPr>
            <p:cNvPr id="563" name="CustomShape 4"/>
            <p:cNvSpPr/>
            <p:nvPr/>
          </p:nvSpPr>
          <p:spPr>
            <a:xfrm>
              <a:off x="1891800" y="24840"/>
              <a:ext cx="9631440" cy="4863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600" spc="-1" strike="noStrike" cap="all">
                  <a:solidFill>
                    <a:srgbClr val="4472c4"/>
                  </a:solidFill>
                  <a:latin typeface="Times New Roman"/>
                </a:rPr>
                <a:t>Tigray Education Cluster – </a:t>
              </a:r>
              <a:r>
                <a:rPr b="1" lang="en-US" sz="2400" spc="-1" strike="noStrike">
                  <a:solidFill>
                    <a:srgbClr val="000000"/>
                  </a:solidFill>
                  <a:latin typeface="Times New Roman"/>
                </a:rPr>
                <a:t>Response</a:t>
              </a:r>
              <a:endParaRPr b="0" lang="en-US" sz="2400" spc="-1" strike="noStrike">
                <a:latin typeface="Arial"/>
              </a:endParaRPr>
            </a:p>
          </p:txBody>
        </p:sp>
      </p:gr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TextShape 1"/>
          <p:cNvSpPr txBox="1"/>
          <p:nvPr/>
        </p:nvSpPr>
        <p:spPr>
          <a:xfrm>
            <a:off x="0" y="142200"/>
            <a:ext cx="11632680" cy="1289880"/>
          </a:xfrm>
          <a:prstGeom prst="rect">
            <a:avLst/>
          </a:prstGeom>
          <a:noFill/>
          <a:ln>
            <a:noFill/>
          </a:ln>
        </p:spPr>
        <p:txBody>
          <a:bodyPr anchor="ctr">
            <a:noAutofit/>
          </a:bodyPr>
          <a:p>
            <a:pPr>
              <a:lnSpc>
                <a:spcPct val="90000"/>
              </a:lnSpc>
            </a:pPr>
            <a:r>
              <a:rPr b="0" lang="en-US" sz="4000" spc="-1" strike="noStrike">
                <a:solidFill>
                  <a:srgbClr val="000000"/>
                </a:solidFill>
                <a:latin typeface="Calibri Light"/>
              </a:rPr>
              <a:t>C</a:t>
            </a:r>
            <a:r>
              <a:rPr b="0" lang="en-US" sz="4000" spc="-1" strike="noStrike">
                <a:solidFill>
                  <a:srgbClr val="000000"/>
                </a:solidFill>
                <a:latin typeface="Calibri Light"/>
              </a:rPr>
              <a:t>u</a:t>
            </a:r>
            <a:r>
              <a:rPr b="0" lang="en-US" sz="4000" spc="-1" strike="noStrike">
                <a:solidFill>
                  <a:srgbClr val="000000"/>
                </a:solidFill>
                <a:latin typeface="Calibri Light"/>
              </a:rPr>
              <a:t>m</a:t>
            </a:r>
            <a:r>
              <a:rPr b="0" lang="en-US" sz="4000" spc="-1" strike="noStrike">
                <a:solidFill>
                  <a:srgbClr val="000000"/>
                </a:solidFill>
                <a:latin typeface="Calibri Light"/>
              </a:rPr>
              <a:t>ul</a:t>
            </a:r>
            <a:r>
              <a:rPr b="0" lang="en-US" sz="4000" spc="-1" strike="noStrike">
                <a:solidFill>
                  <a:srgbClr val="000000"/>
                </a:solidFill>
                <a:latin typeface="Calibri Light"/>
              </a:rPr>
              <a:t>a</a:t>
            </a:r>
            <a:r>
              <a:rPr b="0" lang="en-US" sz="4000" spc="-1" strike="noStrike">
                <a:solidFill>
                  <a:srgbClr val="000000"/>
                </a:solidFill>
                <a:latin typeface="Calibri Light"/>
              </a:rPr>
              <a:t>ti</a:t>
            </a:r>
            <a:r>
              <a:rPr b="0" lang="en-US" sz="4000" spc="-1" strike="noStrike">
                <a:solidFill>
                  <a:srgbClr val="000000"/>
                </a:solidFill>
                <a:latin typeface="Calibri Light"/>
              </a:rPr>
              <a:t>v</a:t>
            </a:r>
            <a:r>
              <a:rPr b="0" lang="en-US" sz="4000" spc="-1" strike="noStrike">
                <a:solidFill>
                  <a:srgbClr val="000000"/>
                </a:solidFill>
                <a:latin typeface="Calibri Light"/>
              </a:rPr>
              <a:t>e </a:t>
            </a:r>
            <a:r>
              <a:rPr b="0" lang="en-US" sz="4000" spc="-1" strike="noStrike">
                <a:solidFill>
                  <a:srgbClr val="000000"/>
                </a:solidFill>
                <a:latin typeface="Calibri Light"/>
              </a:rPr>
              <a:t>pl</a:t>
            </a:r>
            <a:r>
              <a:rPr b="0" lang="en-US" sz="4000" spc="-1" strike="noStrike">
                <a:solidFill>
                  <a:srgbClr val="000000"/>
                </a:solidFill>
                <a:latin typeface="Calibri Light"/>
              </a:rPr>
              <a:t>a</a:t>
            </a:r>
            <a:r>
              <a:rPr b="0" lang="en-US" sz="4000" spc="-1" strike="noStrike">
                <a:solidFill>
                  <a:srgbClr val="000000"/>
                </a:solidFill>
                <a:latin typeface="Calibri Light"/>
              </a:rPr>
              <a:t>n </a:t>
            </a:r>
            <a:r>
              <a:rPr b="0" lang="en-US" sz="4000" spc="-1" strike="noStrike">
                <a:solidFill>
                  <a:srgbClr val="000000"/>
                </a:solidFill>
                <a:latin typeface="Calibri Light"/>
              </a:rPr>
              <a:t>V</a:t>
            </a:r>
            <a:r>
              <a:rPr b="0" lang="en-US" sz="4000" spc="-1" strike="noStrike">
                <a:solidFill>
                  <a:srgbClr val="000000"/>
                </a:solidFill>
                <a:latin typeface="Calibri Light"/>
              </a:rPr>
              <a:t>s </a:t>
            </a:r>
            <a:r>
              <a:rPr b="0" lang="en-US" sz="4000" spc="-1" strike="noStrike">
                <a:solidFill>
                  <a:srgbClr val="000000"/>
                </a:solidFill>
                <a:latin typeface="Calibri Light"/>
              </a:rPr>
              <a:t>A</a:t>
            </a:r>
            <a:r>
              <a:rPr b="0" lang="en-US" sz="4000" spc="-1" strike="noStrike">
                <a:solidFill>
                  <a:srgbClr val="000000"/>
                </a:solidFill>
                <a:latin typeface="Calibri Light"/>
              </a:rPr>
              <a:t>c</a:t>
            </a:r>
            <a:r>
              <a:rPr b="0" lang="en-US" sz="4000" spc="-1" strike="noStrike">
                <a:solidFill>
                  <a:srgbClr val="000000"/>
                </a:solidFill>
                <a:latin typeface="Calibri Light"/>
              </a:rPr>
              <a:t>c</a:t>
            </a:r>
            <a:r>
              <a:rPr b="0" lang="en-US" sz="4000" spc="-1" strike="noStrike">
                <a:solidFill>
                  <a:srgbClr val="000000"/>
                </a:solidFill>
                <a:latin typeface="Calibri Light"/>
              </a:rPr>
              <a:t>o</a:t>
            </a:r>
            <a:r>
              <a:rPr b="0" lang="en-US" sz="4000" spc="-1" strike="noStrike">
                <a:solidFill>
                  <a:srgbClr val="000000"/>
                </a:solidFill>
                <a:latin typeface="Calibri Light"/>
              </a:rPr>
              <a:t>m</a:t>
            </a:r>
            <a:r>
              <a:rPr b="0" lang="en-US" sz="4000" spc="-1" strike="noStrike">
                <a:solidFill>
                  <a:srgbClr val="000000"/>
                </a:solidFill>
                <a:latin typeface="Calibri Light"/>
              </a:rPr>
              <a:t>pl</a:t>
            </a:r>
            <a:r>
              <a:rPr b="0" lang="en-US" sz="4000" spc="-1" strike="noStrike">
                <a:solidFill>
                  <a:srgbClr val="000000"/>
                </a:solidFill>
                <a:latin typeface="Calibri Light"/>
              </a:rPr>
              <a:t>is</a:t>
            </a:r>
            <a:r>
              <a:rPr b="0" lang="en-US" sz="4000" spc="-1" strike="noStrike">
                <a:solidFill>
                  <a:srgbClr val="000000"/>
                </a:solidFill>
                <a:latin typeface="Calibri Light"/>
              </a:rPr>
              <a:t>h</a:t>
            </a:r>
            <a:r>
              <a:rPr b="0" lang="en-US" sz="4000" spc="-1" strike="noStrike">
                <a:solidFill>
                  <a:srgbClr val="000000"/>
                </a:solidFill>
                <a:latin typeface="Calibri Light"/>
              </a:rPr>
              <a:t>m</a:t>
            </a:r>
            <a:r>
              <a:rPr b="0" lang="en-US" sz="4000" spc="-1" strike="noStrike">
                <a:solidFill>
                  <a:srgbClr val="000000"/>
                </a:solidFill>
                <a:latin typeface="Calibri Light"/>
              </a:rPr>
              <a:t>e</a:t>
            </a:r>
            <a:r>
              <a:rPr b="0" lang="en-US" sz="4000" spc="-1" strike="noStrike">
                <a:solidFill>
                  <a:srgbClr val="000000"/>
                </a:solidFill>
                <a:latin typeface="Calibri Light"/>
              </a:rPr>
              <a:t>n</a:t>
            </a:r>
            <a:r>
              <a:rPr b="0" lang="en-US" sz="4000" spc="-1" strike="noStrike">
                <a:solidFill>
                  <a:srgbClr val="000000"/>
                </a:solidFill>
                <a:latin typeface="Calibri Light"/>
              </a:rPr>
              <a:t>ts </a:t>
            </a:r>
            <a:endParaRPr b="0" lang="en-US" sz="4000" spc="-1" strike="noStrike">
              <a:solidFill>
                <a:srgbClr val="000000"/>
              </a:solidFill>
              <a:latin typeface="Calibri"/>
            </a:endParaRPr>
          </a:p>
        </p:txBody>
      </p:sp>
      <p:graphicFrame>
        <p:nvGraphicFramePr>
          <p:cNvPr id="565" name="Table 2"/>
          <p:cNvGraphicFramePr/>
          <p:nvPr/>
        </p:nvGraphicFramePr>
        <p:xfrm>
          <a:off x="143280" y="1090800"/>
          <a:ext cx="11905200" cy="4133520"/>
        </p:xfrm>
        <a:graphic>
          <a:graphicData uri="http://schemas.openxmlformats.org/drawingml/2006/table">
            <a:tbl>
              <a:tblPr/>
              <a:tblGrid>
                <a:gridCol w="5411160"/>
                <a:gridCol w="1928160"/>
                <a:gridCol w="2470320"/>
                <a:gridCol w="2095560"/>
              </a:tblGrid>
              <a:tr h="683640">
                <a:tc>
                  <a:txBody>
                    <a:bodyPr lIns="7560" rIns="7560" tIns="7560" bIns="0" anchor="ctr">
                      <a:noAutofit/>
                    </a:bodyPr>
                    <a:p>
                      <a:pPr>
                        <a:lnSpc>
                          <a:spcPct val="150000"/>
                        </a:lnSpc>
                      </a:pPr>
                      <a:r>
                        <a:rPr b="1" lang="en-US" sz="1600" spc="-1" strike="noStrike">
                          <a:solidFill>
                            <a:srgbClr val="ffffff"/>
                          </a:solidFill>
                          <a:latin typeface="Calibri"/>
                        </a:rPr>
                        <a:t>Cluster Indicators/targetsTra</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c>
                  <a:txBody>
                    <a:bodyPr lIns="7560" rIns="7560" tIns="7560" bIns="0" anchor="ctr">
                      <a:noAutofit/>
                    </a:bodyPr>
                    <a:p>
                      <a:pPr>
                        <a:lnSpc>
                          <a:spcPct val="150000"/>
                        </a:lnSpc>
                      </a:pPr>
                      <a:r>
                        <a:rPr b="1" lang="en-US" sz="1600" spc="-1" strike="noStrike">
                          <a:solidFill>
                            <a:srgbClr val="ffffff"/>
                          </a:solidFill>
                          <a:latin typeface="Calibri"/>
                        </a:rPr>
                        <a:t>Cumulative </a:t>
                      </a:r>
                      <a:endParaRPr b="0" lang="en-US" sz="1600" spc="-1" strike="noStrike">
                        <a:latin typeface="Arial"/>
                      </a:endParaRPr>
                    </a:p>
                    <a:p>
                      <a:pPr>
                        <a:lnSpc>
                          <a:spcPct val="150000"/>
                        </a:lnSpc>
                      </a:pPr>
                      <a:r>
                        <a:rPr b="1" lang="en-US" sz="1600" spc="-1" strike="noStrike">
                          <a:solidFill>
                            <a:srgbClr val="ffffff"/>
                          </a:solidFill>
                          <a:latin typeface="Calibri"/>
                        </a:rPr>
                        <a:t>plan (target)</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c>
                  <a:txBody>
                    <a:bodyPr lIns="7560" rIns="7560" tIns="7560" bIns="0" anchor="ctr">
                      <a:noAutofit/>
                    </a:bodyPr>
                    <a:p>
                      <a:pPr>
                        <a:lnSpc>
                          <a:spcPct val="150000"/>
                        </a:lnSpc>
                      </a:pPr>
                      <a:r>
                        <a:rPr b="1" lang="en-US" sz="1600" spc="-1" strike="noStrike">
                          <a:solidFill>
                            <a:srgbClr val="ffffff"/>
                          </a:solidFill>
                          <a:latin typeface="Calibri"/>
                        </a:rPr>
                        <a:t>Cumulative Reach (response)</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c>
                  <a:txBody>
                    <a:bodyPr lIns="7560" rIns="7560" tIns="7560" bIns="0" anchor="ctr">
                      <a:noAutofit/>
                    </a:bodyPr>
                    <a:p>
                      <a:pPr>
                        <a:lnSpc>
                          <a:spcPct val="150000"/>
                        </a:lnSpc>
                      </a:pPr>
                      <a:r>
                        <a:rPr b="1" lang="en-US" sz="1600" spc="-1" strike="noStrike">
                          <a:solidFill>
                            <a:srgbClr val="ffffff"/>
                          </a:solidFill>
                          <a:latin typeface="Calibri"/>
                        </a:rPr>
                        <a:t>Remark</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5b9bd5"/>
                    </a:solidFill>
                  </a:tcPr>
                </a:tc>
              </a:tr>
              <a:tr h="431640">
                <a:tc>
                  <a:txBody>
                    <a:bodyPr lIns="7560" rIns="7560" tIns="7560" bIns="0" anchor="ctr">
                      <a:noAutofit/>
                    </a:bodyPr>
                    <a:p>
                      <a:pPr>
                        <a:lnSpc>
                          <a:spcPct val="150000"/>
                        </a:lnSpc>
                      </a:pPr>
                      <a:r>
                        <a:rPr b="0" lang="en-US" sz="1600" spc="-1" strike="noStrike">
                          <a:solidFill>
                            <a:srgbClr val="000000"/>
                          </a:solidFill>
                          <a:latin typeface="Calibri"/>
                        </a:rPr>
                        <a:t>Distribution of TLMs (Teaching and  Learning Materials) </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964,000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335,526</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35%</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388440">
                <a:tc>
                  <a:txBody>
                    <a:bodyPr lIns="7560" rIns="7560" tIns="7560" bIns="0" anchor="ctr">
                      <a:noAutofit/>
                    </a:bodyPr>
                    <a:p>
                      <a:pPr>
                        <a:lnSpc>
                          <a:spcPct val="150000"/>
                        </a:lnSpc>
                      </a:pPr>
                      <a:r>
                        <a:rPr b="0" lang="en-US" sz="1600" spc="-1" strike="noStrike">
                          <a:solidFill>
                            <a:srgbClr val="000000"/>
                          </a:solidFill>
                          <a:latin typeface="Calibri"/>
                        </a:rPr>
                        <a:t>School Feeding</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174,000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7,526</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4%</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345600">
                <a:tc>
                  <a:txBody>
                    <a:bodyPr lIns="7560" rIns="7560" tIns="7560" bIns="0" anchor="ctr">
                      <a:noAutofit/>
                    </a:bodyPr>
                    <a:p>
                      <a:pPr>
                        <a:lnSpc>
                          <a:spcPct val="150000"/>
                        </a:lnSpc>
                      </a:pPr>
                      <a:r>
                        <a:rPr b="0" lang="en-US" sz="1600" spc="-1" strike="noStrike">
                          <a:solidFill>
                            <a:srgbClr val="000000"/>
                          </a:solidFill>
                          <a:latin typeface="Calibri"/>
                        </a:rPr>
                        <a:t>Back to school campaign/mobilization </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550,000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98,906</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18%</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345600">
                <a:tc>
                  <a:txBody>
                    <a:bodyPr lIns="7560" rIns="7560" tIns="7560" bIns="0" anchor="ctr">
                      <a:noAutofit/>
                    </a:bodyPr>
                    <a:p>
                      <a:pPr>
                        <a:lnSpc>
                          <a:spcPct val="150000"/>
                        </a:lnSpc>
                      </a:pPr>
                      <a:r>
                        <a:rPr b="0" lang="en-US" sz="1600" spc="-1" strike="noStrike">
                          <a:solidFill>
                            <a:srgbClr val="000000"/>
                          </a:solidFill>
                          <a:latin typeface="Calibri"/>
                        </a:rPr>
                        <a:t>Rehabilitation/establishment of TLS </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250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38</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15%</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329760">
                <a:tc>
                  <a:txBody>
                    <a:bodyPr lIns="7560" rIns="7560" tIns="7560" bIns="0" anchor="ctr">
                      <a:noAutofit/>
                    </a:bodyPr>
                    <a:p>
                      <a:pPr>
                        <a:lnSpc>
                          <a:spcPct val="150000"/>
                        </a:lnSpc>
                      </a:pPr>
                      <a:r>
                        <a:rPr b="0" lang="en-US" sz="1600" spc="-1" strike="noStrike">
                          <a:solidFill>
                            <a:srgbClr val="000000"/>
                          </a:solidFill>
                          <a:latin typeface="Calibri"/>
                        </a:rPr>
                        <a:t>Girls reached with MHM/sanitary supplies </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30,000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1649</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5%</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345600">
                <a:tc>
                  <a:txBody>
                    <a:bodyPr lIns="7560" rIns="7560" tIns="7560" bIns="0" anchor="ctr">
                      <a:noAutofit/>
                    </a:bodyPr>
                    <a:p>
                      <a:pPr>
                        <a:lnSpc>
                          <a:spcPct val="150000"/>
                        </a:lnSpc>
                      </a:pPr>
                      <a:r>
                        <a:rPr b="0" lang="en-US" sz="1600" spc="-1" strike="noStrike">
                          <a:solidFill>
                            <a:srgbClr val="000000"/>
                          </a:solidFill>
                          <a:latin typeface="Calibri"/>
                        </a:rPr>
                        <a:t>People reached with life-saving messages </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250,000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90,000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6120" rIns="6120" tIns="6120" bIns="0" anchor="b">
                      <a:noAutofit/>
                    </a:bodyPr>
                    <a:p>
                      <a:pPr algn="ctr">
                        <a:lnSpc>
                          <a:spcPct val="150000"/>
                        </a:lnSpc>
                      </a:pPr>
                      <a:r>
                        <a:rPr b="0" lang="en-US" sz="1600" spc="-1" strike="noStrike">
                          <a:solidFill>
                            <a:srgbClr val="000000"/>
                          </a:solidFill>
                          <a:latin typeface="Calibri"/>
                        </a:rPr>
                        <a:t>36%</a:t>
                      </a:r>
                      <a:endParaRPr b="0" lang="en-US" sz="1600" spc="-1" strike="noStrike">
                        <a:latin typeface="Arial"/>
                      </a:endParaRPr>
                    </a:p>
                  </a:txBody>
                  <a:tcPr marL="6120" marR="612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919440">
                <a:tc>
                  <a:txBody>
                    <a:bodyPr lIns="7560" rIns="7560" tIns="7560" bIns="0" anchor="ctr">
                      <a:noAutofit/>
                    </a:bodyPr>
                    <a:p>
                      <a:pPr>
                        <a:lnSpc>
                          <a:spcPct val="150000"/>
                        </a:lnSpc>
                      </a:pPr>
                      <a:r>
                        <a:rPr b="0" lang="en-US" sz="1600" spc="-1" strike="noStrike">
                          <a:solidFill>
                            <a:srgbClr val="000000"/>
                          </a:solidFill>
                          <a:latin typeface="Calibri"/>
                        </a:rPr>
                        <a:t>AEP for crisis affected IDPs and host community </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70,000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108,365</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Large portion now integrated in formal school</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r h="343800">
                <a:tc>
                  <a:txBody>
                    <a:bodyPr lIns="7560" rIns="7560" tIns="7560" bIns="0" anchor="ctr">
                      <a:noAutofit/>
                    </a:bodyPr>
                    <a:p>
                      <a:pPr>
                        <a:lnSpc>
                          <a:spcPct val="150000"/>
                        </a:lnSpc>
                      </a:pPr>
                      <a:r>
                        <a:rPr b="0" lang="en-US" sz="1600" spc="-1" strike="noStrike">
                          <a:solidFill>
                            <a:srgbClr val="000000"/>
                          </a:solidFill>
                          <a:latin typeface="Calibri"/>
                        </a:rPr>
                        <a:t>Training on MHPSS</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11,000</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1,252</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c>
                  <a:txBody>
                    <a:bodyPr lIns="7560" rIns="7560" tIns="7560" bIns="0" anchor="ctr">
                      <a:noAutofit/>
                    </a:bodyPr>
                    <a:p>
                      <a:pPr algn="ctr">
                        <a:lnSpc>
                          <a:spcPct val="150000"/>
                        </a:lnSpc>
                      </a:pPr>
                      <a:r>
                        <a:rPr b="0" lang="en-US" sz="1600" spc="-1" strike="noStrike">
                          <a:solidFill>
                            <a:srgbClr val="000000"/>
                          </a:solidFill>
                          <a:latin typeface="Calibri"/>
                        </a:rPr>
                        <a:t>11%</a:t>
                      </a:r>
                      <a:endParaRPr b="0" lang="en-US" sz="1600" spc="-1" strike="noStrike">
                        <a:latin typeface="Arial"/>
                      </a:endParaRPr>
                    </a:p>
                  </a:txBody>
                  <a:tcPr marL="7560" marR="7560">
                    <a:lnL w="6480">
                      <a:solidFill>
                        <a:srgbClr val="000000"/>
                      </a:solidFill>
                    </a:lnL>
                    <a:lnR w="6480">
                      <a:solidFill>
                        <a:srgbClr val="000000"/>
                      </a:solidFill>
                    </a:lnR>
                    <a:lnT w="6480">
                      <a:solidFill>
                        <a:srgbClr val="000000"/>
                      </a:solidFill>
                    </a:lnT>
                    <a:lnB w="6480">
                      <a:solidFill>
                        <a:srgbClr val="000000"/>
                      </a:solidFill>
                    </a:lnB>
                    <a:solidFill>
                      <a:srgbClr val="d9d9d9"/>
                    </a:solidFill>
                  </a:tcPr>
                </a:tc>
              </a:tr>
            </a:tbl>
          </a:graphicData>
        </a:graphic>
      </p:graphicFrame>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66" name="Table 1"/>
          <p:cNvGraphicFramePr/>
          <p:nvPr/>
        </p:nvGraphicFramePr>
        <p:xfrm>
          <a:off x="172080" y="831240"/>
          <a:ext cx="11836080" cy="4111920"/>
        </p:xfrm>
        <a:graphic>
          <a:graphicData uri="http://schemas.openxmlformats.org/drawingml/2006/table">
            <a:tbl>
              <a:tblPr/>
              <a:tblGrid>
                <a:gridCol w="441360"/>
                <a:gridCol w="2912760"/>
                <a:gridCol w="2700000"/>
                <a:gridCol w="1275480"/>
                <a:gridCol w="1835280"/>
                <a:gridCol w="2671200"/>
              </a:tblGrid>
              <a:tr h="633240">
                <a:tc>
                  <a:txBody>
                    <a:bodyPr>
                      <a:noAutofit/>
                    </a:bodyPr>
                    <a:p>
                      <a:pPr>
                        <a:lnSpc>
                          <a:spcPct val="100000"/>
                        </a:lnSpc>
                      </a:pPr>
                      <a:r>
                        <a:rPr b="1" lang="en-US" sz="1600" spc="-1" strike="noStrike">
                          <a:solidFill>
                            <a:srgbClr val="ffffff"/>
                          </a:solidFill>
                          <a:latin typeface="Calibri"/>
                        </a:rPr>
                        <a:t>No. </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tabLst>
                          <a:tab algn="l" pos="0"/>
                        </a:tabLst>
                      </a:pPr>
                      <a:r>
                        <a:rPr b="1" lang="en-US" sz="1600" spc="-1" strike="noStrike">
                          <a:solidFill>
                            <a:srgbClr val="ffffff"/>
                          </a:solidFill>
                          <a:latin typeface="Calibri"/>
                        </a:rPr>
                        <a:t>Activity description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US" sz="1600" spc="-1" strike="noStrike">
                          <a:solidFill>
                            <a:srgbClr val="ffffff"/>
                          </a:solidFill>
                          <a:latin typeface="Calibri"/>
                        </a:rPr>
                        <a:t>Operational location (woreda)</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tabLst>
                          <a:tab algn="l" pos="0"/>
                        </a:tabLst>
                      </a:pPr>
                      <a:r>
                        <a:rPr b="1" lang="en-US" sz="1600" spc="-1" strike="noStrike">
                          <a:solidFill>
                            <a:srgbClr val="ffffff"/>
                          </a:solidFill>
                          <a:latin typeface="Calibri"/>
                        </a:rPr>
                        <a:t>Plan (qty)</a:t>
                      </a:r>
                      <a:endParaRPr b="0" lang="en-US" sz="1600" spc="-1" strike="noStrike">
                        <a:latin typeface="Arial"/>
                      </a:endParaRPr>
                    </a:p>
                    <a:p>
                      <a:pPr>
                        <a:lnSpc>
                          <a:spcPct val="100000"/>
                        </a:lnSpc>
                        <a:tabLst>
                          <a:tab algn="l" pos="0"/>
                        </a:tabLst>
                      </a:pP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US" sz="1600" spc="-1" strike="noStrike">
                          <a:solidFill>
                            <a:srgbClr val="ffffff"/>
                          </a:solidFill>
                          <a:latin typeface="Calibri"/>
                        </a:rPr>
                        <a:t>Available resources</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oAutofit/>
                    </a:bodyPr>
                    <a:p>
                      <a:pPr>
                        <a:lnSpc>
                          <a:spcPct val="100000"/>
                        </a:lnSpc>
                      </a:pPr>
                      <a:r>
                        <a:rPr b="1" lang="en-US" sz="1600" spc="-1" strike="noStrike">
                          <a:solidFill>
                            <a:srgbClr val="ffffff"/>
                          </a:solidFill>
                          <a:latin typeface="Calibri"/>
                        </a:rPr>
                        <a:t>Remark (any preconditions, support needs, etc)</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1436400">
                <a:tc>
                  <a:txBody>
                    <a:bodyPr>
                      <a:noAutofit/>
                    </a:bodyPr>
                    <a:p>
                      <a:pPr>
                        <a:lnSpc>
                          <a:spcPct val="100000"/>
                        </a:lnSpc>
                      </a:pPr>
                      <a:r>
                        <a:rPr b="0" lang="en-US" sz="1600" spc="-1" strike="noStrike">
                          <a:solidFill>
                            <a:srgbClr val="000000"/>
                          </a:solidFill>
                          <a:latin typeface="Calibri"/>
                        </a:rPr>
                        <a:t>1</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600" spc="-1" strike="noStrike">
                          <a:solidFill>
                            <a:srgbClr val="000000"/>
                          </a:solidFill>
                          <a:latin typeface="Calibri"/>
                        </a:rPr>
                        <a:t>Continue School Feeding Services and start new school feeding program by WFP</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tabLst>
                          <a:tab algn="l" pos="0"/>
                        </a:tabLst>
                      </a:pPr>
                      <a:r>
                        <a:rPr b="0" lang="en-US" sz="1600" spc="-1" strike="noStrike">
                          <a:solidFill>
                            <a:srgbClr val="000000"/>
                          </a:solidFill>
                          <a:latin typeface="Calibri"/>
                        </a:rPr>
                        <a:t>Mekelle, Shire, Abiyi Addi, Hintalo, Samre, Keyih Tekli,</a:t>
                      </a:r>
                      <a:r>
                        <a:rPr b="1" lang="en-US" sz="1800" spc="-1" strike="noStrike">
                          <a:solidFill>
                            <a:srgbClr val="000000"/>
                          </a:solidFill>
                          <a:latin typeface="Calibri"/>
                        </a:rPr>
                        <a:t> </a:t>
                      </a:r>
                      <a:r>
                        <a:rPr b="0" lang="en-US" sz="1600" spc="-1" strike="noStrike">
                          <a:solidFill>
                            <a:srgbClr val="000000"/>
                          </a:solidFill>
                          <a:latin typeface="Calibri"/>
                        </a:rPr>
                        <a:t>Tanqua Melash, Zana, Seyemti Adiyabo, Tahtay Adiyabo</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gn="ctr">
                        <a:lnSpc>
                          <a:spcPct val="100000"/>
                        </a:lnSpc>
                      </a:pPr>
                      <a:r>
                        <a:rPr b="0" lang="en-US" sz="1600" spc="-1" strike="noStrike">
                          <a:solidFill>
                            <a:srgbClr val="000000"/>
                          </a:solidFill>
                          <a:latin typeface="Calibri"/>
                        </a:rPr>
                        <a:t>26,000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oAutofit/>
                    </a:bodyPr>
                    <a:p>
                      <a:pPr>
                        <a:lnSpc>
                          <a:spcPct val="100000"/>
                        </a:lnSpc>
                      </a:pPr>
                      <a:r>
                        <a:rPr b="0" lang="en-US" sz="1600" spc="-1" strike="noStrike">
                          <a:solidFill>
                            <a:srgbClr val="000000"/>
                          </a:solidFill>
                          <a:latin typeface="Calibri"/>
                        </a:rPr>
                        <a:t>WFP School Feeding Program Will Start</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1142280">
                <a:tc>
                  <a:txBody>
                    <a:bodyPr>
                      <a:noAutofit/>
                    </a:bodyPr>
                    <a:p>
                      <a:pPr>
                        <a:lnSpc>
                          <a:spcPct val="100000"/>
                        </a:lnSpc>
                      </a:pPr>
                      <a:r>
                        <a:rPr b="0" lang="en-US" sz="1600" spc="-1" strike="noStrike">
                          <a:solidFill>
                            <a:srgbClr val="000000"/>
                          </a:solidFill>
                          <a:latin typeface="Calibri"/>
                        </a:rPr>
                        <a:t>2</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a:noAutofit/>
                    </a:bodyPr>
                    <a:p>
                      <a:pPr>
                        <a:lnSpc>
                          <a:spcPct val="100000"/>
                        </a:lnSpc>
                        <a:tabLst>
                          <a:tab algn="l" pos="0"/>
                        </a:tabLst>
                      </a:pPr>
                      <a:r>
                        <a:rPr b="0" lang="en-US" sz="1600" spc="-1" strike="noStrike">
                          <a:solidFill>
                            <a:srgbClr val="000000"/>
                          </a:solidFill>
                          <a:latin typeface="Calibri"/>
                        </a:rPr>
                        <a:t>Continue provision of TLMs for emergency affected learners </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a:noAutofit/>
                    </a:bodyPr>
                    <a:p>
                      <a:pPr>
                        <a:lnSpc>
                          <a:spcPct val="100000"/>
                        </a:lnSpc>
                        <a:tabLst>
                          <a:tab algn="l" pos="0"/>
                        </a:tabLst>
                      </a:pPr>
                      <a:r>
                        <a:rPr b="0" lang="en-US" sz="1600" spc="-1" strike="noStrike">
                          <a:solidFill>
                            <a:srgbClr val="000000"/>
                          </a:solidFill>
                          <a:latin typeface="Calibri"/>
                        </a:rPr>
                        <a:t>All Zones (excluding Western)</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a:noAutofit/>
                    </a:bodyPr>
                    <a:p>
                      <a:pPr algn="ctr">
                        <a:lnSpc>
                          <a:spcPct val="100000"/>
                        </a:lnSpc>
                      </a:pPr>
                      <a:r>
                        <a:rPr b="0" lang="en-US" sz="1600" spc="-1" strike="noStrike">
                          <a:solidFill>
                            <a:srgbClr val="000000"/>
                          </a:solidFill>
                          <a:latin typeface="Calibri"/>
                        </a:rPr>
                        <a:t>5,000</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a:noAutofit/>
                    </a:bodyPr>
                    <a:p>
                      <a:pPr>
                        <a:lnSpc>
                          <a:spcPct val="100000"/>
                        </a:lnSpc>
                      </a:pPr>
                      <a:r>
                        <a:rPr b="0" lang="en-US" sz="1600" spc="-1" strike="noStrike">
                          <a:solidFill>
                            <a:srgbClr val="000000"/>
                          </a:solidFill>
                          <a:latin typeface="Calibri"/>
                        </a:rPr>
                        <a:t> </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c>
                  <a:txBody>
                    <a:bodyPr>
                      <a:noAutofit/>
                    </a:bodyPr>
                    <a:p>
                      <a:pPr>
                        <a:lnSpc>
                          <a:spcPct val="100000"/>
                        </a:lnSpc>
                      </a:pPr>
                      <a:r>
                        <a:rPr b="0" lang="en-US" sz="1600" spc="-1" strike="noStrike">
                          <a:solidFill>
                            <a:srgbClr val="000000"/>
                          </a:solidFill>
                          <a:latin typeface="Calibri"/>
                        </a:rPr>
                        <a:t>Schools are closed and hence may be in the non-formal ones</a:t>
                      </a:r>
                      <a:endParaRPr b="0" lang="en-U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ae3f3"/>
                    </a:solidFill>
                  </a:tcPr>
                </a:tc>
              </a:tr>
              <a:tr h="900000">
                <a:tc>
                  <a:txBody>
                    <a:bodyPr>
                      <a:noAutofit/>
                    </a:bodyPr>
                    <a:p>
                      <a:pPr>
                        <a:lnSpc>
                          <a:spcPct val="100000"/>
                        </a:lnSpc>
                        <a:tabLst>
                          <a:tab algn="l" pos="0"/>
                        </a:tabLst>
                      </a:pPr>
                      <a:r>
                        <a:rPr b="0" lang="en-US" sz="1600" spc="-1" strike="noStrike">
                          <a:solidFill>
                            <a:srgbClr val="000000"/>
                          </a:solidFill>
                          <a:latin typeface="Calibri"/>
                        </a:rPr>
                        <a:t>3</a:t>
                      </a:r>
                      <a:endParaRPr b="0" lang="en-US" sz="16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ae3f3"/>
                    </a:solidFill>
                  </a:tcPr>
                </a:tc>
                <a:tc>
                  <a:txBody>
                    <a:bodyPr>
                      <a:noAutofit/>
                    </a:bodyPr>
                    <a:p>
                      <a:pPr>
                        <a:lnSpc>
                          <a:spcPct val="100000"/>
                        </a:lnSpc>
                        <a:tabLst>
                          <a:tab algn="l" pos="0"/>
                        </a:tabLst>
                      </a:pPr>
                      <a:r>
                        <a:rPr b="0" lang="en-US" sz="1600" spc="-1" strike="noStrike">
                          <a:solidFill>
                            <a:srgbClr val="000000"/>
                          </a:solidFill>
                          <a:latin typeface="Calibri"/>
                        </a:rPr>
                        <a:t>Distribution of combined desks/blackboards </a:t>
                      </a:r>
                      <a:endParaRPr b="0" lang="en-US" sz="1600" spc="-1" strike="noStrike">
                        <a:latin typeface="Arial"/>
                      </a:endParaRPr>
                    </a:p>
                    <a:p>
                      <a:pPr>
                        <a:lnSpc>
                          <a:spcPct val="100000"/>
                        </a:lnSpc>
                        <a:tabLst>
                          <a:tab algn="l" pos="0"/>
                        </a:tabLst>
                      </a:pPr>
                      <a:endParaRPr b="0" lang="en-US" sz="16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ae3f3"/>
                    </a:solidFill>
                  </a:tcPr>
                </a:tc>
                <a:tc>
                  <a:txBody>
                    <a:bodyPr>
                      <a:noAutofit/>
                    </a:bodyPr>
                    <a:p>
                      <a:pPr>
                        <a:lnSpc>
                          <a:spcPct val="100000"/>
                        </a:lnSpc>
                        <a:tabLst>
                          <a:tab algn="l" pos="0"/>
                        </a:tabLst>
                      </a:pPr>
                      <a:r>
                        <a:rPr b="0" lang="en-US" sz="1600" spc="-1" strike="noStrike">
                          <a:solidFill>
                            <a:srgbClr val="000000"/>
                          </a:solidFill>
                          <a:latin typeface="Calibri"/>
                        </a:rPr>
                        <a:t>Asgede, Abergele, Hintalo, Hawzen</a:t>
                      </a:r>
                      <a:endParaRPr b="0" lang="en-US" sz="16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ae3f3"/>
                    </a:solidFill>
                  </a:tcPr>
                </a:tc>
                <a:tc>
                  <a:txBody>
                    <a:bodyPr lIns="6120" rIns="6120" tIns="6120" bIns="0" anchor="b">
                      <a:noAutofit/>
                    </a:bodyPr>
                    <a:p>
                      <a:pPr algn="ctr">
                        <a:lnSpc>
                          <a:spcPct val="100000"/>
                        </a:lnSpc>
                      </a:pPr>
                      <a:r>
                        <a:rPr b="1" lang="en-US" sz="1600" spc="-1" strike="noStrike">
                          <a:solidFill>
                            <a:srgbClr val="000000"/>
                          </a:solidFill>
                          <a:latin typeface="Calibri"/>
                        </a:rPr>
                        <a:t>1500/200</a:t>
                      </a:r>
                      <a:endParaRPr b="0" lang="en-US" sz="1600" spc="-1" strike="noStrike">
                        <a:latin typeface="Arial"/>
                      </a:endParaRPr>
                    </a:p>
                  </a:txBody>
                  <a:tcPr marL="6120" marR="6120">
                    <a:lnL w="12240">
                      <a:solidFill>
                        <a:srgbClr val="ffffff"/>
                      </a:solidFill>
                    </a:lnL>
                    <a:lnR w="12240">
                      <a:solidFill>
                        <a:srgbClr val="ffffff"/>
                      </a:solidFill>
                    </a:lnR>
                    <a:lnT w="38160">
                      <a:solidFill>
                        <a:srgbClr val="ffffff"/>
                      </a:solidFill>
                    </a:lnT>
                    <a:lnB w="12240">
                      <a:solidFill>
                        <a:srgbClr val="ffffff"/>
                      </a:solidFill>
                    </a:lnB>
                    <a:solidFill>
                      <a:srgbClr val="dae3f3"/>
                    </a:solidFill>
                  </a:tcPr>
                </a:tc>
                <a:tc>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ae3f3"/>
                    </a:solidFill>
                  </a:tcPr>
                </a:tc>
                <a:tc>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dae3f3"/>
                    </a:solidFill>
                  </a:tcPr>
                </a:tc>
              </a:tr>
            </a:tbl>
          </a:graphicData>
        </a:graphic>
      </p:graphicFrame>
      <p:grpSp>
        <p:nvGrpSpPr>
          <p:cNvPr id="567" name="Group 2"/>
          <p:cNvGrpSpPr/>
          <p:nvPr/>
        </p:nvGrpSpPr>
        <p:grpSpPr>
          <a:xfrm>
            <a:off x="304920" y="88200"/>
            <a:ext cx="11493720" cy="820800"/>
            <a:chOff x="304920" y="88200"/>
            <a:chExt cx="11493720" cy="820800"/>
          </a:xfrm>
        </p:grpSpPr>
        <p:grpSp>
          <p:nvGrpSpPr>
            <p:cNvPr id="568" name="Group 3"/>
            <p:cNvGrpSpPr/>
            <p:nvPr/>
          </p:nvGrpSpPr>
          <p:grpSpPr>
            <a:xfrm>
              <a:off x="304920" y="88200"/>
              <a:ext cx="11493720" cy="820800"/>
              <a:chOff x="304920" y="88200"/>
              <a:chExt cx="11493720" cy="820800"/>
            </a:xfrm>
          </p:grpSpPr>
          <p:pic>
            <p:nvPicPr>
              <p:cNvPr id="569" name="Picture 6" descr=""/>
              <p:cNvPicPr/>
              <p:nvPr/>
            </p:nvPicPr>
            <p:blipFill>
              <a:blip r:embed="rId1"/>
              <a:stretch/>
            </p:blipFill>
            <p:spPr>
              <a:xfrm flipH="1" rot="10800000">
                <a:off x="360360" y="812160"/>
                <a:ext cx="11438280" cy="96480"/>
              </a:xfrm>
              <a:prstGeom prst="rect">
                <a:avLst/>
              </a:prstGeom>
              <a:ln>
                <a:noFill/>
              </a:ln>
            </p:spPr>
          </p:pic>
          <p:pic>
            <p:nvPicPr>
              <p:cNvPr id="570" name="Picture 7" descr=""/>
              <p:cNvPicPr/>
              <p:nvPr/>
            </p:nvPicPr>
            <p:blipFill>
              <a:blip r:embed="rId2"/>
              <a:stretch/>
            </p:blipFill>
            <p:spPr>
              <a:xfrm>
                <a:off x="304920" y="88200"/>
                <a:ext cx="1652760" cy="695880"/>
              </a:xfrm>
              <a:prstGeom prst="rect">
                <a:avLst/>
              </a:prstGeom>
              <a:ln>
                <a:noFill/>
              </a:ln>
            </p:spPr>
          </p:pic>
        </p:grpSp>
        <p:sp>
          <p:nvSpPr>
            <p:cNvPr id="571" name="CustomShape 4"/>
            <p:cNvSpPr/>
            <p:nvPr/>
          </p:nvSpPr>
          <p:spPr>
            <a:xfrm>
              <a:off x="2042280" y="190080"/>
              <a:ext cx="9631440" cy="4863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600" spc="-1" strike="noStrike" cap="all">
                  <a:solidFill>
                    <a:srgbClr val="4472c4"/>
                  </a:solidFill>
                  <a:latin typeface="Times New Roman"/>
                </a:rPr>
                <a:t>Tigray Education Cluster - </a:t>
              </a:r>
              <a:r>
                <a:rPr b="1" lang="en-US" sz="2400" spc="-1" strike="noStrike">
                  <a:solidFill>
                    <a:srgbClr val="000000"/>
                  </a:solidFill>
                  <a:latin typeface="Calibri"/>
                </a:rPr>
                <a:t>Plan for next week </a:t>
              </a:r>
              <a:endParaRPr b="0" lang="en-US" sz="2400" spc="-1" strike="noStrike">
                <a:latin typeface="Arial"/>
              </a:endParaRPr>
            </a:p>
          </p:txBody>
        </p:sp>
      </p:gr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TextShape 1"/>
          <p:cNvSpPr txBox="1"/>
          <p:nvPr/>
        </p:nvSpPr>
        <p:spPr>
          <a:xfrm>
            <a:off x="445320" y="1963080"/>
            <a:ext cx="10355760" cy="4174920"/>
          </a:xfrm>
          <a:prstGeom prst="rect">
            <a:avLst/>
          </a:prstGeom>
          <a:noFill/>
          <a:ln>
            <a:noFill/>
          </a:ln>
        </p:spPr>
        <p:txBody>
          <a:bodyPr anchor="ctr">
            <a:normAutofit/>
          </a:bodyPr>
          <a:p>
            <a:pPr algn="ctr">
              <a:lnSpc>
                <a:spcPct val="100000"/>
              </a:lnSpc>
            </a:pPr>
            <a:r>
              <a:rPr b="1" lang="en-US" sz="7200" spc="-1" strike="noStrike">
                <a:solidFill>
                  <a:srgbClr val="808080"/>
                </a:solidFill>
                <a:latin typeface="Arial"/>
                <a:ea typeface="Roboto"/>
              </a:rPr>
              <a:t>A</a:t>
            </a:r>
            <a:r>
              <a:rPr b="1" lang="en-US" sz="7200" spc="-1" strike="noStrike">
                <a:solidFill>
                  <a:srgbClr val="808080"/>
                </a:solidFill>
                <a:latin typeface="Arial"/>
                <a:ea typeface="Roboto"/>
              </a:rPr>
              <a:t>g</a:t>
            </a:r>
            <a:r>
              <a:rPr b="1" lang="en-US" sz="7200" spc="-1" strike="noStrike">
                <a:solidFill>
                  <a:srgbClr val="808080"/>
                </a:solidFill>
                <a:latin typeface="Arial"/>
                <a:ea typeface="Roboto"/>
              </a:rPr>
              <a:t>r</a:t>
            </a:r>
            <a:r>
              <a:rPr b="1" lang="en-US" sz="7200" spc="-1" strike="noStrike">
                <a:solidFill>
                  <a:srgbClr val="808080"/>
                </a:solidFill>
                <a:latin typeface="Arial"/>
                <a:ea typeface="Roboto"/>
              </a:rPr>
              <a:t>i</a:t>
            </a:r>
            <a:r>
              <a:rPr b="1" lang="en-US" sz="7200" spc="-1" strike="noStrike">
                <a:solidFill>
                  <a:srgbClr val="808080"/>
                </a:solidFill>
                <a:latin typeface="Arial"/>
                <a:ea typeface="Roboto"/>
              </a:rPr>
              <a:t>c</a:t>
            </a:r>
            <a:r>
              <a:rPr b="1" lang="en-US" sz="7200" spc="-1" strike="noStrike">
                <a:solidFill>
                  <a:srgbClr val="808080"/>
                </a:solidFill>
                <a:latin typeface="Arial"/>
                <a:ea typeface="Roboto"/>
              </a:rPr>
              <a:t>u</a:t>
            </a:r>
            <a:r>
              <a:rPr b="1" lang="en-US" sz="7200" spc="-1" strike="noStrike">
                <a:solidFill>
                  <a:srgbClr val="808080"/>
                </a:solidFill>
                <a:latin typeface="Arial"/>
                <a:ea typeface="Roboto"/>
              </a:rPr>
              <a:t>l</a:t>
            </a:r>
            <a:r>
              <a:rPr b="1" lang="en-US" sz="7200" spc="-1" strike="noStrike">
                <a:solidFill>
                  <a:srgbClr val="808080"/>
                </a:solidFill>
                <a:latin typeface="Arial"/>
                <a:ea typeface="Roboto"/>
              </a:rPr>
              <a:t>t</a:t>
            </a:r>
            <a:r>
              <a:rPr b="1" lang="en-US" sz="7200" spc="-1" strike="noStrike">
                <a:solidFill>
                  <a:srgbClr val="808080"/>
                </a:solidFill>
                <a:latin typeface="Arial"/>
                <a:ea typeface="Roboto"/>
              </a:rPr>
              <a:t>u</a:t>
            </a:r>
            <a:r>
              <a:rPr b="1" lang="en-US" sz="7200" spc="-1" strike="noStrike">
                <a:solidFill>
                  <a:srgbClr val="808080"/>
                </a:solidFill>
                <a:latin typeface="Arial"/>
                <a:ea typeface="Roboto"/>
              </a:rPr>
              <a:t>r</a:t>
            </a:r>
            <a:r>
              <a:rPr b="1" lang="en-US" sz="7200" spc="-1" strike="noStrike">
                <a:solidFill>
                  <a:srgbClr val="808080"/>
                </a:solidFill>
                <a:latin typeface="Arial"/>
                <a:ea typeface="Roboto"/>
              </a:rPr>
              <a:t>e</a:t>
            </a:r>
            <a:r>
              <a:rPr b="1" lang="en-US" sz="7200" spc="-1" strike="noStrike">
                <a:solidFill>
                  <a:srgbClr val="808080"/>
                </a:solidFill>
                <a:latin typeface="Arial"/>
                <a:ea typeface="Roboto"/>
              </a:rPr>
              <a:t> </a:t>
            </a:r>
            <a:r>
              <a:rPr b="1" lang="en-US" sz="7200" spc="-1" strike="noStrike">
                <a:solidFill>
                  <a:srgbClr val="808080"/>
                </a:solidFill>
                <a:latin typeface="Arial"/>
                <a:ea typeface="Roboto"/>
              </a:rPr>
              <a:t>C</a:t>
            </a:r>
            <a:r>
              <a:rPr b="1" lang="en-US" sz="7200" spc="-1" strike="noStrike">
                <a:solidFill>
                  <a:srgbClr val="808080"/>
                </a:solidFill>
                <a:latin typeface="Arial"/>
                <a:ea typeface="Roboto"/>
              </a:rPr>
              <a:t>l</a:t>
            </a:r>
            <a:r>
              <a:rPr b="1" lang="en-US" sz="7200" spc="-1" strike="noStrike">
                <a:solidFill>
                  <a:srgbClr val="808080"/>
                </a:solidFill>
                <a:latin typeface="Arial"/>
                <a:ea typeface="Roboto"/>
              </a:rPr>
              <a:t>u</a:t>
            </a:r>
            <a:r>
              <a:rPr b="1" lang="en-US" sz="7200" spc="-1" strike="noStrike">
                <a:solidFill>
                  <a:srgbClr val="808080"/>
                </a:solidFill>
                <a:latin typeface="Arial"/>
                <a:ea typeface="Roboto"/>
              </a:rPr>
              <a:t>s</a:t>
            </a:r>
            <a:r>
              <a:rPr b="1" lang="en-US" sz="7200" spc="-1" strike="noStrike">
                <a:solidFill>
                  <a:srgbClr val="808080"/>
                </a:solidFill>
                <a:latin typeface="Arial"/>
                <a:ea typeface="Roboto"/>
              </a:rPr>
              <a:t>t</a:t>
            </a:r>
            <a:r>
              <a:rPr b="1" lang="en-US" sz="7200" spc="-1" strike="noStrike">
                <a:solidFill>
                  <a:srgbClr val="808080"/>
                </a:solidFill>
                <a:latin typeface="Arial"/>
                <a:ea typeface="Roboto"/>
              </a:rPr>
              <a:t>e</a:t>
            </a:r>
            <a:r>
              <a:rPr b="1" lang="en-US" sz="7200" spc="-1" strike="noStrike">
                <a:solidFill>
                  <a:srgbClr val="808080"/>
                </a:solidFill>
                <a:latin typeface="Arial"/>
                <a:ea typeface="Roboto"/>
              </a:rPr>
              <a:t>r </a:t>
            </a:r>
            <a:r>
              <a:rPr b="1" lang="en-US" sz="7200" spc="-1" strike="noStrike">
                <a:solidFill>
                  <a:srgbClr val="808080"/>
                </a:solidFill>
                <a:latin typeface="Arial"/>
                <a:ea typeface="Roboto"/>
              </a:rPr>
              <a:t>U</a:t>
            </a:r>
            <a:r>
              <a:rPr b="1" lang="en-US" sz="7200" spc="-1" strike="noStrike">
                <a:solidFill>
                  <a:srgbClr val="808080"/>
                </a:solidFill>
                <a:latin typeface="Arial"/>
                <a:ea typeface="Roboto"/>
              </a:rPr>
              <a:t>p</a:t>
            </a:r>
            <a:r>
              <a:rPr b="1" lang="en-US" sz="7200" spc="-1" strike="noStrike">
                <a:solidFill>
                  <a:srgbClr val="808080"/>
                </a:solidFill>
                <a:latin typeface="Arial"/>
                <a:ea typeface="Roboto"/>
              </a:rPr>
              <a:t>d</a:t>
            </a:r>
            <a:r>
              <a:rPr b="1" lang="en-US" sz="7200" spc="-1" strike="noStrike">
                <a:solidFill>
                  <a:srgbClr val="808080"/>
                </a:solidFill>
                <a:latin typeface="Arial"/>
                <a:ea typeface="Roboto"/>
              </a:rPr>
              <a:t>a</a:t>
            </a:r>
            <a:r>
              <a:rPr b="1" lang="en-US" sz="7200" spc="-1" strike="noStrike">
                <a:solidFill>
                  <a:srgbClr val="808080"/>
                </a:solidFill>
                <a:latin typeface="Arial"/>
                <a:ea typeface="Roboto"/>
              </a:rPr>
              <a:t>t</a:t>
            </a:r>
            <a:r>
              <a:rPr b="1" lang="en-US" sz="7200" spc="-1" strike="noStrike">
                <a:solidFill>
                  <a:srgbClr val="808080"/>
                </a:solidFill>
                <a:latin typeface="Arial"/>
                <a:ea typeface="Roboto"/>
              </a:rPr>
              <a:t>e</a:t>
            </a:r>
            <a:br/>
            <a:br/>
            <a:br/>
            <a:endParaRPr b="0" lang="en-US" sz="7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TextShape 1"/>
          <p:cNvSpPr txBox="1"/>
          <p:nvPr/>
        </p:nvSpPr>
        <p:spPr>
          <a:xfrm>
            <a:off x="1905120" y="2130480"/>
            <a:ext cx="8076960" cy="2060280"/>
          </a:xfrm>
          <a:prstGeom prst="rect">
            <a:avLst/>
          </a:prstGeom>
          <a:noFill/>
          <a:ln>
            <a:noFill/>
          </a:ln>
        </p:spPr>
        <p:txBody>
          <a:bodyPr anchor="ctr">
            <a:noAutofit/>
          </a:bodyPr>
          <a:p>
            <a:pPr algn="ctr">
              <a:lnSpc>
                <a:spcPct val="100000"/>
              </a:lnSpc>
            </a:pPr>
            <a:r>
              <a:rPr b="1" lang="en-US" sz="2800" spc="-1" strike="noStrike">
                <a:solidFill>
                  <a:srgbClr val="000000"/>
                </a:solidFill>
                <a:latin typeface="Calibri"/>
              </a:rPr>
              <a:t>Fol</a:t>
            </a:r>
            <a:r>
              <a:rPr b="1" lang="en-US" sz="2800" spc="-1" strike="noStrike">
                <a:solidFill>
                  <a:srgbClr val="000000"/>
                </a:solidFill>
                <a:latin typeface="Calibri"/>
              </a:rPr>
              <a:t>lo</a:t>
            </a:r>
            <a:r>
              <a:rPr b="1" lang="en-US" sz="2800" spc="-1" strike="noStrike">
                <a:solidFill>
                  <a:srgbClr val="000000"/>
                </a:solidFill>
                <a:latin typeface="Calibri"/>
              </a:rPr>
              <a:t>w-</a:t>
            </a:r>
            <a:r>
              <a:rPr b="1" lang="en-US" sz="2800" spc="-1" strike="noStrike">
                <a:solidFill>
                  <a:srgbClr val="000000"/>
                </a:solidFill>
                <a:latin typeface="Calibri"/>
              </a:rPr>
              <a:t>up </a:t>
            </a:r>
            <a:r>
              <a:rPr b="1" lang="en-US" sz="2800" spc="-1" strike="noStrike">
                <a:solidFill>
                  <a:srgbClr val="000000"/>
                </a:solidFill>
                <a:latin typeface="Calibri"/>
              </a:rPr>
              <a:t>of </a:t>
            </a:r>
            <a:r>
              <a:rPr b="1" lang="en-US" sz="2800" spc="-1" strike="noStrike">
                <a:solidFill>
                  <a:srgbClr val="000000"/>
                </a:solidFill>
                <a:latin typeface="Calibri"/>
              </a:rPr>
              <a:t>th</a:t>
            </a:r>
            <a:r>
              <a:rPr b="1" lang="en-US" sz="2800" spc="-1" strike="noStrike">
                <a:solidFill>
                  <a:srgbClr val="000000"/>
                </a:solidFill>
                <a:latin typeface="Calibri"/>
              </a:rPr>
              <a:t>e </a:t>
            </a:r>
            <a:r>
              <a:rPr b="1" lang="en-US" sz="2800" spc="-1" strike="noStrike">
                <a:solidFill>
                  <a:srgbClr val="000000"/>
                </a:solidFill>
                <a:latin typeface="Calibri"/>
              </a:rPr>
              <a:t>Se</a:t>
            </a:r>
            <a:r>
              <a:rPr b="1" lang="en-US" sz="2800" spc="-1" strike="noStrike">
                <a:solidFill>
                  <a:srgbClr val="000000"/>
                </a:solidFill>
                <a:latin typeface="Calibri"/>
              </a:rPr>
              <a:t>as</a:t>
            </a:r>
            <a:r>
              <a:rPr b="1" lang="en-US" sz="2800" spc="-1" strike="noStrike">
                <a:solidFill>
                  <a:srgbClr val="000000"/>
                </a:solidFill>
                <a:latin typeface="Calibri"/>
              </a:rPr>
              <a:t>on</a:t>
            </a:r>
            <a:r>
              <a:rPr b="1" lang="en-US" sz="2800" spc="-1" strike="noStrike">
                <a:solidFill>
                  <a:srgbClr val="000000"/>
                </a:solidFill>
                <a:latin typeface="Calibri"/>
              </a:rPr>
              <a:t>al </a:t>
            </a:r>
            <a:r>
              <a:rPr b="1" lang="en-US" sz="2800" spc="-1" strike="noStrike">
                <a:solidFill>
                  <a:srgbClr val="000000"/>
                </a:solidFill>
                <a:latin typeface="Calibri"/>
              </a:rPr>
              <a:t>Rai</a:t>
            </a:r>
            <a:r>
              <a:rPr b="1" lang="en-US" sz="2800" spc="-1" strike="noStrike">
                <a:solidFill>
                  <a:srgbClr val="000000"/>
                </a:solidFill>
                <a:latin typeface="Calibri"/>
              </a:rPr>
              <a:t>nfa</a:t>
            </a:r>
            <a:r>
              <a:rPr b="1" lang="en-US" sz="2800" spc="-1" strike="noStrike">
                <a:solidFill>
                  <a:srgbClr val="000000"/>
                </a:solidFill>
                <a:latin typeface="Calibri"/>
              </a:rPr>
              <a:t>ll </a:t>
            </a:r>
            <a:r>
              <a:rPr b="1" lang="en-US" sz="2800" spc="-1" strike="noStrike">
                <a:solidFill>
                  <a:srgbClr val="000000"/>
                </a:solidFill>
                <a:latin typeface="Calibri"/>
              </a:rPr>
              <a:t>For</a:t>
            </a:r>
            <a:r>
              <a:rPr b="1" lang="en-US" sz="2800" spc="-1" strike="noStrike">
                <a:solidFill>
                  <a:srgbClr val="000000"/>
                </a:solidFill>
                <a:latin typeface="Calibri"/>
              </a:rPr>
              <a:t>ec</a:t>
            </a:r>
            <a:r>
              <a:rPr b="1" lang="en-US" sz="2800" spc="-1" strike="noStrike">
                <a:solidFill>
                  <a:srgbClr val="000000"/>
                </a:solidFill>
                <a:latin typeface="Calibri"/>
              </a:rPr>
              <a:t>ast </a:t>
            </a:r>
            <a:r>
              <a:rPr b="1" lang="en-US" sz="2800" spc="-1" strike="noStrike">
                <a:solidFill>
                  <a:srgbClr val="000000"/>
                </a:solidFill>
                <a:latin typeface="Calibri"/>
              </a:rPr>
              <a:t>of </a:t>
            </a:r>
            <a:r>
              <a:rPr b="1" lang="en-US" sz="2800" spc="-1" strike="noStrike">
                <a:solidFill>
                  <a:srgbClr val="000000"/>
                </a:solidFill>
                <a:latin typeface="Calibri"/>
              </a:rPr>
              <a:t>Kir</a:t>
            </a:r>
            <a:r>
              <a:rPr b="1" lang="en-US" sz="2800" spc="-1" strike="noStrike">
                <a:solidFill>
                  <a:srgbClr val="000000"/>
                </a:solidFill>
                <a:latin typeface="Calibri"/>
              </a:rPr>
              <a:t>em</a:t>
            </a:r>
            <a:r>
              <a:rPr b="1" lang="en-US" sz="2800" spc="-1" strike="noStrike">
                <a:solidFill>
                  <a:srgbClr val="000000"/>
                </a:solidFill>
                <a:latin typeface="Calibri"/>
              </a:rPr>
              <a:t>ti </a:t>
            </a:r>
            <a:r>
              <a:rPr b="1" lang="en-US" sz="2800" spc="-1" strike="noStrike">
                <a:solidFill>
                  <a:srgbClr val="000000"/>
                </a:solidFill>
                <a:latin typeface="Calibri"/>
              </a:rPr>
              <a:t>20</a:t>
            </a:r>
            <a:r>
              <a:rPr b="1" lang="en-US" sz="2800" spc="-1" strike="noStrike">
                <a:solidFill>
                  <a:srgbClr val="000000"/>
                </a:solidFill>
                <a:latin typeface="Calibri"/>
              </a:rPr>
              <a:t>23 </a:t>
            </a:r>
            <a:r>
              <a:rPr b="1" lang="en-US" sz="2800" spc="-1" strike="noStrike">
                <a:solidFill>
                  <a:srgbClr val="000000"/>
                </a:solidFill>
                <a:latin typeface="Calibri"/>
              </a:rPr>
              <a:t>for </a:t>
            </a:r>
            <a:r>
              <a:rPr b="1" lang="en-US" sz="2800" spc="-1" strike="noStrike">
                <a:solidFill>
                  <a:srgbClr val="000000"/>
                </a:solidFill>
                <a:latin typeface="Calibri"/>
              </a:rPr>
              <a:t>Tig</a:t>
            </a:r>
            <a:r>
              <a:rPr b="1" lang="en-US" sz="2800" spc="-1" strike="noStrike">
                <a:solidFill>
                  <a:srgbClr val="000000"/>
                </a:solidFill>
                <a:latin typeface="Calibri"/>
              </a:rPr>
              <a:t>ray</a:t>
            </a:r>
            <a:br/>
            <a:br/>
            <a:r>
              <a:rPr b="0" lang="en-US" sz="2000" spc="-1" strike="noStrike">
                <a:solidFill>
                  <a:srgbClr val="000000"/>
                </a:solidFill>
                <a:latin typeface="Calibri"/>
              </a:rPr>
              <a:t>Mo</a:t>
            </a:r>
            <a:r>
              <a:rPr b="0" lang="en-US" sz="2000" spc="-1" strike="noStrike">
                <a:solidFill>
                  <a:srgbClr val="000000"/>
                </a:solidFill>
                <a:latin typeface="Calibri"/>
              </a:rPr>
              <a:t>nthl</a:t>
            </a:r>
            <a:r>
              <a:rPr b="0" lang="en-US" sz="2000" spc="-1" strike="noStrike">
                <a:solidFill>
                  <a:srgbClr val="000000"/>
                </a:solidFill>
                <a:latin typeface="Calibri"/>
              </a:rPr>
              <a:t>y </a:t>
            </a:r>
            <a:r>
              <a:rPr b="0" lang="en-US" sz="2000" spc="-1" strike="noStrike">
                <a:solidFill>
                  <a:srgbClr val="000000"/>
                </a:solidFill>
                <a:latin typeface="Calibri"/>
              </a:rPr>
              <a:t>rainf</a:t>
            </a:r>
            <a:r>
              <a:rPr b="0" lang="en-US" sz="2000" spc="-1" strike="noStrike">
                <a:solidFill>
                  <a:srgbClr val="000000"/>
                </a:solidFill>
                <a:latin typeface="Calibri"/>
              </a:rPr>
              <a:t>all </a:t>
            </a:r>
            <a:r>
              <a:rPr b="0" lang="en-US" sz="2000" spc="-1" strike="noStrike">
                <a:solidFill>
                  <a:srgbClr val="000000"/>
                </a:solidFill>
                <a:latin typeface="Calibri"/>
              </a:rPr>
              <a:t>fore</a:t>
            </a:r>
            <a:r>
              <a:rPr b="0" lang="en-US" sz="2000" spc="-1" strike="noStrike">
                <a:solidFill>
                  <a:srgbClr val="000000"/>
                </a:solidFill>
                <a:latin typeface="Calibri"/>
              </a:rPr>
              <a:t>cast </a:t>
            </a:r>
            <a:r>
              <a:rPr b="0" lang="en-US" sz="2000" spc="-1" strike="noStrike">
                <a:solidFill>
                  <a:srgbClr val="000000"/>
                </a:solidFill>
                <a:latin typeface="Calibri"/>
              </a:rPr>
              <a:t>for </a:t>
            </a:r>
            <a:r>
              <a:rPr b="0" lang="en-US" sz="2000" spc="-1" strike="noStrike">
                <a:solidFill>
                  <a:srgbClr val="000000"/>
                </a:solidFill>
                <a:latin typeface="Calibri"/>
              </a:rPr>
              <a:t>Aug</a:t>
            </a:r>
            <a:r>
              <a:rPr b="0" lang="en-US" sz="2000" spc="-1" strike="noStrike">
                <a:solidFill>
                  <a:srgbClr val="000000"/>
                </a:solidFill>
                <a:latin typeface="Calibri"/>
              </a:rPr>
              <a:t>ust </a:t>
            </a:r>
            <a:r>
              <a:rPr b="0" lang="en-US" sz="2000" spc="-1" strike="noStrike">
                <a:solidFill>
                  <a:srgbClr val="000000"/>
                </a:solidFill>
                <a:latin typeface="Calibri"/>
              </a:rPr>
              <a:t>and </a:t>
            </a:r>
            <a:r>
              <a:rPr b="0" lang="en-US" sz="2000" spc="-1" strike="noStrike">
                <a:solidFill>
                  <a:srgbClr val="000000"/>
                </a:solidFill>
                <a:latin typeface="Calibri"/>
              </a:rPr>
              <a:t>Sept</a:t>
            </a:r>
            <a:r>
              <a:rPr b="0" lang="en-US" sz="2000" spc="-1" strike="noStrike">
                <a:solidFill>
                  <a:srgbClr val="000000"/>
                </a:solidFill>
                <a:latin typeface="Calibri"/>
              </a:rPr>
              <a:t>emb</a:t>
            </a:r>
            <a:r>
              <a:rPr b="0" lang="en-US" sz="2000" spc="-1" strike="noStrike">
                <a:solidFill>
                  <a:srgbClr val="000000"/>
                </a:solidFill>
                <a:latin typeface="Calibri"/>
              </a:rPr>
              <a:t>er of </a:t>
            </a:r>
            <a:r>
              <a:rPr b="0" lang="en-US" sz="2000" spc="-1" strike="noStrike">
                <a:solidFill>
                  <a:srgbClr val="000000"/>
                </a:solidFill>
                <a:latin typeface="Calibri"/>
              </a:rPr>
              <a:t>202</a:t>
            </a:r>
            <a:r>
              <a:rPr b="0" lang="en-US" sz="2000" spc="-1" strike="noStrike">
                <a:solidFill>
                  <a:srgbClr val="000000"/>
                </a:solidFill>
                <a:latin typeface="Calibri"/>
              </a:rPr>
              <a:t>3 </a:t>
            </a:r>
            <a:r>
              <a:rPr b="0" lang="en-US" sz="2000" spc="-1" strike="noStrike">
                <a:solidFill>
                  <a:srgbClr val="000000"/>
                </a:solidFill>
                <a:latin typeface="Calibri"/>
              </a:rPr>
              <a:t>and </a:t>
            </a:r>
            <a:r>
              <a:rPr b="0" lang="en-US" sz="2000" spc="-1" strike="noStrike">
                <a:solidFill>
                  <a:srgbClr val="000000"/>
                </a:solidFill>
                <a:latin typeface="Calibri"/>
              </a:rPr>
              <a:t>Locu</a:t>
            </a:r>
            <a:r>
              <a:rPr b="0" lang="en-US" sz="2000" spc="-1" strike="noStrike">
                <a:solidFill>
                  <a:srgbClr val="000000"/>
                </a:solidFill>
                <a:latin typeface="Calibri"/>
              </a:rPr>
              <a:t>st </a:t>
            </a:r>
            <a:r>
              <a:rPr b="0" lang="en-US" sz="2000" spc="-1" strike="noStrike">
                <a:solidFill>
                  <a:srgbClr val="000000"/>
                </a:solidFill>
                <a:latin typeface="Calibri"/>
              </a:rPr>
              <a:t>out</a:t>
            </a:r>
            <a:r>
              <a:rPr b="0" lang="en-US" sz="2000" spc="-1" strike="noStrike">
                <a:solidFill>
                  <a:srgbClr val="000000"/>
                </a:solidFill>
                <a:latin typeface="Calibri"/>
              </a:rPr>
              <a:t>brea</a:t>
            </a:r>
            <a:r>
              <a:rPr b="0" lang="en-US" sz="2000" spc="-1" strike="noStrike">
                <a:solidFill>
                  <a:srgbClr val="000000"/>
                </a:solidFill>
                <a:latin typeface="Calibri"/>
              </a:rPr>
              <a:t>k </a:t>
            </a:r>
            <a:r>
              <a:rPr b="0" lang="en-US" sz="2000" spc="-1" strike="noStrike">
                <a:solidFill>
                  <a:srgbClr val="000000"/>
                </a:solidFill>
                <a:latin typeface="Calibri"/>
              </a:rPr>
              <a:t>pred</a:t>
            </a:r>
            <a:r>
              <a:rPr b="0" lang="en-US" sz="2000" spc="-1" strike="noStrike">
                <a:solidFill>
                  <a:srgbClr val="000000"/>
                </a:solidFill>
                <a:latin typeface="Calibri"/>
              </a:rPr>
              <a:t>ictio</a:t>
            </a:r>
            <a:r>
              <a:rPr b="0" lang="en-US" sz="2000" spc="-1" strike="noStrike">
                <a:solidFill>
                  <a:srgbClr val="000000"/>
                </a:solidFill>
                <a:latin typeface="Calibri"/>
              </a:rPr>
              <a:t>n</a:t>
            </a:r>
            <a:endParaRPr b="0" lang="en-US" sz="2000" spc="-1" strike="noStrike">
              <a:solidFill>
                <a:srgbClr val="000000"/>
              </a:solidFill>
              <a:latin typeface="Calibri"/>
            </a:endParaRPr>
          </a:p>
        </p:txBody>
      </p:sp>
      <p:sp>
        <p:nvSpPr>
          <p:cNvPr id="574" name="TextShape 2"/>
          <p:cNvSpPr txBox="1"/>
          <p:nvPr/>
        </p:nvSpPr>
        <p:spPr>
          <a:xfrm>
            <a:off x="6019920" y="5334120"/>
            <a:ext cx="3299400" cy="874440"/>
          </a:xfrm>
          <a:prstGeom prst="rect">
            <a:avLst/>
          </a:prstGeom>
          <a:noFill/>
          <a:ln>
            <a:noFill/>
          </a:ln>
        </p:spPr>
        <p:txBody>
          <a:bodyPr>
            <a:noAutofit/>
          </a:bodyPr>
          <a:p>
            <a:pPr algn="r">
              <a:lnSpc>
                <a:spcPct val="100000"/>
              </a:lnSpc>
              <a:spcBef>
                <a:spcPts val="400"/>
              </a:spcBef>
              <a:tabLst>
                <a:tab algn="l" pos="0"/>
              </a:tabLst>
            </a:pPr>
            <a:r>
              <a:rPr b="1" lang="en-US" sz="2000" spc="-1" strike="noStrike">
                <a:solidFill>
                  <a:srgbClr val="1f497d"/>
                </a:solidFill>
                <a:latin typeface="Book Antiqua"/>
              </a:rPr>
              <a:t>Yo</a:t>
            </a:r>
            <a:r>
              <a:rPr b="1" lang="en-US" sz="2000" spc="-1" strike="noStrike">
                <a:solidFill>
                  <a:srgbClr val="1f497d"/>
                </a:solidFill>
                <a:latin typeface="Book Antiqua"/>
              </a:rPr>
              <a:t>sef </a:t>
            </a:r>
            <a:r>
              <a:rPr b="1" lang="en-US" sz="2000" spc="-1" strike="noStrike">
                <a:solidFill>
                  <a:srgbClr val="1f497d"/>
                </a:solidFill>
                <a:latin typeface="Book Antiqua"/>
              </a:rPr>
              <a:t>W/</a:t>
            </a:r>
            <a:r>
              <a:rPr b="1" lang="en-US" sz="2000" spc="-1" strike="noStrike">
                <a:solidFill>
                  <a:srgbClr val="1f497d"/>
                </a:solidFill>
                <a:latin typeface="Book Antiqua"/>
              </a:rPr>
              <a:t>Ru</a:t>
            </a:r>
            <a:r>
              <a:rPr b="1" lang="en-US" sz="2000" spc="-1" strike="noStrike">
                <a:solidFill>
                  <a:srgbClr val="1f497d"/>
                </a:solidFill>
                <a:latin typeface="Book Antiqua"/>
              </a:rPr>
              <a:t>fae</a:t>
            </a:r>
            <a:r>
              <a:rPr b="1" lang="en-US" sz="2000" spc="-1" strike="noStrike">
                <a:solidFill>
                  <a:srgbClr val="1f497d"/>
                </a:solidFill>
                <a:latin typeface="Book Antiqua"/>
              </a:rPr>
              <a:t>l, </a:t>
            </a:r>
            <a:r>
              <a:rPr b="1" lang="en-US" sz="2000" spc="-1" strike="noStrike">
                <a:solidFill>
                  <a:srgbClr val="1f497d"/>
                </a:solidFill>
                <a:latin typeface="Book Antiqua"/>
              </a:rPr>
              <a:t>CR</a:t>
            </a:r>
            <a:r>
              <a:rPr b="1" lang="en-US" sz="2000" spc="-1" strike="noStrike">
                <a:solidFill>
                  <a:srgbClr val="1f497d"/>
                </a:solidFill>
                <a:latin typeface="Book Antiqua"/>
              </a:rPr>
              <a:t>S</a:t>
            </a:r>
            <a:endParaRPr b="0" lang="en-US" sz="2000" spc="-1" strike="noStrike">
              <a:latin typeface="Arial"/>
            </a:endParaRPr>
          </a:p>
          <a:p>
            <a:pPr algn="r">
              <a:lnSpc>
                <a:spcPct val="100000"/>
              </a:lnSpc>
              <a:spcBef>
                <a:spcPts val="400"/>
              </a:spcBef>
              <a:tabLst>
                <a:tab algn="l" pos="0"/>
              </a:tabLst>
            </a:pPr>
            <a:r>
              <a:rPr b="1" lang="en-US" sz="2000" spc="-1" strike="noStrike" u="sng">
                <a:solidFill>
                  <a:srgbClr val="0000ff"/>
                </a:solidFill>
                <a:uFillTx/>
                <a:latin typeface="Book Antiqua"/>
                <a:hlinkClick r:id="rId1"/>
              </a:rPr>
              <a:t>Goitafa@gmail.com</a:t>
            </a:r>
            <a:r>
              <a:rPr b="1" lang="en-US" sz="2000" spc="-1" strike="noStrike">
                <a:solidFill>
                  <a:srgbClr val="1f497d"/>
                </a:solidFill>
                <a:latin typeface="Book Antiqua"/>
              </a:rPr>
              <a:t>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5" name="Picture 2" descr="CPC ENSO Forecast histogram"/>
          <p:cNvPicPr/>
          <p:nvPr/>
        </p:nvPicPr>
        <p:blipFill>
          <a:blip r:embed="rId1"/>
          <a:srcRect l="4705" t="11912" r="8720" b="3228"/>
          <a:stretch/>
        </p:blipFill>
        <p:spPr>
          <a:xfrm>
            <a:off x="2133720" y="838080"/>
            <a:ext cx="8127360" cy="4647960"/>
          </a:xfrm>
          <a:prstGeom prst="rect">
            <a:avLst/>
          </a:prstGeom>
          <a:ln>
            <a:noFill/>
          </a:ln>
        </p:spPr>
      </p:pic>
      <p:sp>
        <p:nvSpPr>
          <p:cNvPr id="576" name="TextShape 1"/>
          <p:cNvSpPr txBox="1"/>
          <p:nvPr/>
        </p:nvSpPr>
        <p:spPr>
          <a:xfrm>
            <a:off x="1981080" y="274680"/>
            <a:ext cx="8229240" cy="41076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Wh</a:t>
            </a:r>
            <a:r>
              <a:rPr b="1" lang="en-US" sz="2400" spc="-1" strike="noStrike">
                <a:solidFill>
                  <a:srgbClr val="000000"/>
                </a:solidFill>
                <a:latin typeface="Calibri"/>
              </a:rPr>
              <a:t>at </a:t>
            </a:r>
            <a:r>
              <a:rPr b="1" lang="en-US" sz="2400" spc="-1" strike="noStrike">
                <a:solidFill>
                  <a:srgbClr val="000000"/>
                </a:solidFill>
                <a:latin typeface="Calibri"/>
              </a:rPr>
              <a:t>do </a:t>
            </a:r>
            <a:r>
              <a:rPr b="1" lang="en-US" sz="2400" spc="-1" strike="noStrike">
                <a:solidFill>
                  <a:srgbClr val="000000"/>
                </a:solidFill>
                <a:latin typeface="Calibri"/>
              </a:rPr>
              <a:t>the </a:t>
            </a:r>
            <a:r>
              <a:rPr b="1" lang="en-US" sz="2400" spc="-1" strike="noStrike">
                <a:solidFill>
                  <a:srgbClr val="000000"/>
                </a:solidFill>
                <a:latin typeface="Calibri"/>
              </a:rPr>
              <a:t>glo</a:t>
            </a:r>
            <a:r>
              <a:rPr b="1" lang="en-US" sz="2400" spc="-1" strike="noStrike">
                <a:solidFill>
                  <a:srgbClr val="000000"/>
                </a:solidFill>
                <a:latin typeface="Calibri"/>
              </a:rPr>
              <a:t>bal </a:t>
            </a:r>
            <a:r>
              <a:rPr b="1" lang="en-US" sz="2400" spc="-1" strike="noStrike">
                <a:solidFill>
                  <a:srgbClr val="000000"/>
                </a:solidFill>
                <a:latin typeface="Calibri"/>
              </a:rPr>
              <a:t>&amp; </a:t>
            </a:r>
            <a:r>
              <a:rPr b="1" lang="en-US" sz="2400" spc="-1" strike="noStrike">
                <a:solidFill>
                  <a:srgbClr val="000000"/>
                </a:solidFill>
                <a:latin typeface="Calibri"/>
              </a:rPr>
              <a:t>regi</a:t>
            </a:r>
            <a:r>
              <a:rPr b="1" lang="en-US" sz="2400" spc="-1" strike="noStrike">
                <a:solidFill>
                  <a:srgbClr val="000000"/>
                </a:solidFill>
                <a:latin typeface="Calibri"/>
              </a:rPr>
              <a:t>ona</a:t>
            </a:r>
            <a:r>
              <a:rPr b="1" lang="en-US" sz="2400" spc="-1" strike="noStrike">
                <a:solidFill>
                  <a:srgbClr val="000000"/>
                </a:solidFill>
                <a:latin typeface="Calibri"/>
              </a:rPr>
              <a:t>l </a:t>
            </a:r>
            <a:r>
              <a:rPr b="1" lang="en-US" sz="2400" spc="-1" strike="noStrike">
                <a:solidFill>
                  <a:srgbClr val="000000"/>
                </a:solidFill>
                <a:latin typeface="Calibri"/>
              </a:rPr>
              <a:t>Cli</a:t>
            </a:r>
            <a:r>
              <a:rPr b="1" lang="en-US" sz="2400" spc="-1" strike="noStrike">
                <a:solidFill>
                  <a:srgbClr val="000000"/>
                </a:solidFill>
                <a:latin typeface="Calibri"/>
              </a:rPr>
              <a:t>ma</a:t>
            </a:r>
            <a:r>
              <a:rPr b="1" lang="en-US" sz="2400" spc="-1" strike="noStrike">
                <a:solidFill>
                  <a:srgbClr val="000000"/>
                </a:solidFill>
                <a:latin typeface="Calibri"/>
              </a:rPr>
              <a:t>te </a:t>
            </a:r>
            <a:r>
              <a:rPr b="1" lang="en-US" sz="2400" spc="-1" strike="noStrike">
                <a:solidFill>
                  <a:srgbClr val="000000"/>
                </a:solidFill>
                <a:latin typeface="Calibri"/>
              </a:rPr>
              <a:t>mo</a:t>
            </a:r>
            <a:r>
              <a:rPr b="1" lang="en-US" sz="2400" spc="-1" strike="noStrike">
                <a:solidFill>
                  <a:srgbClr val="000000"/>
                </a:solidFill>
                <a:latin typeface="Calibri"/>
              </a:rPr>
              <a:t>del</a:t>
            </a:r>
            <a:r>
              <a:rPr b="1" lang="en-US" sz="2400" spc="-1" strike="noStrike">
                <a:solidFill>
                  <a:srgbClr val="000000"/>
                </a:solidFill>
                <a:latin typeface="Calibri"/>
              </a:rPr>
              <a:t>s </a:t>
            </a:r>
            <a:r>
              <a:rPr b="1" lang="en-US" sz="2400" spc="-1" strike="noStrike">
                <a:solidFill>
                  <a:srgbClr val="000000"/>
                </a:solidFill>
                <a:latin typeface="Calibri"/>
              </a:rPr>
              <a:t>cou</a:t>
            </a:r>
            <a:r>
              <a:rPr b="1" lang="en-US" sz="2400" spc="-1" strike="noStrike">
                <a:solidFill>
                  <a:srgbClr val="000000"/>
                </a:solidFill>
                <a:latin typeface="Calibri"/>
              </a:rPr>
              <a:t>ld </a:t>
            </a:r>
            <a:r>
              <a:rPr b="1" lang="en-US" sz="2400" spc="-1" strike="noStrike">
                <a:solidFill>
                  <a:srgbClr val="000000"/>
                </a:solidFill>
                <a:latin typeface="Calibri"/>
              </a:rPr>
              <a:t>tell </a:t>
            </a:r>
            <a:r>
              <a:rPr b="1" lang="en-US" sz="2400" spc="-1" strike="noStrike">
                <a:solidFill>
                  <a:srgbClr val="000000"/>
                </a:solidFill>
                <a:latin typeface="Calibri"/>
              </a:rPr>
              <a:t>us! </a:t>
            </a:r>
            <a:r>
              <a:rPr b="1" lang="en-US" sz="2400" spc="-1" strike="noStrike">
                <a:solidFill>
                  <a:srgbClr val="000000"/>
                </a:solidFill>
                <a:latin typeface="Calibri"/>
              </a:rPr>
              <a:t>…</a:t>
            </a:r>
            <a:endParaRPr b="0" lang="en-US" sz="2400" spc="-1" strike="noStrike">
              <a:solidFill>
                <a:srgbClr val="000000"/>
              </a:solidFill>
              <a:latin typeface="Calibri"/>
            </a:endParaRPr>
          </a:p>
        </p:txBody>
      </p:sp>
      <p:sp>
        <p:nvSpPr>
          <p:cNvPr id="577" name="CustomShape 2"/>
          <p:cNvSpPr/>
          <p:nvPr/>
        </p:nvSpPr>
        <p:spPr>
          <a:xfrm>
            <a:off x="2054880" y="5562720"/>
            <a:ext cx="8381520" cy="1063800"/>
          </a:xfrm>
          <a:prstGeom prst="rect">
            <a:avLst/>
          </a:prstGeom>
          <a:noFill/>
          <a:ln>
            <a:noFill/>
          </a:ln>
        </p:spPr>
        <p:style>
          <a:lnRef idx="0"/>
          <a:fillRef idx="0"/>
          <a:effectRef idx="0"/>
          <a:fontRef idx="minor"/>
        </p:style>
        <p:txBody>
          <a:bodyPr lIns="90000" rIns="90000" tIns="45000" bIns="45000">
            <a:spAutoFit/>
          </a:bodyPr>
          <a:p>
            <a:pPr marL="227160" indent="-226800">
              <a:lnSpc>
                <a:spcPct val="100000"/>
              </a:lnSpc>
              <a:buClr>
                <a:srgbClr val="000000"/>
              </a:buClr>
              <a:buFont typeface="Arial"/>
              <a:buChar char="•"/>
            </a:pPr>
            <a:r>
              <a:rPr b="0" lang="en-US" sz="1600" spc="-1" strike="noStrike">
                <a:solidFill>
                  <a:srgbClr val="000000"/>
                </a:solidFill>
                <a:latin typeface="Calibri"/>
              </a:rPr>
              <a:t>All models are saying Moderate to strong ENSO-El Niño </a:t>
            </a:r>
            <a:endParaRPr b="0" lang="en-US" sz="1600" spc="-1" strike="noStrike">
              <a:latin typeface="Arial"/>
            </a:endParaRPr>
          </a:p>
          <a:p>
            <a:pPr marL="227160" indent="-226800">
              <a:lnSpc>
                <a:spcPct val="100000"/>
              </a:lnSpc>
              <a:buClr>
                <a:srgbClr val="000000"/>
              </a:buClr>
              <a:buFont typeface="Arial"/>
              <a:buChar char="•"/>
            </a:pPr>
            <a:r>
              <a:rPr b="0" lang="en-US" sz="1600" spc="-1" strike="noStrike">
                <a:solidFill>
                  <a:srgbClr val="000000"/>
                </a:solidFill>
                <a:latin typeface="Calibri"/>
              </a:rPr>
              <a:t>Both observations and model forecasts indicate the presence of mild warm SST anomalies in the Atlantic Ocean, and a positive Indian Ocean Dipole is predicted to develop in Aug-Oct, and continue during the boreal fall.</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494" name="Table 1"/>
          <p:cNvGraphicFramePr/>
          <p:nvPr/>
        </p:nvGraphicFramePr>
        <p:xfrm>
          <a:off x="239400" y="261360"/>
          <a:ext cx="11669040" cy="5605920"/>
        </p:xfrm>
        <a:graphic>
          <a:graphicData uri="http://schemas.openxmlformats.org/drawingml/2006/table">
            <a:tbl>
              <a:tblPr/>
              <a:tblGrid>
                <a:gridCol w="6459840"/>
                <a:gridCol w="2604600"/>
                <a:gridCol w="2604600"/>
              </a:tblGrid>
              <a:tr h="390240">
                <a:tc>
                  <a:txBody>
                    <a:bodyPr lIns="68400" rIns="68400" tIns="0" bIns="0">
                      <a:noAutofit/>
                    </a:bodyPr>
                    <a:p>
                      <a:pPr>
                        <a:lnSpc>
                          <a:spcPct val="100000"/>
                        </a:lnSpc>
                      </a:pPr>
                      <a:r>
                        <a:rPr b="1" lang="en-US" sz="2000" spc="-1" strike="noStrike">
                          <a:solidFill>
                            <a:srgbClr val="ffffff"/>
                          </a:solidFill>
                          <a:latin typeface="Arial"/>
                          <a:ea typeface="Arial"/>
                        </a:rPr>
                        <a:t>Action points for next meetings</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lIns="68400" rIns="68400" tIns="0" bIns="0">
                      <a:noAutofit/>
                    </a:bodyPr>
                    <a:p>
                      <a:pPr>
                        <a:lnSpc>
                          <a:spcPct val="100000"/>
                        </a:lnSpc>
                      </a:pPr>
                      <a:r>
                        <a:rPr b="1" lang="en-US" sz="2000" spc="-1" strike="noStrike">
                          <a:solidFill>
                            <a:srgbClr val="ffffff"/>
                          </a:solidFill>
                          <a:latin typeface="Arial"/>
                          <a:ea typeface="Arial"/>
                        </a:rPr>
                        <a:t>Responsible body</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lIns="68400" rIns="68400" tIns="0" bIns="0">
                      <a:noAutofit/>
                    </a:bodyPr>
                    <a:p>
                      <a:pPr>
                        <a:lnSpc>
                          <a:spcPct val="100000"/>
                        </a:lnSpc>
                      </a:pPr>
                      <a:r>
                        <a:rPr b="1" lang="en-US" sz="2000" spc="-1" strike="noStrike">
                          <a:solidFill>
                            <a:srgbClr val="ffffff"/>
                          </a:solidFill>
                          <a:latin typeface="Arial"/>
                          <a:ea typeface="Arial"/>
                        </a:rPr>
                        <a:t>Date</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r>
              <a:tr h="899640">
                <a:tc>
                  <a:txBody>
                    <a:bodyPr lIns="68400" rIns="68400" tIns="0" bIns="0">
                      <a:noAutofit/>
                    </a:bodyPr>
                    <a:p>
                      <a:pPr>
                        <a:lnSpc>
                          <a:spcPct val="100000"/>
                        </a:lnSpc>
                      </a:pPr>
                      <a:r>
                        <a:rPr b="0" lang="en-US" sz="2000" spc="-1" strike="noStrike">
                          <a:solidFill>
                            <a:srgbClr val="000000"/>
                          </a:solidFill>
                          <a:latin typeface="Arial"/>
                          <a:ea typeface="Arial"/>
                        </a:rPr>
                        <a:t>Joint Rapid assessment on reported death cases. </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lIns="68400" rIns="68400" tIns="0" bIns="0">
                      <a:noAutofit/>
                    </a:bodyPr>
                    <a:p>
                      <a:pPr>
                        <a:lnSpc>
                          <a:spcPct val="100000"/>
                        </a:lnSpc>
                      </a:pPr>
                      <a:r>
                        <a:rPr b="0" lang="en-US" sz="2000" spc="-1" strike="noStrike">
                          <a:solidFill>
                            <a:srgbClr val="000000"/>
                          </a:solidFill>
                          <a:latin typeface="Arial"/>
                          <a:ea typeface="Arial"/>
                        </a:rPr>
                        <a:t>BoH/Health Cluster</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lIns="68400" rIns="68400" tIns="0" bIns="0">
                      <a:noAutofit/>
                    </a:bodyPr>
                    <a:p>
                      <a:pPr>
                        <a:lnSpc>
                          <a:spcPct val="100000"/>
                        </a:lnSpc>
                      </a:pPr>
                      <a:r>
                        <a:rPr b="0" lang="en-US" sz="2000" spc="-1" strike="noStrike">
                          <a:solidFill>
                            <a:srgbClr val="000000"/>
                          </a:solidFill>
                          <a:latin typeface="Arial"/>
                          <a:ea typeface="Arial"/>
                        </a:rPr>
                        <a:t>Next meeting</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r h="1288440">
                <a:tc>
                  <a:txBody>
                    <a:bodyPr lIns="68400" rIns="68400" tIns="0" bIns="0">
                      <a:noAutofit/>
                    </a:bodyPr>
                    <a:p>
                      <a:pPr>
                        <a:lnSpc>
                          <a:spcPct val="100000"/>
                        </a:lnSpc>
                      </a:pPr>
                      <a:r>
                        <a:rPr b="0" lang="en-US" sz="2000" spc="-1" strike="noStrike">
                          <a:solidFill>
                            <a:srgbClr val="000000"/>
                          </a:solidFill>
                          <a:latin typeface="Arial"/>
                          <a:ea typeface="Arial"/>
                        </a:rPr>
                        <a:t>DTM to present findings from recently conducted site assessment R33 and Village Assessment survey R16</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tIns="0" bIns="0">
                      <a:noAutofit/>
                    </a:bodyPr>
                    <a:p>
                      <a:pPr>
                        <a:lnSpc>
                          <a:spcPct val="100000"/>
                        </a:lnSpc>
                      </a:pPr>
                      <a:r>
                        <a:rPr b="0" lang="en-US" sz="2000" spc="-1" strike="noStrike">
                          <a:solidFill>
                            <a:srgbClr val="000000"/>
                          </a:solidFill>
                          <a:latin typeface="Arial"/>
                          <a:ea typeface="Arial"/>
                        </a:rPr>
                        <a:t>DTM/IOM</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tIns="0" bIns="0">
                      <a:noAutofit/>
                    </a:bodyPr>
                    <a:p>
                      <a:pPr>
                        <a:lnSpc>
                          <a:spcPct val="100000"/>
                        </a:lnSpc>
                      </a:pPr>
                      <a:r>
                        <a:rPr b="0" lang="en-US" sz="2000" spc="-1" strike="noStrike">
                          <a:solidFill>
                            <a:srgbClr val="000000"/>
                          </a:solidFill>
                          <a:latin typeface="Arial"/>
                          <a:ea typeface="Arial"/>
                        </a:rPr>
                        <a:t>Next meeting</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709200">
                <a:tc>
                  <a:txBody>
                    <a:bodyPr lIns="68400" rIns="68400" tIns="0" bIns="0">
                      <a:noAutofit/>
                    </a:bodyPr>
                    <a:p>
                      <a:pPr>
                        <a:lnSpc>
                          <a:spcPct val="100000"/>
                        </a:lnSpc>
                      </a:pPr>
                      <a:r>
                        <a:rPr b="0" lang="en-US" sz="2000" spc="-1" strike="noStrike">
                          <a:solidFill>
                            <a:srgbClr val="000000"/>
                          </a:solidFill>
                          <a:latin typeface="Arial"/>
                          <a:ea typeface="Arial"/>
                        </a:rPr>
                        <a:t>Desert Locust status</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lIns="68400" rIns="68400" tIns="0" bIns="0">
                      <a:noAutofit/>
                    </a:bodyPr>
                    <a:p>
                      <a:pPr>
                        <a:lnSpc>
                          <a:spcPct val="100000"/>
                        </a:lnSpc>
                      </a:pPr>
                      <a:r>
                        <a:rPr b="0" lang="en-US" sz="2000" spc="-1" strike="noStrike">
                          <a:solidFill>
                            <a:srgbClr val="000000"/>
                          </a:solidFill>
                          <a:latin typeface="Arial"/>
                          <a:ea typeface="Arial"/>
                        </a:rPr>
                        <a:t>ATF</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lIns="68400" rIns="68400" tIns="0" bIns="0">
                      <a:noAutofit/>
                    </a:bodyPr>
                    <a:p>
                      <a:pPr>
                        <a:lnSpc>
                          <a:spcPct val="100000"/>
                        </a:lnSpc>
                      </a:pPr>
                      <a:r>
                        <a:rPr b="0" lang="en-US" sz="2000" spc="-1" strike="noStrike">
                          <a:solidFill>
                            <a:srgbClr val="000000"/>
                          </a:solidFill>
                          <a:latin typeface="Arial"/>
                          <a:ea typeface="Arial"/>
                        </a:rPr>
                        <a:t>Next meeting</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r h="577440">
                <a:tc>
                  <a:txBody>
                    <a:bodyPr lIns="68400" rIns="68400" tIns="0" bIns="0">
                      <a:noAutofit/>
                    </a:bodyPr>
                    <a:p>
                      <a:pPr>
                        <a:lnSpc>
                          <a:spcPct val="100000"/>
                        </a:lnSpc>
                      </a:pPr>
                      <a:r>
                        <a:rPr b="0" lang="en-US" sz="2000" spc="-1" strike="noStrike">
                          <a:solidFill>
                            <a:srgbClr val="000000"/>
                          </a:solidFill>
                          <a:latin typeface="Arial"/>
                          <a:ea typeface="Arial"/>
                        </a:rPr>
                        <a:t>Rainfall forecast </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tIns="0" bIns="0">
                      <a:noAutofit/>
                    </a:bodyPr>
                    <a:p>
                      <a:pPr>
                        <a:lnSpc>
                          <a:spcPct val="100000"/>
                        </a:lnSpc>
                      </a:pPr>
                      <a:r>
                        <a:rPr b="0" lang="en-US" sz="2000" spc="-1" strike="noStrike">
                          <a:solidFill>
                            <a:srgbClr val="000000"/>
                          </a:solidFill>
                          <a:latin typeface="Arial"/>
                          <a:ea typeface="Arial"/>
                        </a:rPr>
                        <a:t>ATF</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tIns="0" bIns="0">
                      <a:noAutofit/>
                    </a:bodyPr>
                    <a:p>
                      <a:pPr>
                        <a:lnSpc>
                          <a:spcPct val="100000"/>
                        </a:lnSpc>
                      </a:pPr>
                      <a:r>
                        <a:rPr b="0" lang="en-US" sz="2000" spc="-1" strike="noStrike">
                          <a:solidFill>
                            <a:srgbClr val="000000"/>
                          </a:solidFill>
                          <a:latin typeface="Arial"/>
                          <a:ea typeface="Arial"/>
                        </a:rPr>
                        <a:t>Next meeting</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870120">
                <a:tc>
                  <a:txBody>
                    <a:bodyPr lIns="68400" rIns="68400" tIns="0" bIns="0">
                      <a:noAutofit/>
                    </a:bodyPr>
                    <a:p>
                      <a:pPr>
                        <a:lnSpc>
                          <a:spcPct val="100000"/>
                        </a:lnSpc>
                      </a:pPr>
                      <a:r>
                        <a:rPr b="0" lang="en-US" sz="2000" spc="-1" strike="noStrike">
                          <a:solidFill>
                            <a:srgbClr val="000000"/>
                          </a:solidFill>
                          <a:latin typeface="Arial"/>
                          <a:ea typeface="Arial"/>
                        </a:rPr>
                        <a:t>Clusters to report on the impact of food pause </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lIns="68400" rIns="68400" tIns="0" bIns="0">
                      <a:noAutofit/>
                    </a:bodyPr>
                    <a:p>
                      <a:pPr>
                        <a:lnSpc>
                          <a:spcPct val="100000"/>
                        </a:lnSpc>
                      </a:pPr>
                      <a:r>
                        <a:rPr b="0" lang="en-US" sz="2000" spc="-1" strike="noStrike">
                          <a:solidFill>
                            <a:srgbClr val="000000"/>
                          </a:solidFill>
                          <a:latin typeface="Arial"/>
                          <a:ea typeface="Arial"/>
                        </a:rPr>
                        <a:t>All clusters</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lIns="68400" rIns="68400" tIns="0" bIns="0">
                      <a:noAutofit/>
                    </a:bodyPr>
                    <a:p>
                      <a:pPr>
                        <a:lnSpc>
                          <a:spcPct val="100000"/>
                        </a:lnSpc>
                      </a:pPr>
                      <a:r>
                        <a:rPr b="0" lang="en-US" sz="2000" spc="-1" strike="noStrike">
                          <a:solidFill>
                            <a:srgbClr val="000000"/>
                          </a:solidFill>
                          <a:latin typeface="Arial"/>
                          <a:ea typeface="Arial"/>
                        </a:rPr>
                        <a:t>Next meeting</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r h="870840">
                <a:tc>
                  <a:txBody>
                    <a:bodyPr lIns="68400" rIns="68400" tIns="0" bIns="0">
                      <a:noAutofit/>
                    </a:bodyPr>
                    <a:p>
                      <a:pPr>
                        <a:lnSpc>
                          <a:spcPct val="100000"/>
                        </a:lnSpc>
                      </a:pPr>
                      <a:r>
                        <a:rPr b="0" lang="en-US" sz="2000" spc="-1" strike="noStrike">
                          <a:solidFill>
                            <a:srgbClr val="000000"/>
                          </a:solidFill>
                          <a:latin typeface="Arial"/>
                          <a:ea typeface="Arial"/>
                        </a:rPr>
                        <a:t>Flood contingency preparation plan by partners to be submitted to DRMC</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tIns="0" bIns="0">
                      <a:noAutofit/>
                    </a:bodyPr>
                    <a:p>
                      <a:pPr>
                        <a:lnSpc>
                          <a:spcPct val="100000"/>
                        </a:lnSpc>
                      </a:pPr>
                      <a:r>
                        <a:rPr b="0" lang="en-US" sz="2000" spc="-1" strike="noStrike">
                          <a:solidFill>
                            <a:srgbClr val="000000"/>
                          </a:solidFill>
                          <a:latin typeface="Arial"/>
                          <a:ea typeface="Arial"/>
                        </a:rPr>
                        <a:t>All partners/RDRMC</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tIns="0" bIns="0">
                      <a:noAutofit/>
                    </a:bodyPr>
                    <a:p>
                      <a:pPr>
                        <a:lnSpc>
                          <a:spcPct val="100000"/>
                        </a:lnSpc>
                      </a:pPr>
                      <a:r>
                        <a:rPr b="0" lang="en-US" sz="2000" spc="-1" strike="noStrike">
                          <a:solidFill>
                            <a:srgbClr val="000000"/>
                          </a:solidFill>
                          <a:latin typeface="Arial"/>
                          <a:ea typeface="Arial"/>
                        </a:rPr>
                        <a:t>Next meeting</a:t>
                      </a:r>
                      <a:endParaRPr b="0" lang="en-US" sz="20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bl>
          </a:graphicData>
        </a:graphic>
      </p:graphicFrame>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TextShape 1"/>
          <p:cNvSpPr txBox="1"/>
          <p:nvPr/>
        </p:nvSpPr>
        <p:spPr>
          <a:xfrm>
            <a:off x="1981080" y="274680"/>
            <a:ext cx="8229240" cy="487080"/>
          </a:xfrm>
          <a:prstGeom prst="rect">
            <a:avLst/>
          </a:prstGeom>
          <a:noFill/>
          <a:ln>
            <a:noFill/>
          </a:ln>
        </p:spPr>
        <p:txBody>
          <a:bodyPr anchor="ctr">
            <a:normAutofit fontScale="41000"/>
          </a:bodyPr>
          <a:p>
            <a:pPr algn="ctr">
              <a:lnSpc>
                <a:spcPct val="100000"/>
              </a:lnSpc>
            </a:pPr>
            <a:r>
              <a:rPr b="1" lang="en-US" sz="2800" spc="-1" strike="noStrike">
                <a:solidFill>
                  <a:srgbClr val="000000"/>
                </a:solidFill>
                <a:latin typeface="Calibri"/>
              </a:rPr>
              <a:t>Ter</a:t>
            </a:r>
            <a:r>
              <a:rPr b="1" lang="en-US" sz="2800" spc="-1" strike="noStrike">
                <a:solidFill>
                  <a:srgbClr val="000000"/>
                </a:solidFill>
                <a:latin typeface="Calibri"/>
              </a:rPr>
              <a:t>cil</a:t>
            </a:r>
            <a:r>
              <a:rPr b="1" lang="en-US" sz="2800" spc="-1" strike="noStrike">
                <a:solidFill>
                  <a:srgbClr val="000000"/>
                </a:solidFill>
                <a:latin typeface="Calibri"/>
              </a:rPr>
              <a:t>e </a:t>
            </a:r>
            <a:r>
              <a:rPr b="1" lang="en-US" sz="2800" spc="-1" strike="noStrike">
                <a:solidFill>
                  <a:srgbClr val="000000"/>
                </a:solidFill>
                <a:latin typeface="Calibri"/>
              </a:rPr>
              <a:t>Pr</a:t>
            </a:r>
            <a:r>
              <a:rPr b="1" lang="en-US" sz="2800" spc="-1" strike="noStrike">
                <a:solidFill>
                  <a:srgbClr val="000000"/>
                </a:solidFill>
                <a:latin typeface="Calibri"/>
              </a:rPr>
              <a:t>ob</a:t>
            </a:r>
            <a:r>
              <a:rPr b="1" lang="en-US" sz="2800" spc="-1" strike="noStrike">
                <a:solidFill>
                  <a:srgbClr val="000000"/>
                </a:solidFill>
                <a:latin typeface="Calibri"/>
              </a:rPr>
              <a:t>abi</a:t>
            </a:r>
            <a:r>
              <a:rPr b="1" lang="en-US" sz="2800" spc="-1" strike="noStrike">
                <a:solidFill>
                  <a:srgbClr val="000000"/>
                </a:solidFill>
                <a:latin typeface="Calibri"/>
              </a:rPr>
              <a:t>lity </a:t>
            </a:r>
            <a:r>
              <a:rPr b="1" lang="en-US" sz="2800" spc="-1" strike="noStrike">
                <a:solidFill>
                  <a:srgbClr val="000000"/>
                </a:solidFill>
                <a:latin typeface="Calibri"/>
              </a:rPr>
              <a:t>of </a:t>
            </a:r>
            <a:r>
              <a:rPr b="1" lang="en-US" sz="2800" spc="-1" strike="noStrike">
                <a:solidFill>
                  <a:srgbClr val="000000"/>
                </a:solidFill>
                <a:latin typeface="Calibri"/>
              </a:rPr>
              <a:t>Kir</a:t>
            </a:r>
            <a:r>
              <a:rPr b="1" lang="en-US" sz="2800" spc="-1" strike="noStrike">
                <a:solidFill>
                  <a:srgbClr val="000000"/>
                </a:solidFill>
                <a:latin typeface="Calibri"/>
              </a:rPr>
              <a:t>em</a:t>
            </a:r>
            <a:r>
              <a:rPr b="1" lang="en-US" sz="2800" spc="-1" strike="noStrike">
                <a:solidFill>
                  <a:srgbClr val="000000"/>
                </a:solidFill>
                <a:latin typeface="Calibri"/>
              </a:rPr>
              <a:t>ti-</a:t>
            </a:r>
            <a:r>
              <a:rPr b="1" lang="en-US" sz="2800" spc="-1" strike="noStrike">
                <a:solidFill>
                  <a:srgbClr val="000000"/>
                </a:solidFill>
                <a:latin typeface="Calibri"/>
              </a:rPr>
              <a:t>20</a:t>
            </a:r>
            <a:r>
              <a:rPr b="1" lang="en-US" sz="2800" spc="-1" strike="noStrike">
                <a:solidFill>
                  <a:srgbClr val="000000"/>
                </a:solidFill>
                <a:latin typeface="Calibri"/>
              </a:rPr>
              <a:t>23 </a:t>
            </a:r>
            <a:r>
              <a:rPr b="1" lang="en-US" sz="2800" spc="-1" strike="noStrike">
                <a:solidFill>
                  <a:srgbClr val="000000"/>
                </a:solidFill>
                <a:latin typeface="Calibri"/>
              </a:rPr>
              <a:t>rai</a:t>
            </a:r>
            <a:r>
              <a:rPr b="1" lang="en-US" sz="2800" spc="-1" strike="noStrike">
                <a:solidFill>
                  <a:srgbClr val="000000"/>
                </a:solidFill>
                <a:latin typeface="Calibri"/>
              </a:rPr>
              <a:t>nfa</a:t>
            </a:r>
            <a:r>
              <a:rPr b="1" lang="en-US" sz="2800" spc="-1" strike="noStrike">
                <a:solidFill>
                  <a:srgbClr val="000000"/>
                </a:solidFill>
                <a:latin typeface="Calibri"/>
              </a:rPr>
              <a:t>ll </a:t>
            </a:r>
            <a:r>
              <a:rPr b="1" lang="en-US" sz="2800" spc="-1" strike="noStrike">
                <a:solidFill>
                  <a:srgbClr val="000000"/>
                </a:solidFill>
                <a:latin typeface="Calibri"/>
              </a:rPr>
              <a:t>ou</a:t>
            </a:r>
            <a:r>
              <a:rPr b="1" lang="en-US" sz="2800" spc="-1" strike="noStrike">
                <a:solidFill>
                  <a:srgbClr val="000000"/>
                </a:solidFill>
                <a:latin typeface="Calibri"/>
              </a:rPr>
              <a:t>tlo</a:t>
            </a:r>
            <a:r>
              <a:rPr b="1" lang="en-US" sz="2800" spc="-1" strike="noStrike">
                <a:solidFill>
                  <a:srgbClr val="000000"/>
                </a:solidFill>
                <a:latin typeface="Calibri"/>
              </a:rPr>
              <a:t>ok </a:t>
            </a:r>
            <a:r>
              <a:rPr b="1" lang="en-US" sz="2800" spc="-1" strike="noStrike">
                <a:solidFill>
                  <a:srgbClr val="000000"/>
                </a:solidFill>
                <a:latin typeface="Calibri"/>
              </a:rPr>
              <a:t>or </a:t>
            </a:r>
            <a:r>
              <a:rPr b="1" lang="en-US" sz="2800" spc="-1" strike="noStrike">
                <a:solidFill>
                  <a:srgbClr val="000000"/>
                </a:solidFill>
                <a:latin typeface="Calibri"/>
              </a:rPr>
              <a:t>for</a:t>
            </a:r>
            <a:r>
              <a:rPr b="1" lang="en-US" sz="2800" spc="-1" strike="noStrike">
                <a:solidFill>
                  <a:srgbClr val="000000"/>
                </a:solidFill>
                <a:latin typeface="Calibri"/>
              </a:rPr>
              <a:t>ec</a:t>
            </a:r>
            <a:r>
              <a:rPr b="1" lang="en-US" sz="2800" spc="-1" strike="noStrike">
                <a:solidFill>
                  <a:srgbClr val="000000"/>
                </a:solidFill>
                <a:latin typeface="Calibri"/>
              </a:rPr>
              <a:t>ast</a:t>
            </a:r>
            <a:endParaRPr b="0" lang="en-US" sz="2800" spc="-1" strike="noStrike">
              <a:solidFill>
                <a:srgbClr val="000000"/>
              </a:solidFill>
              <a:latin typeface="Calibri"/>
            </a:endParaRPr>
          </a:p>
        </p:txBody>
      </p:sp>
      <p:pic>
        <p:nvPicPr>
          <p:cNvPr id="579" name="Content Placeholder 5" descr=""/>
          <p:cNvPicPr/>
          <p:nvPr/>
        </p:nvPicPr>
        <p:blipFill>
          <a:blip r:embed="rId1"/>
          <a:srcRect l="0" t="0" r="0" b="3808"/>
          <a:stretch/>
        </p:blipFill>
        <p:spPr>
          <a:xfrm>
            <a:off x="2057400" y="814680"/>
            <a:ext cx="7848360" cy="566208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TextShape 1"/>
          <p:cNvSpPr txBox="1"/>
          <p:nvPr/>
        </p:nvSpPr>
        <p:spPr>
          <a:xfrm>
            <a:off x="1981080" y="274680"/>
            <a:ext cx="8229240" cy="487080"/>
          </a:xfrm>
          <a:prstGeom prst="rect">
            <a:avLst/>
          </a:prstGeom>
          <a:noFill/>
          <a:ln>
            <a:noFill/>
          </a:ln>
        </p:spPr>
        <p:txBody>
          <a:bodyPr anchor="ctr">
            <a:normAutofit/>
          </a:bodyPr>
          <a:p>
            <a:pPr algn="ctr">
              <a:lnSpc>
                <a:spcPct val="100000"/>
              </a:lnSpc>
            </a:pPr>
            <a:r>
              <a:rPr b="1" lang="en-US" sz="2800" spc="-1" strike="noStrike">
                <a:solidFill>
                  <a:srgbClr val="000000"/>
                </a:solidFill>
                <a:latin typeface="Calibri"/>
              </a:rPr>
              <a:t>Kir</a:t>
            </a:r>
            <a:r>
              <a:rPr b="1" lang="en-US" sz="2800" spc="-1" strike="noStrike">
                <a:solidFill>
                  <a:srgbClr val="000000"/>
                </a:solidFill>
                <a:latin typeface="Calibri"/>
              </a:rPr>
              <a:t>em</a:t>
            </a:r>
            <a:r>
              <a:rPr b="1" lang="en-US" sz="2800" spc="-1" strike="noStrike">
                <a:solidFill>
                  <a:srgbClr val="000000"/>
                </a:solidFill>
                <a:latin typeface="Calibri"/>
              </a:rPr>
              <a:t>ti-</a:t>
            </a:r>
            <a:r>
              <a:rPr b="1" lang="en-US" sz="2800" spc="-1" strike="noStrike">
                <a:solidFill>
                  <a:srgbClr val="000000"/>
                </a:solidFill>
                <a:latin typeface="Calibri"/>
              </a:rPr>
              <a:t>20</a:t>
            </a:r>
            <a:r>
              <a:rPr b="1" lang="en-US" sz="2800" spc="-1" strike="noStrike">
                <a:solidFill>
                  <a:srgbClr val="000000"/>
                </a:solidFill>
                <a:latin typeface="Calibri"/>
              </a:rPr>
              <a:t>23 </a:t>
            </a:r>
            <a:r>
              <a:rPr b="1" lang="en-US" sz="2800" spc="-1" strike="noStrike">
                <a:solidFill>
                  <a:srgbClr val="000000"/>
                </a:solidFill>
                <a:latin typeface="Calibri"/>
              </a:rPr>
              <a:t>Pr</a:t>
            </a:r>
            <a:r>
              <a:rPr b="1" lang="en-US" sz="2800" spc="-1" strike="noStrike">
                <a:solidFill>
                  <a:srgbClr val="000000"/>
                </a:solidFill>
                <a:latin typeface="Calibri"/>
              </a:rPr>
              <a:t>eci</a:t>
            </a:r>
            <a:r>
              <a:rPr b="1" lang="en-US" sz="2800" spc="-1" strike="noStrike">
                <a:solidFill>
                  <a:srgbClr val="000000"/>
                </a:solidFill>
                <a:latin typeface="Calibri"/>
              </a:rPr>
              <a:t>pit</a:t>
            </a:r>
            <a:r>
              <a:rPr b="1" lang="en-US" sz="2800" spc="-1" strike="noStrike">
                <a:solidFill>
                  <a:srgbClr val="000000"/>
                </a:solidFill>
                <a:latin typeface="Calibri"/>
              </a:rPr>
              <a:t>ati</a:t>
            </a:r>
            <a:r>
              <a:rPr b="1" lang="en-US" sz="2800" spc="-1" strike="noStrike">
                <a:solidFill>
                  <a:srgbClr val="000000"/>
                </a:solidFill>
                <a:latin typeface="Calibri"/>
              </a:rPr>
              <a:t>on </a:t>
            </a:r>
            <a:r>
              <a:rPr b="1" lang="en-US" sz="2800" spc="-1" strike="noStrike">
                <a:solidFill>
                  <a:srgbClr val="000000"/>
                </a:solidFill>
                <a:latin typeface="Calibri"/>
              </a:rPr>
              <a:t>(m</a:t>
            </a:r>
            <a:r>
              <a:rPr b="1" lang="en-US" sz="2800" spc="-1" strike="noStrike">
                <a:solidFill>
                  <a:srgbClr val="000000"/>
                </a:solidFill>
                <a:latin typeface="Calibri"/>
              </a:rPr>
              <a:t>m) </a:t>
            </a:r>
            <a:r>
              <a:rPr b="1" lang="en-US" sz="2800" spc="-1" strike="noStrike">
                <a:solidFill>
                  <a:srgbClr val="000000"/>
                </a:solidFill>
                <a:latin typeface="Calibri"/>
              </a:rPr>
              <a:t>for</a:t>
            </a:r>
            <a:r>
              <a:rPr b="1" lang="en-US" sz="2800" spc="-1" strike="noStrike">
                <a:solidFill>
                  <a:srgbClr val="000000"/>
                </a:solidFill>
                <a:latin typeface="Calibri"/>
              </a:rPr>
              <a:t>ec</a:t>
            </a:r>
            <a:r>
              <a:rPr b="1" lang="en-US" sz="2800" spc="-1" strike="noStrike">
                <a:solidFill>
                  <a:srgbClr val="000000"/>
                </a:solidFill>
                <a:latin typeface="Calibri"/>
              </a:rPr>
              <a:t>ast </a:t>
            </a:r>
            <a:r>
              <a:rPr b="1" lang="en-US" sz="2800" spc="-1" strike="noStrike">
                <a:solidFill>
                  <a:srgbClr val="000000"/>
                </a:solidFill>
                <a:latin typeface="Calibri"/>
              </a:rPr>
              <a:t>of </a:t>
            </a:r>
            <a:r>
              <a:rPr b="1" lang="en-US" sz="2800" spc="-1" strike="noStrike">
                <a:solidFill>
                  <a:srgbClr val="000000"/>
                </a:solidFill>
                <a:latin typeface="Calibri"/>
              </a:rPr>
              <a:t>Tig</a:t>
            </a:r>
            <a:r>
              <a:rPr b="1" lang="en-US" sz="2800" spc="-1" strike="noStrike">
                <a:solidFill>
                  <a:srgbClr val="000000"/>
                </a:solidFill>
                <a:latin typeface="Calibri"/>
              </a:rPr>
              <a:t>ray</a:t>
            </a:r>
            <a:endParaRPr b="0" lang="en-US" sz="2800" spc="-1" strike="noStrike">
              <a:solidFill>
                <a:srgbClr val="000000"/>
              </a:solidFill>
              <a:latin typeface="Calibri"/>
            </a:endParaRPr>
          </a:p>
        </p:txBody>
      </p:sp>
      <p:pic>
        <p:nvPicPr>
          <p:cNvPr id="581" name="Content Placeholder 6" descr=""/>
          <p:cNvPicPr/>
          <p:nvPr/>
        </p:nvPicPr>
        <p:blipFill>
          <a:blip r:embed="rId1"/>
          <a:srcRect l="945" t="1260" r="0" b="3145"/>
          <a:stretch/>
        </p:blipFill>
        <p:spPr>
          <a:xfrm>
            <a:off x="2133720" y="762120"/>
            <a:ext cx="8000640" cy="579096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TextShape 1"/>
          <p:cNvSpPr txBox="1"/>
          <p:nvPr/>
        </p:nvSpPr>
        <p:spPr>
          <a:xfrm>
            <a:off x="1981080" y="274680"/>
            <a:ext cx="8229240" cy="48708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Expected Rainfall Probabilistic Monthly forecast of August 2023</a:t>
            </a:r>
            <a:endParaRPr b="0" lang="en-US" sz="2400" spc="-1" strike="noStrike">
              <a:solidFill>
                <a:srgbClr val="000000"/>
              </a:solidFill>
              <a:latin typeface="Calibri"/>
            </a:endParaRPr>
          </a:p>
        </p:txBody>
      </p:sp>
      <p:pic>
        <p:nvPicPr>
          <p:cNvPr id="583" name="Content Placeholder 3" descr="Augst 2023 Monthly Rainfall Forecast_Yosef.jpg"/>
          <p:cNvPicPr/>
          <p:nvPr/>
        </p:nvPicPr>
        <p:blipFill>
          <a:blip r:embed="rId1"/>
          <a:srcRect l="3693" t="2878" r="4945" b="5241"/>
          <a:stretch/>
        </p:blipFill>
        <p:spPr>
          <a:xfrm>
            <a:off x="2057400" y="838080"/>
            <a:ext cx="7848360" cy="586692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4" name="Picture 3" descr=""/>
          <p:cNvPicPr/>
          <p:nvPr/>
        </p:nvPicPr>
        <p:blipFill>
          <a:blip r:embed="rId1"/>
          <a:srcRect l="0" t="2224" r="0" b="2224"/>
          <a:stretch/>
        </p:blipFill>
        <p:spPr>
          <a:xfrm>
            <a:off x="2101680" y="872640"/>
            <a:ext cx="8032680" cy="5756400"/>
          </a:xfrm>
          <a:prstGeom prst="rect">
            <a:avLst/>
          </a:prstGeom>
          <a:ln>
            <a:noFill/>
          </a:ln>
        </p:spPr>
      </p:pic>
      <p:sp>
        <p:nvSpPr>
          <p:cNvPr id="585" name="TextShape 1"/>
          <p:cNvSpPr txBox="1"/>
          <p:nvPr/>
        </p:nvSpPr>
        <p:spPr>
          <a:xfrm>
            <a:off x="1676520" y="274680"/>
            <a:ext cx="8762760" cy="48708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Expected Rainfall forecast of August-2023</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TextShape 1"/>
          <p:cNvSpPr txBox="1"/>
          <p:nvPr/>
        </p:nvSpPr>
        <p:spPr>
          <a:xfrm>
            <a:off x="1981080" y="274680"/>
            <a:ext cx="8229240" cy="487080"/>
          </a:xfrm>
          <a:prstGeom prst="rect">
            <a:avLst/>
          </a:prstGeom>
          <a:noFill/>
          <a:ln>
            <a:noFill/>
          </a:ln>
        </p:spPr>
        <p:txBody>
          <a:bodyPr anchor="ctr">
            <a:normAutofit/>
          </a:bodyPr>
          <a:p>
            <a:pPr algn="ctr">
              <a:lnSpc>
                <a:spcPct val="100000"/>
              </a:lnSpc>
            </a:pPr>
            <a:r>
              <a:rPr b="1" lang="en-US" sz="2400" spc="-1" strike="noStrike">
                <a:solidFill>
                  <a:srgbClr val="000000"/>
                </a:solidFill>
                <a:latin typeface="Calibri"/>
              </a:rPr>
              <a:t>Expected maximum spell lengths for the month of August-2023</a:t>
            </a:r>
            <a:endParaRPr b="0" lang="en-US" sz="2400" spc="-1" strike="noStrike">
              <a:solidFill>
                <a:srgbClr val="000000"/>
              </a:solidFill>
              <a:latin typeface="Calibri"/>
            </a:endParaRPr>
          </a:p>
        </p:txBody>
      </p:sp>
      <p:pic>
        <p:nvPicPr>
          <p:cNvPr id="587" name="Picture 2" descr=""/>
          <p:cNvPicPr/>
          <p:nvPr/>
        </p:nvPicPr>
        <p:blipFill>
          <a:blip r:embed="rId1"/>
          <a:stretch/>
        </p:blipFill>
        <p:spPr>
          <a:xfrm>
            <a:off x="2286000" y="762120"/>
            <a:ext cx="7924320" cy="5962680"/>
          </a:xfrm>
          <a:prstGeom prst="rect">
            <a:avLst/>
          </a:prstGeom>
          <a:ln w="9360">
            <a:noFill/>
          </a:ln>
        </p:spPr>
      </p:pic>
      <p:sp>
        <p:nvSpPr>
          <p:cNvPr id="588" name="CustomShape 2"/>
          <p:cNvSpPr/>
          <p:nvPr/>
        </p:nvSpPr>
        <p:spPr>
          <a:xfrm>
            <a:off x="3048120" y="5410080"/>
            <a:ext cx="6476760" cy="364680"/>
          </a:xfrm>
          <a:prstGeom prst="rect">
            <a:avLst/>
          </a:prstGeom>
          <a:noFill/>
          <a:ln>
            <a:noFill/>
          </a:ln>
        </p:spPr>
        <p:style>
          <a:lnRef idx="0"/>
          <a:fillRef idx="0"/>
          <a:effectRef idx="0"/>
          <a:fontRef idx="minor"/>
        </p:style>
        <p:txBody>
          <a:bodyPr lIns="90000" rIns="90000" tIns="45000" bIns="45000">
            <a:spAutoFit/>
          </a:bodyPr>
          <a:p>
            <a:pPr marL="227160" indent="-226800">
              <a:lnSpc>
                <a:spcPct val="100000"/>
              </a:lnSpc>
              <a:buClr>
                <a:srgbClr val="000000"/>
              </a:buClr>
              <a:buFont typeface="Arial"/>
              <a:buChar char="•"/>
            </a:pPr>
            <a:r>
              <a:rPr b="0" lang="en-US" sz="1800" spc="-1" strike="noStrike">
                <a:solidFill>
                  <a:srgbClr val="000000"/>
                </a:solidFill>
                <a:latin typeface="Calibri"/>
              </a:rPr>
              <a:t>Most of the spell lengths are less than seven days all over Tigray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9" name="Content Placeholder 3" descr="ASO seasonal_2023Rainfall Forecast_Yosef.jpg"/>
          <p:cNvPicPr/>
          <p:nvPr/>
        </p:nvPicPr>
        <p:blipFill>
          <a:blip r:embed="rId1"/>
          <a:srcRect l="3693" t="1684" r="4945" b="4032"/>
          <a:stretch/>
        </p:blipFill>
        <p:spPr>
          <a:xfrm>
            <a:off x="2133720" y="914400"/>
            <a:ext cx="7695720" cy="5751000"/>
          </a:xfrm>
          <a:prstGeom prst="rect">
            <a:avLst/>
          </a:prstGeom>
          <a:ln>
            <a:noFill/>
          </a:ln>
        </p:spPr>
      </p:pic>
      <p:sp>
        <p:nvSpPr>
          <p:cNvPr id="590" name="TextShape 1"/>
          <p:cNvSpPr txBox="1"/>
          <p:nvPr/>
        </p:nvSpPr>
        <p:spPr>
          <a:xfrm>
            <a:off x="1676520" y="274680"/>
            <a:ext cx="8762760" cy="48708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Expected Rainfall Probabilistic Monthly forecast of September 2023</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1" name="TextShape 1"/>
          <p:cNvSpPr txBox="1"/>
          <p:nvPr/>
        </p:nvSpPr>
        <p:spPr>
          <a:xfrm>
            <a:off x="1676520" y="228600"/>
            <a:ext cx="8762760" cy="45684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Expected Rainfall forecast of September-2023</a:t>
            </a:r>
            <a:endParaRPr b="0" lang="en-US" sz="2400" spc="-1" strike="noStrike">
              <a:solidFill>
                <a:srgbClr val="000000"/>
              </a:solidFill>
              <a:latin typeface="Calibri"/>
            </a:endParaRPr>
          </a:p>
        </p:txBody>
      </p:sp>
      <p:pic>
        <p:nvPicPr>
          <p:cNvPr id="592" name="Picture 1" descr=""/>
          <p:cNvPicPr/>
          <p:nvPr/>
        </p:nvPicPr>
        <p:blipFill>
          <a:blip r:embed="rId1"/>
          <a:srcRect l="0" t="1860" r="0" b="2482"/>
          <a:stretch/>
        </p:blipFill>
        <p:spPr>
          <a:xfrm>
            <a:off x="2108160" y="762120"/>
            <a:ext cx="8178480" cy="586692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TextShape 1"/>
          <p:cNvSpPr txBox="1"/>
          <p:nvPr/>
        </p:nvSpPr>
        <p:spPr>
          <a:xfrm>
            <a:off x="1752480" y="228600"/>
            <a:ext cx="8686440" cy="48708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Expected maximum spell lengths for the month of September-2023</a:t>
            </a:r>
            <a:endParaRPr b="0" lang="en-US" sz="2400" spc="-1" strike="noStrike">
              <a:solidFill>
                <a:srgbClr val="000000"/>
              </a:solidFill>
              <a:latin typeface="Calibri"/>
            </a:endParaRPr>
          </a:p>
        </p:txBody>
      </p:sp>
      <p:pic>
        <p:nvPicPr>
          <p:cNvPr id="594" name="Picture 2" descr=""/>
          <p:cNvPicPr/>
          <p:nvPr/>
        </p:nvPicPr>
        <p:blipFill>
          <a:blip r:embed="rId1"/>
          <a:srcRect l="0" t="1356" r="0" b="0"/>
          <a:stretch/>
        </p:blipFill>
        <p:spPr>
          <a:xfrm>
            <a:off x="2133720" y="762120"/>
            <a:ext cx="7924320" cy="5834880"/>
          </a:xfrm>
          <a:prstGeom prst="rect">
            <a:avLst/>
          </a:prstGeom>
          <a:ln w="9360">
            <a:noFill/>
          </a:ln>
        </p:spPr>
      </p:pic>
      <p:sp>
        <p:nvSpPr>
          <p:cNvPr id="595" name="CustomShape 2"/>
          <p:cNvSpPr/>
          <p:nvPr/>
        </p:nvSpPr>
        <p:spPr>
          <a:xfrm>
            <a:off x="2666880" y="4790160"/>
            <a:ext cx="6400440" cy="1063800"/>
          </a:xfrm>
          <a:prstGeom prst="rect">
            <a:avLst/>
          </a:prstGeom>
          <a:noFill/>
          <a:ln>
            <a:noFill/>
          </a:ln>
        </p:spPr>
        <p:style>
          <a:lnRef idx="0"/>
          <a:fillRef idx="0"/>
          <a:effectRef idx="0"/>
          <a:fontRef idx="minor"/>
        </p:style>
        <p:txBody>
          <a:bodyPr lIns="90000" rIns="90000" tIns="45000" bIns="45000">
            <a:spAutoFit/>
          </a:bodyPr>
          <a:p>
            <a:pPr marL="344520" indent="-344160">
              <a:lnSpc>
                <a:spcPct val="100000"/>
              </a:lnSpc>
              <a:buClr>
                <a:srgbClr val="000000"/>
              </a:buClr>
              <a:buFont typeface="Arial"/>
              <a:buChar char="•"/>
            </a:pPr>
            <a:r>
              <a:rPr b="0" lang="en-US" sz="1600" spc="-1" strike="noStrike">
                <a:solidFill>
                  <a:srgbClr val="000000"/>
                </a:solidFill>
                <a:latin typeface="Calibri"/>
              </a:rPr>
              <a:t>Decreases from east to central and west of Tigray; and </a:t>
            </a:r>
            <a:endParaRPr b="0" lang="en-US" sz="1600" spc="-1" strike="noStrike">
              <a:latin typeface="Arial"/>
            </a:endParaRPr>
          </a:p>
          <a:p>
            <a:pPr marL="344520" indent="-344160">
              <a:lnSpc>
                <a:spcPct val="100000"/>
              </a:lnSpc>
              <a:buClr>
                <a:srgbClr val="000000"/>
              </a:buClr>
              <a:buFont typeface="Arial"/>
              <a:buChar char="•"/>
            </a:pPr>
            <a:r>
              <a:rPr b="0" lang="en-US" sz="1600" spc="-1" strike="noStrike">
                <a:solidFill>
                  <a:srgbClr val="000000"/>
                </a:solidFill>
                <a:latin typeface="Calibri"/>
              </a:rPr>
              <a:t>East and south parts relatively have larger spell length than central and west parts. </a:t>
            </a:r>
            <a:endParaRPr b="0" lang="en-US" sz="1600" spc="-1" strike="noStrike">
              <a:latin typeface="Arial"/>
            </a:endParaRPr>
          </a:p>
          <a:p>
            <a:pPr>
              <a:lnSpc>
                <a:spcPct val="100000"/>
              </a:lnSpc>
            </a:pP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6" name="Content Placeholder 6" descr=""/>
          <p:cNvPicPr/>
          <p:nvPr/>
        </p:nvPicPr>
        <p:blipFill>
          <a:blip r:embed="rId1"/>
          <a:stretch/>
        </p:blipFill>
        <p:spPr>
          <a:xfrm>
            <a:off x="2057400" y="838080"/>
            <a:ext cx="8076960" cy="5790960"/>
          </a:xfrm>
          <a:prstGeom prst="rect">
            <a:avLst/>
          </a:prstGeom>
          <a:ln>
            <a:noFill/>
          </a:ln>
        </p:spPr>
      </p:pic>
      <p:sp>
        <p:nvSpPr>
          <p:cNvPr id="597" name="CustomShape 1"/>
          <p:cNvSpPr/>
          <p:nvPr/>
        </p:nvSpPr>
        <p:spPr>
          <a:xfrm>
            <a:off x="1905120" y="240120"/>
            <a:ext cx="8610120" cy="395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000" spc="-1" strike="noStrike">
                <a:solidFill>
                  <a:srgbClr val="000000"/>
                </a:solidFill>
                <a:latin typeface="Calibri"/>
              </a:rPr>
              <a:t>Map that depicted the Expected K’remti seasonal rainfall cessation of Tigray</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8" name="Content Placeholder 3" descr=""/>
          <p:cNvPicPr/>
          <p:nvPr/>
        </p:nvPicPr>
        <p:blipFill>
          <a:blip r:embed="rId1"/>
          <a:stretch/>
        </p:blipFill>
        <p:spPr>
          <a:xfrm>
            <a:off x="2439720" y="762120"/>
            <a:ext cx="7770960" cy="5656680"/>
          </a:xfrm>
          <a:prstGeom prst="rect">
            <a:avLst/>
          </a:prstGeom>
          <a:ln>
            <a:noFill/>
          </a:ln>
        </p:spPr>
      </p:pic>
      <p:sp>
        <p:nvSpPr>
          <p:cNvPr id="599" name="TextShape 1"/>
          <p:cNvSpPr txBox="1"/>
          <p:nvPr/>
        </p:nvSpPr>
        <p:spPr>
          <a:xfrm>
            <a:off x="1981080" y="274680"/>
            <a:ext cx="8229240" cy="33444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The variability of kiremti cessation of Tigray</a:t>
            </a:r>
            <a:endParaRPr b="0" lang="en-US" sz="2400" spc="-1" strike="noStrike">
              <a:solidFill>
                <a:srgbClr val="000000"/>
              </a:solidFill>
              <a:latin typeface="Calibri"/>
            </a:endParaRPr>
          </a:p>
        </p:txBody>
      </p:sp>
      <p:sp>
        <p:nvSpPr>
          <p:cNvPr id="600" name="CustomShape 2"/>
          <p:cNvSpPr/>
          <p:nvPr/>
        </p:nvSpPr>
        <p:spPr>
          <a:xfrm>
            <a:off x="3070800" y="4495680"/>
            <a:ext cx="6301440" cy="118764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en-US" sz="1800" spc="-1" strike="noStrike">
                <a:solidFill>
                  <a:srgbClr val="000000"/>
                </a:solidFill>
                <a:latin typeface="Times New Roman"/>
              </a:rPr>
              <a:t>The variability is about two weeks in the west, east and some part of southern Zones; and</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Times New Roman"/>
              </a:rPr>
              <a:t>The variability is about three weeks in the central and far south part of Tigray</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TextShape 1"/>
          <p:cNvSpPr txBox="1"/>
          <p:nvPr/>
        </p:nvSpPr>
        <p:spPr>
          <a:xfrm>
            <a:off x="1523880" y="1122480"/>
            <a:ext cx="9797760" cy="4188960"/>
          </a:xfrm>
          <a:prstGeom prst="rect">
            <a:avLst/>
          </a:prstGeom>
          <a:noFill/>
          <a:ln>
            <a:noFill/>
          </a:ln>
        </p:spPr>
        <p:txBody>
          <a:bodyPr anchor="b">
            <a:normAutofit fontScale="91000"/>
          </a:bodyPr>
          <a:p>
            <a:pPr algn="ctr">
              <a:lnSpc>
                <a:spcPct val="90000"/>
              </a:lnSpc>
            </a:pPr>
            <a:r>
              <a:rPr b="0" lang="en-US" sz="4400" spc="-1" strike="noStrike">
                <a:solidFill>
                  <a:srgbClr val="000000"/>
                </a:solidFill>
                <a:latin typeface="Roboto"/>
                <a:ea typeface="Roboto"/>
              </a:rPr>
              <a:t>T</a:t>
            </a:r>
            <a:r>
              <a:rPr b="0" lang="en-US" sz="4400" spc="-1" strike="noStrike">
                <a:solidFill>
                  <a:srgbClr val="000000"/>
                </a:solidFill>
                <a:latin typeface="Roboto"/>
                <a:ea typeface="Roboto"/>
              </a:rPr>
              <a:t>i</a:t>
            </a:r>
            <a:r>
              <a:rPr b="0" lang="en-US" sz="4400" spc="-1" strike="noStrike">
                <a:solidFill>
                  <a:srgbClr val="000000"/>
                </a:solidFill>
                <a:latin typeface="Roboto"/>
                <a:ea typeface="Roboto"/>
              </a:rPr>
              <a:t>g</a:t>
            </a:r>
            <a:r>
              <a:rPr b="0" lang="en-US" sz="4400" spc="-1" strike="noStrike">
                <a:solidFill>
                  <a:srgbClr val="000000"/>
                </a:solidFill>
                <a:latin typeface="Roboto"/>
                <a:ea typeface="Roboto"/>
              </a:rPr>
              <a:t>r</a:t>
            </a:r>
            <a:r>
              <a:rPr b="0" lang="en-US" sz="4400" spc="-1" strike="noStrike">
                <a:solidFill>
                  <a:srgbClr val="000000"/>
                </a:solidFill>
                <a:latin typeface="Roboto"/>
                <a:ea typeface="Roboto"/>
              </a:rPr>
              <a:t>a</a:t>
            </a:r>
            <a:r>
              <a:rPr b="0" lang="en-US" sz="4400" spc="-1" strike="noStrike">
                <a:solidFill>
                  <a:srgbClr val="000000"/>
                </a:solidFill>
                <a:latin typeface="Roboto"/>
                <a:ea typeface="Roboto"/>
              </a:rPr>
              <a:t>y </a:t>
            </a:r>
            <a:r>
              <a:rPr b="0" lang="en-US" sz="4400" spc="-1" strike="noStrike">
                <a:solidFill>
                  <a:srgbClr val="000000"/>
                </a:solidFill>
                <a:latin typeface="Roboto"/>
                <a:ea typeface="Roboto"/>
              </a:rPr>
              <a:t>E</a:t>
            </a:r>
            <a:r>
              <a:rPr b="0" lang="en-US" sz="4400" spc="-1" strike="noStrike">
                <a:solidFill>
                  <a:srgbClr val="000000"/>
                </a:solidFill>
                <a:latin typeface="Roboto"/>
                <a:ea typeface="Roboto"/>
              </a:rPr>
              <a:t>C</a:t>
            </a:r>
            <a:r>
              <a:rPr b="0" lang="en-US" sz="4400" spc="-1" strike="noStrike">
                <a:solidFill>
                  <a:srgbClr val="000000"/>
                </a:solidFill>
                <a:latin typeface="Roboto"/>
                <a:ea typeface="Roboto"/>
              </a:rPr>
              <a:t>C </a:t>
            </a:r>
            <a:r>
              <a:rPr b="0" lang="en-US" sz="4400" spc="-1" strike="noStrike">
                <a:solidFill>
                  <a:srgbClr val="000000"/>
                </a:solidFill>
                <a:latin typeface="Roboto"/>
                <a:ea typeface="Roboto"/>
              </a:rPr>
              <a:t>O</a:t>
            </a:r>
            <a:r>
              <a:rPr b="0" lang="en-US" sz="4400" spc="-1" strike="noStrike">
                <a:solidFill>
                  <a:srgbClr val="000000"/>
                </a:solidFill>
                <a:latin typeface="Roboto"/>
                <a:ea typeface="Roboto"/>
              </a:rPr>
              <a:t>p</a:t>
            </a:r>
            <a:r>
              <a:rPr b="0" lang="en-US" sz="4400" spc="-1" strike="noStrike">
                <a:solidFill>
                  <a:srgbClr val="000000"/>
                </a:solidFill>
                <a:latin typeface="Roboto"/>
                <a:ea typeface="Roboto"/>
              </a:rPr>
              <a:t>e</a:t>
            </a:r>
            <a:r>
              <a:rPr b="0" lang="en-US" sz="4400" spc="-1" strike="noStrike">
                <a:solidFill>
                  <a:srgbClr val="000000"/>
                </a:solidFill>
                <a:latin typeface="Roboto"/>
                <a:ea typeface="Roboto"/>
              </a:rPr>
              <a:t>r</a:t>
            </a:r>
            <a:r>
              <a:rPr b="0" lang="en-US" sz="4400" spc="-1" strike="noStrike">
                <a:solidFill>
                  <a:srgbClr val="000000"/>
                </a:solidFill>
                <a:latin typeface="Roboto"/>
                <a:ea typeface="Roboto"/>
              </a:rPr>
              <a:t>a</a:t>
            </a:r>
            <a:r>
              <a:rPr b="0" lang="en-US" sz="4400" spc="-1" strike="noStrike">
                <a:solidFill>
                  <a:srgbClr val="000000"/>
                </a:solidFill>
                <a:latin typeface="Roboto"/>
                <a:ea typeface="Roboto"/>
              </a:rPr>
              <a:t>ti</a:t>
            </a:r>
            <a:r>
              <a:rPr b="0" lang="en-US" sz="4400" spc="-1" strike="noStrike">
                <a:solidFill>
                  <a:srgbClr val="000000"/>
                </a:solidFill>
                <a:latin typeface="Roboto"/>
                <a:ea typeface="Roboto"/>
              </a:rPr>
              <a:t>o</a:t>
            </a:r>
            <a:r>
              <a:rPr b="0" lang="en-US" sz="4400" spc="-1" strike="noStrike">
                <a:solidFill>
                  <a:srgbClr val="000000"/>
                </a:solidFill>
                <a:latin typeface="Roboto"/>
                <a:ea typeface="Roboto"/>
              </a:rPr>
              <a:t>n</a:t>
            </a:r>
            <a:r>
              <a:rPr b="0" lang="en-US" sz="4400" spc="-1" strike="noStrike">
                <a:solidFill>
                  <a:srgbClr val="000000"/>
                </a:solidFill>
                <a:latin typeface="Roboto"/>
                <a:ea typeface="Roboto"/>
              </a:rPr>
              <a:t>al </a:t>
            </a:r>
            <a:r>
              <a:rPr b="0" lang="en-US" sz="4400" spc="-1" strike="noStrike">
                <a:solidFill>
                  <a:srgbClr val="000000"/>
                </a:solidFill>
                <a:latin typeface="Roboto"/>
                <a:ea typeface="Roboto"/>
              </a:rPr>
              <a:t>U</a:t>
            </a:r>
            <a:r>
              <a:rPr b="0" lang="en-US" sz="4400" spc="-1" strike="noStrike">
                <a:solidFill>
                  <a:srgbClr val="000000"/>
                </a:solidFill>
                <a:latin typeface="Roboto"/>
                <a:ea typeface="Roboto"/>
              </a:rPr>
              <a:t>p</a:t>
            </a:r>
            <a:r>
              <a:rPr b="0" lang="en-US" sz="4400" spc="-1" strike="noStrike">
                <a:solidFill>
                  <a:srgbClr val="000000"/>
                </a:solidFill>
                <a:latin typeface="Roboto"/>
                <a:ea typeface="Roboto"/>
              </a:rPr>
              <a:t>d</a:t>
            </a:r>
            <a:r>
              <a:rPr b="0" lang="en-US" sz="4400" spc="-1" strike="noStrike">
                <a:solidFill>
                  <a:srgbClr val="000000"/>
                </a:solidFill>
                <a:latin typeface="Roboto"/>
                <a:ea typeface="Roboto"/>
              </a:rPr>
              <a:t>a</a:t>
            </a:r>
            <a:r>
              <a:rPr b="0" lang="en-US" sz="4400" spc="-1" strike="noStrike">
                <a:solidFill>
                  <a:srgbClr val="000000"/>
                </a:solidFill>
                <a:latin typeface="Roboto"/>
                <a:ea typeface="Roboto"/>
              </a:rPr>
              <a:t>t</a:t>
            </a:r>
            <a:r>
              <a:rPr b="0" lang="en-US" sz="4400" spc="-1" strike="noStrike">
                <a:solidFill>
                  <a:srgbClr val="000000"/>
                </a:solidFill>
                <a:latin typeface="Roboto"/>
                <a:ea typeface="Roboto"/>
              </a:rPr>
              <a:t>e </a:t>
            </a:r>
            <a:r>
              <a:rPr b="0" lang="en-US" sz="4400" spc="-1" strike="noStrike">
                <a:solidFill>
                  <a:srgbClr val="000000"/>
                </a:solidFill>
                <a:latin typeface="Roboto"/>
                <a:ea typeface="Roboto"/>
              </a:rPr>
              <a:t>o</a:t>
            </a:r>
            <a:r>
              <a:rPr b="0" lang="en-US" sz="4400" spc="-1" strike="noStrike">
                <a:solidFill>
                  <a:srgbClr val="000000"/>
                </a:solidFill>
                <a:latin typeface="Roboto"/>
                <a:ea typeface="Roboto"/>
              </a:rPr>
              <a:t>n</a:t>
            </a:r>
            <a:br/>
            <a:r>
              <a:rPr b="0" lang="en-US" sz="4400" spc="-1" strike="noStrike">
                <a:solidFill>
                  <a:srgbClr val="000000"/>
                </a:solidFill>
                <a:latin typeface="Roboto"/>
                <a:ea typeface="Roboto"/>
              </a:rPr>
              <a:t> </a:t>
            </a:r>
            <a:br/>
            <a:r>
              <a:rPr b="1" lang="en-US" sz="4400" spc="-1" strike="noStrike">
                <a:solidFill>
                  <a:srgbClr val="000000"/>
                </a:solidFill>
                <a:latin typeface="Calibri"/>
                <a:ea typeface="Roboto"/>
              </a:rPr>
              <a:t>C</a:t>
            </a:r>
            <a:r>
              <a:rPr b="1" lang="en-US" sz="4400" spc="-1" strike="noStrike">
                <a:solidFill>
                  <a:srgbClr val="000000"/>
                </a:solidFill>
                <a:latin typeface="Calibri"/>
                <a:ea typeface="Roboto"/>
              </a:rPr>
              <a:t>h</a:t>
            </a:r>
            <a:r>
              <a:rPr b="1" lang="en-US" sz="4400" spc="-1" strike="noStrike">
                <a:solidFill>
                  <a:srgbClr val="000000"/>
                </a:solidFill>
                <a:latin typeface="Calibri"/>
                <a:ea typeface="Roboto"/>
              </a:rPr>
              <a:t>al</a:t>
            </a:r>
            <a:r>
              <a:rPr b="1" lang="en-US" sz="4400" spc="-1" strike="noStrike">
                <a:solidFill>
                  <a:srgbClr val="000000"/>
                </a:solidFill>
                <a:latin typeface="Calibri"/>
                <a:ea typeface="Roboto"/>
              </a:rPr>
              <a:t>le</a:t>
            </a:r>
            <a:r>
              <a:rPr b="1" lang="en-US" sz="4400" spc="-1" strike="noStrike">
                <a:solidFill>
                  <a:srgbClr val="000000"/>
                </a:solidFill>
                <a:latin typeface="Calibri"/>
                <a:ea typeface="Roboto"/>
              </a:rPr>
              <a:t>n</a:t>
            </a:r>
            <a:r>
              <a:rPr b="1" lang="en-US" sz="4400" spc="-1" strike="noStrike">
                <a:solidFill>
                  <a:srgbClr val="000000"/>
                </a:solidFill>
                <a:latin typeface="Calibri"/>
                <a:ea typeface="Roboto"/>
              </a:rPr>
              <a:t>g</a:t>
            </a:r>
            <a:r>
              <a:rPr b="1" lang="en-US" sz="4400" spc="-1" strike="noStrike">
                <a:solidFill>
                  <a:srgbClr val="000000"/>
                </a:solidFill>
                <a:latin typeface="Calibri"/>
                <a:ea typeface="Roboto"/>
              </a:rPr>
              <a:t>e</a:t>
            </a:r>
            <a:r>
              <a:rPr b="1" lang="en-US" sz="4400" spc="-1" strike="noStrike">
                <a:solidFill>
                  <a:srgbClr val="000000"/>
                </a:solidFill>
                <a:latin typeface="Calibri"/>
                <a:ea typeface="Roboto"/>
              </a:rPr>
              <a:t>s </a:t>
            </a:r>
            <a:r>
              <a:rPr b="1" lang="en-US" sz="4400" spc="-1" strike="noStrike">
                <a:solidFill>
                  <a:srgbClr val="000000"/>
                </a:solidFill>
                <a:latin typeface="Calibri"/>
                <a:ea typeface="Roboto"/>
              </a:rPr>
              <a:t>a</a:t>
            </a:r>
            <a:r>
              <a:rPr b="1" lang="en-US" sz="4400" spc="-1" strike="noStrike">
                <a:solidFill>
                  <a:srgbClr val="000000"/>
                </a:solidFill>
                <a:latin typeface="Calibri"/>
                <a:ea typeface="Roboto"/>
              </a:rPr>
              <a:t>n</a:t>
            </a:r>
            <a:r>
              <a:rPr b="1" lang="en-US" sz="4400" spc="-1" strike="noStrike">
                <a:solidFill>
                  <a:srgbClr val="000000"/>
                </a:solidFill>
                <a:latin typeface="Calibri"/>
                <a:ea typeface="Roboto"/>
              </a:rPr>
              <a:t>d </a:t>
            </a:r>
            <a:r>
              <a:rPr b="1" lang="en-US" sz="4400" spc="-1" strike="noStrike">
                <a:solidFill>
                  <a:srgbClr val="000000"/>
                </a:solidFill>
                <a:latin typeface="Calibri"/>
                <a:ea typeface="Roboto"/>
              </a:rPr>
              <a:t>A</a:t>
            </a:r>
            <a:r>
              <a:rPr b="1" lang="en-US" sz="4400" spc="-1" strike="noStrike">
                <a:solidFill>
                  <a:srgbClr val="000000"/>
                </a:solidFill>
                <a:latin typeface="Calibri"/>
                <a:ea typeface="Roboto"/>
              </a:rPr>
              <a:t>s</a:t>
            </a:r>
            <a:r>
              <a:rPr b="1" lang="en-US" sz="4400" spc="-1" strike="noStrike">
                <a:solidFill>
                  <a:srgbClr val="000000"/>
                </a:solidFill>
                <a:latin typeface="Calibri"/>
                <a:ea typeface="Roboto"/>
              </a:rPr>
              <a:t>k</a:t>
            </a:r>
            <a:r>
              <a:rPr b="1" lang="en-US" sz="4400" spc="-1" strike="noStrike">
                <a:solidFill>
                  <a:srgbClr val="000000"/>
                </a:solidFill>
                <a:latin typeface="Calibri"/>
                <a:ea typeface="Roboto"/>
              </a:rPr>
              <a:t>s </a:t>
            </a:r>
            <a:r>
              <a:rPr b="1" lang="en-US" sz="4400" spc="-1" strike="noStrike">
                <a:solidFill>
                  <a:srgbClr val="000000"/>
                </a:solidFill>
                <a:latin typeface="Calibri"/>
                <a:ea typeface="Roboto"/>
              </a:rPr>
              <a:t>o</a:t>
            </a:r>
            <a:r>
              <a:rPr b="1" lang="en-US" sz="4400" spc="-1" strike="noStrike">
                <a:solidFill>
                  <a:srgbClr val="000000"/>
                </a:solidFill>
                <a:latin typeface="Calibri"/>
                <a:ea typeface="Roboto"/>
              </a:rPr>
              <a:t>n </a:t>
            </a:r>
            <a:r>
              <a:rPr b="1" lang="en-US" sz="4400" spc="-1" strike="noStrike">
                <a:solidFill>
                  <a:srgbClr val="000000"/>
                </a:solidFill>
                <a:latin typeface="Calibri"/>
                <a:ea typeface="Roboto"/>
              </a:rPr>
              <a:t>Ti</a:t>
            </a:r>
            <a:r>
              <a:rPr b="1" lang="en-US" sz="4400" spc="-1" strike="noStrike">
                <a:solidFill>
                  <a:srgbClr val="000000"/>
                </a:solidFill>
                <a:latin typeface="Calibri"/>
                <a:ea typeface="Roboto"/>
              </a:rPr>
              <a:t>g</a:t>
            </a:r>
            <a:r>
              <a:rPr b="1" lang="en-US" sz="4400" spc="-1" strike="noStrike">
                <a:solidFill>
                  <a:srgbClr val="000000"/>
                </a:solidFill>
                <a:latin typeface="Calibri"/>
                <a:ea typeface="Roboto"/>
              </a:rPr>
              <a:t>r</a:t>
            </a:r>
            <a:r>
              <a:rPr b="1" lang="en-US" sz="4400" spc="-1" strike="noStrike">
                <a:solidFill>
                  <a:srgbClr val="000000"/>
                </a:solidFill>
                <a:latin typeface="Calibri"/>
                <a:ea typeface="Roboto"/>
              </a:rPr>
              <a:t>a</a:t>
            </a:r>
            <a:r>
              <a:rPr b="1" lang="en-US" sz="4400" spc="-1" strike="noStrike">
                <a:solidFill>
                  <a:srgbClr val="000000"/>
                </a:solidFill>
                <a:latin typeface="Calibri"/>
                <a:ea typeface="Roboto"/>
              </a:rPr>
              <a:t>y </a:t>
            </a:r>
            <a:r>
              <a:rPr b="1" lang="en-US" sz="4400" spc="-1" strike="noStrike">
                <a:solidFill>
                  <a:srgbClr val="000000"/>
                </a:solidFill>
                <a:latin typeface="Calibri"/>
                <a:ea typeface="Roboto"/>
              </a:rPr>
              <a:t>R</a:t>
            </a:r>
            <a:r>
              <a:rPr b="1" lang="en-US" sz="4400" spc="-1" strike="noStrike">
                <a:solidFill>
                  <a:srgbClr val="000000"/>
                </a:solidFill>
                <a:latin typeface="Calibri"/>
                <a:ea typeface="Roboto"/>
              </a:rPr>
              <a:t>el</a:t>
            </a:r>
            <a:r>
              <a:rPr b="1" lang="en-US" sz="4400" spc="-1" strike="noStrike">
                <a:solidFill>
                  <a:srgbClr val="000000"/>
                </a:solidFill>
                <a:latin typeface="Calibri"/>
                <a:ea typeface="Roboto"/>
              </a:rPr>
              <a:t>o</a:t>
            </a:r>
            <a:r>
              <a:rPr b="1" lang="en-US" sz="4400" spc="-1" strike="noStrike">
                <a:solidFill>
                  <a:srgbClr val="000000"/>
                </a:solidFill>
                <a:latin typeface="Calibri"/>
                <a:ea typeface="Roboto"/>
              </a:rPr>
              <a:t>c</a:t>
            </a:r>
            <a:r>
              <a:rPr b="1" lang="en-US" sz="4400" spc="-1" strike="noStrike">
                <a:solidFill>
                  <a:srgbClr val="000000"/>
                </a:solidFill>
                <a:latin typeface="Calibri"/>
                <a:ea typeface="Roboto"/>
              </a:rPr>
              <a:t>a</a:t>
            </a:r>
            <a:r>
              <a:rPr b="1" lang="en-US" sz="4400" spc="-1" strike="noStrike">
                <a:solidFill>
                  <a:srgbClr val="000000"/>
                </a:solidFill>
                <a:latin typeface="Calibri"/>
                <a:ea typeface="Roboto"/>
              </a:rPr>
              <a:t>ti</a:t>
            </a:r>
            <a:r>
              <a:rPr b="1" lang="en-US" sz="4400" spc="-1" strike="noStrike">
                <a:solidFill>
                  <a:srgbClr val="000000"/>
                </a:solidFill>
                <a:latin typeface="Calibri"/>
                <a:ea typeface="Roboto"/>
              </a:rPr>
              <a:t>o</a:t>
            </a:r>
            <a:r>
              <a:rPr b="1" lang="en-US" sz="4400" spc="-1" strike="noStrike">
                <a:solidFill>
                  <a:srgbClr val="000000"/>
                </a:solidFill>
                <a:latin typeface="Calibri"/>
                <a:ea typeface="Roboto"/>
              </a:rPr>
              <a:t>n </a:t>
            </a:r>
            <a:r>
              <a:rPr b="1" lang="en-US" sz="4400" spc="-1" strike="noStrike">
                <a:solidFill>
                  <a:srgbClr val="000000"/>
                </a:solidFill>
                <a:latin typeface="Calibri"/>
                <a:ea typeface="Roboto"/>
              </a:rPr>
              <a:t>a</a:t>
            </a:r>
            <a:r>
              <a:rPr b="1" lang="en-US" sz="4400" spc="-1" strike="noStrike">
                <a:solidFill>
                  <a:srgbClr val="000000"/>
                </a:solidFill>
                <a:latin typeface="Calibri"/>
                <a:ea typeface="Roboto"/>
              </a:rPr>
              <a:t>c</a:t>
            </a:r>
            <a:r>
              <a:rPr b="1" lang="en-US" sz="4400" spc="-1" strike="noStrike">
                <a:solidFill>
                  <a:srgbClr val="000000"/>
                </a:solidFill>
                <a:latin typeface="Calibri"/>
                <a:ea typeface="Roboto"/>
              </a:rPr>
              <a:t>ti</a:t>
            </a:r>
            <a:r>
              <a:rPr b="1" lang="en-US" sz="4400" spc="-1" strike="noStrike">
                <a:solidFill>
                  <a:srgbClr val="000000"/>
                </a:solidFill>
                <a:latin typeface="Calibri"/>
                <a:ea typeface="Roboto"/>
              </a:rPr>
              <a:t>vi</a:t>
            </a:r>
            <a:r>
              <a:rPr b="1" lang="en-US" sz="4400" spc="-1" strike="noStrike">
                <a:solidFill>
                  <a:srgbClr val="000000"/>
                </a:solidFill>
                <a:latin typeface="Calibri"/>
                <a:ea typeface="Roboto"/>
              </a:rPr>
              <a:t>ti</a:t>
            </a:r>
            <a:r>
              <a:rPr b="1" lang="en-US" sz="4400" spc="-1" strike="noStrike">
                <a:solidFill>
                  <a:srgbClr val="000000"/>
                </a:solidFill>
                <a:latin typeface="Calibri"/>
                <a:ea typeface="Roboto"/>
              </a:rPr>
              <a:t>e</a:t>
            </a:r>
            <a:r>
              <a:rPr b="1" lang="en-US" sz="4400" spc="-1" strike="noStrike">
                <a:solidFill>
                  <a:srgbClr val="000000"/>
                </a:solidFill>
                <a:latin typeface="Calibri"/>
                <a:ea typeface="Roboto"/>
              </a:rPr>
              <a:t>s</a:t>
            </a:r>
            <a:br/>
            <a:br/>
            <a:r>
              <a:rPr b="0" lang="en-US" sz="4400" spc="-1" strike="noStrike">
                <a:solidFill>
                  <a:srgbClr val="000000"/>
                </a:solidFill>
                <a:latin typeface="Roboto"/>
                <a:ea typeface="Roboto"/>
              </a:rPr>
              <a:t>C</a:t>
            </a:r>
            <a:r>
              <a:rPr b="0" lang="en-US" sz="4400" spc="-1" strike="noStrike">
                <a:solidFill>
                  <a:srgbClr val="000000"/>
                </a:solidFill>
                <a:latin typeface="Roboto"/>
                <a:ea typeface="Roboto"/>
              </a:rPr>
              <a:t>C</a:t>
            </a:r>
            <a:r>
              <a:rPr b="0" lang="en-US" sz="4400" spc="-1" strike="noStrike">
                <a:solidFill>
                  <a:srgbClr val="000000"/>
                </a:solidFill>
                <a:latin typeface="Roboto"/>
                <a:ea typeface="Roboto"/>
              </a:rPr>
              <a:t>C</a:t>
            </a:r>
            <a:r>
              <a:rPr b="0" lang="en-US" sz="4400" spc="-1" strike="noStrike">
                <a:solidFill>
                  <a:srgbClr val="000000"/>
                </a:solidFill>
                <a:latin typeface="Roboto"/>
                <a:ea typeface="Roboto"/>
              </a:rPr>
              <a:t>M</a:t>
            </a:r>
            <a:r>
              <a:rPr b="0" lang="en-US" sz="4400" spc="-1" strike="noStrike">
                <a:solidFill>
                  <a:srgbClr val="000000"/>
                </a:solidFill>
                <a:latin typeface="Roboto"/>
                <a:ea typeface="Roboto"/>
              </a:rPr>
              <a:t> </a:t>
            </a:r>
            <a:r>
              <a:rPr b="0" lang="en-US" sz="4400" spc="-1" strike="noStrike">
                <a:solidFill>
                  <a:srgbClr val="000000"/>
                </a:solidFill>
                <a:latin typeface="Roboto"/>
                <a:ea typeface="Roboto"/>
              </a:rPr>
              <a:t>C</a:t>
            </a:r>
            <a:r>
              <a:rPr b="0" lang="en-US" sz="4400" spc="-1" strike="noStrike">
                <a:solidFill>
                  <a:srgbClr val="000000"/>
                </a:solidFill>
                <a:latin typeface="Roboto"/>
                <a:ea typeface="Roboto"/>
              </a:rPr>
              <a:t>l</a:t>
            </a:r>
            <a:r>
              <a:rPr b="0" lang="en-US" sz="4400" spc="-1" strike="noStrike">
                <a:solidFill>
                  <a:srgbClr val="000000"/>
                </a:solidFill>
                <a:latin typeface="Roboto"/>
                <a:ea typeface="Roboto"/>
              </a:rPr>
              <a:t>u</a:t>
            </a:r>
            <a:r>
              <a:rPr b="0" lang="en-US" sz="4400" spc="-1" strike="noStrike">
                <a:solidFill>
                  <a:srgbClr val="000000"/>
                </a:solidFill>
                <a:latin typeface="Roboto"/>
                <a:ea typeface="Roboto"/>
              </a:rPr>
              <a:t>s</a:t>
            </a:r>
            <a:r>
              <a:rPr b="0" lang="en-US" sz="4400" spc="-1" strike="noStrike">
                <a:solidFill>
                  <a:srgbClr val="000000"/>
                </a:solidFill>
                <a:latin typeface="Roboto"/>
                <a:ea typeface="Roboto"/>
              </a:rPr>
              <a:t>t</a:t>
            </a:r>
            <a:r>
              <a:rPr b="0" lang="en-US" sz="4400" spc="-1" strike="noStrike">
                <a:solidFill>
                  <a:srgbClr val="000000"/>
                </a:solidFill>
                <a:latin typeface="Roboto"/>
                <a:ea typeface="Roboto"/>
              </a:rPr>
              <a:t>e</a:t>
            </a:r>
            <a:r>
              <a:rPr b="0" lang="en-US" sz="4400" spc="-1" strike="noStrike">
                <a:solidFill>
                  <a:srgbClr val="000000"/>
                </a:solidFill>
                <a:latin typeface="Roboto"/>
                <a:ea typeface="Roboto"/>
              </a:rPr>
              <a:t>r </a:t>
            </a:r>
            <a:br/>
            <a:br/>
            <a:r>
              <a:rPr b="0" lang="en-US" sz="4400" spc="-1" strike="noStrike">
                <a:solidFill>
                  <a:srgbClr val="000000"/>
                </a:solidFill>
                <a:latin typeface="Roboto"/>
                <a:ea typeface="Roboto"/>
              </a:rPr>
              <a:t>  </a:t>
            </a:r>
            <a:r>
              <a:rPr b="0" lang="en-US" sz="4400" spc="-1" strike="noStrike">
                <a:solidFill>
                  <a:srgbClr val="000000"/>
                </a:solidFill>
                <a:latin typeface="Roboto"/>
                <a:ea typeface="Roboto"/>
              </a:rPr>
              <a:t>4</a:t>
            </a:r>
            <a:r>
              <a:rPr b="0" lang="en-US" sz="4400" spc="-1" strike="noStrike" baseline="30000">
                <a:solidFill>
                  <a:srgbClr val="000000"/>
                </a:solidFill>
                <a:latin typeface="Roboto"/>
                <a:ea typeface="Roboto"/>
              </a:rPr>
              <a:t>t</a:t>
            </a:r>
            <a:r>
              <a:rPr b="0" lang="en-US" sz="4400" spc="-1" strike="noStrike" baseline="30000">
                <a:solidFill>
                  <a:srgbClr val="000000"/>
                </a:solidFill>
                <a:latin typeface="Roboto"/>
                <a:ea typeface="Roboto"/>
              </a:rPr>
              <a:t>h</a:t>
            </a:r>
            <a:r>
              <a:rPr b="0" lang="en-US" sz="4400" spc="-1" strike="noStrike">
                <a:solidFill>
                  <a:srgbClr val="000000"/>
                </a:solidFill>
                <a:latin typeface="Roboto"/>
                <a:ea typeface="Roboto"/>
              </a:rPr>
              <a:t> </a:t>
            </a:r>
            <a:r>
              <a:rPr b="0" lang="en-US" sz="4400" spc="-1" strike="noStrike">
                <a:solidFill>
                  <a:srgbClr val="000000"/>
                </a:solidFill>
                <a:latin typeface="Roboto"/>
                <a:ea typeface="Roboto"/>
              </a:rPr>
              <a:t>A</a:t>
            </a:r>
            <a:r>
              <a:rPr b="0" lang="en-US" sz="4400" spc="-1" strike="noStrike">
                <a:solidFill>
                  <a:srgbClr val="000000"/>
                </a:solidFill>
                <a:latin typeface="Roboto"/>
                <a:ea typeface="Roboto"/>
              </a:rPr>
              <a:t>u</a:t>
            </a:r>
            <a:r>
              <a:rPr b="0" lang="en-US" sz="4400" spc="-1" strike="noStrike">
                <a:solidFill>
                  <a:srgbClr val="000000"/>
                </a:solidFill>
                <a:latin typeface="Roboto"/>
                <a:ea typeface="Roboto"/>
              </a:rPr>
              <a:t>g</a:t>
            </a:r>
            <a:r>
              <a:rPr b="0" lang="en-US" sz="4400" spc="-1" strike="noStrike">
                <a:solidFill>
                  <a:srgbClr val="000000"/>
                </a:solidFill>
                <a:latin typeface="Roboto"/>
                <a:ea typeface="Roboto"/>
              </a:rPr>
              <a:t>u</a:t>
            </a:r>
            <a:r>
              <a:rPr b="0" lang="en-US" sz="4400" spc="-1" strike="noStrike">
                <a:solidFill>
                  <a:srgbClr val="000000"/>
                </a:solidFill>
                <a:latin typeface="Roboto"/>
                <a:ea typeface="Roboto"/>
              </a:rPr>
              <a:t>s</a:t>
            </a:r>
            <a:r>
              <a:rPr b="0" lang="en-US" sz="4400" spc="-1" strike="noStrike">
                <a:solidFill>
                  <a:srgbClr val="000000"/>
                </a:solidFill>
                <a:latin typeface="Roboto"/>
                <a:ea typeface="Roboto"/>
              </a:rPr>
              <a:t>t </a:t>
            </a:r>
            <a:r>
              <a:rPr b="0" lang="en-US" sz="4400" spc="-1" strike="noStrike">
                <a:solidFill>
                  <a:srgbClr val="000000"/>
                </a:solidFill>
                <a:latin typeface="Roboto"/>
                <a:ea typeface="Roboto"/>
              </a:rPr>
              <a:t>2</a:t>
            </a:r>
            <a:r>
              <a:rPr b="0" lang="en-US" sz="4400" spc="-1" strike="noStrike">
                <a:solidFill>
                  <a:srgbClr val="000000"/>
                </a:solidFill>
                <a:latin typeface="Roboto"/>
                <a:ea typeface="Roboto"/>
              </a:rPr>
              <a:t>0</a:t>
            </a:r>
            <a:r>
              <a:rPr b="0" lang="en-US" sz="4400" spc="-1" strike="noStrike">
                <a:solidFill>
                  <a:srgbClr val="000000"/>
                </a:solidFill>
                <a:latin typeface="Roboto"/>
                <a:ea typeface="Roboto"/>
              </a:rPr>
              <a:t>2</a:t>
            </a:r>
            <a:r>
              <a:rPr b="0" lang="en-US" sz="4400" spc="-1" strike="noStrike">
                <a:solidFill>
                  <a:srgbClr val="000000"/>
                </a:solidFill>
                <a:latin typeface="Roboto"/>
                <a:ea typeface="Roboto"/>
              </a:rPr>
              <a:t>3</a:t>
            </a:r>
            <a:endParaRPr b="0" lang="en-US"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1" name="Content Placeholder 3" descr="ASO seasonal_2023 Temperature_Yosef.jpg"/>
          <p:cNvPicPr/>
          <p:nvPr/>
        </p:nvPicPr>
        <p:blipFill>
          <a:blip r:embed="rId1"/>
          <a:srcRect l="3701" t="2588" r="0" b="0"/>
          <a:stretch/>
        </p:blipFill>
        <p:spPr>
          <a:xfrm>
            <a:off x="2209680" y="838080"/>
            <a:ext cx="7619760" cy="5790960"/>
          </a:xfrm>
          <a:prstGeom prst="rect">
            <a:avLst/>
          </a:prstGeom>
          <a:ln>
            <a:noFill/>
          </a:ln>
        </p:spPr>
      </p:pic>
      <p:sp>
        <p:nvSpPr>
          <p:cNvPr id="602" name="TextShape 1"/>
          <p:cNvSpPr txBox="1"/>
          <p:nvPr/>
        </p:nvSpPr>
        <p:spPr>
          <a:xfrm>
            <a:off x="1676520" y="274680"/>
            <a:ext cx="8762760" cy="563040"/>
          </a:xfrm>
          <a:prstGeom prst="rect">
            <a:avLst/>
          </a:prstGeom>
          <a:noFill/>
          <a:ln>
            <a:noFill/>
          </a:ln>
        </p:spPr>
        <p:txBody>
          <a:bodyPr anchor="ctr">
            <a:noAutofit/>
          </a:bodyPr>
          <a:p>
            <a:pPr algn="ctr">
              <a:lnSpc>
                <a:spcPct val="100000"/>
              </a:lnSpc>
            </a:pPr>
            <a:r>
              <a:rPr b="1" lang="en-US" sz="2400" spc="-1" strike="noStrike">
                <a:solidFill>
                  <a:srgbClr val="000000"/>
                </a:solidFill>
                <a:latin typeface="Calibri"/>
              </a:rPr>
              <a:t>Expected Temperature Probabilistic August and September forecast of 2023</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TextShape 1"/>
          <p:cNvSpPr txBox="1"/>
          <p:nvPr/>
        </p:nvSpPr>
        <p:spPr>
          <a:xfrm>
            <a:off x="1981080" y="2438280"/>
            <a:ext cx="8229240" cy="1142640"/>
          </a:xfrm>
          <a:prstGeom prst="rect">
            <a:avLst/>
          </a:prstGeom>
          <a:noFill/>
          <a:ln>
            <a:noFill/>
          </a:ln>
        </p:spPr>
        <p:txBody>
          <a:bodyPr anchor="ctr">
            <a:noAutofit/>
          </a:bodyPr>
          <a:p>
            <a:pPr algn="ctr">
              <a:lnSpc>
                <a:spcPct val="100000"/>
              </a:lnSpc>
            </a:pPr>
            <a:r>
              <a:rPr b="1" lang="en-US" sz="4400" spc="-1" strike="noStrike">
                <a:solidFill>
                  <a:srgbClr val="ff0000"/>
                </a:solidFill>
                <a:latin typeface="Calibri"/>
              </a:rPr>
              <a:t>What can we tell about the desert outbreak?</a:t>
            </a:r>
            <a:endParaRPr b="0" lang="en-US" sz="4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4" name="Picture 3" descr="DL538_map.jpg"/>
          <p:cNvPicPr/>
          <p:nvPr/>
        </p:nvPicPr>
        <p:blipFill>
          <a:blip r:embed="rId1"/>
          <a:srcRect l="1701" t="12101" r="2150" b="0"/>
          <a:stretch/>
        </p:blipFill>
        <p:spPr>
          <a:xfrm>
            <a:off x="1752480" y="762120"/>
            <a:ext cx="8610120" cy="5562360"/>
          </a:xfrm>
          <a:prstGeom prst="rect">
            <a:avLst/>
          </a:prstGeom>
          <a:ln>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5" name="Picture 3" descr=""/>
          <p:cNvPicPr/>
          <p:nvPr/>
        </p:nvPicPr>
        <p:blipFill>
          <a:blip r:embed="rId1"/>
          <a:srcRect l="7295" t="25928" r="29565" b="15255"/>
          <a:stretch/>
        </p:blipFill>
        <p:spPr>
          <a:xfrm>
            <a:off x="1752480" y="1295280"/>
            <a:ext cx="8578800" cy="4495320"/>
          </a:xfrm>
          <a:prstGeom prst="rect">
            <a:avLst/>
          </a:prstGeom>
          <a:ln>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6" name="Picture 4" descr=""/>
          <p:cNvPicPr/>
          <p:nvPr/>
        </p:nvPicPr>
        <p:blipFill>
          <a:blip r:embed="rId1"/>
          <a:srcRect l="21079" t="17078" r="7124" b="6054"/>
          <a:stretch/>
        </p:blipFill>
        <p:spPr>
          <a:xfrm>
            <a:off x="2057400" y="533520"/>
            <a:ext cx="8224560" cy="4952520"/>
          </a:xfrm>
          <a:prstGeom prst="rect">
            <a:avLst/>
          </a:prstGeom>
          <a:ln>
            <a:noFill/>
          </a:ln>
        </p:spPr>
      </p:pic>
      <p:pic>
        <p:nvPicPr>
          <p:cNvPr id="607" name="Picture 5" descr=""/>
          <p:cNvPicPr/>
          <p:nvPr/>
        </p:nvPicPr>
        <p:blipFill>
          <a:blip r:embed="rId2"/>
          <a:srcRect l="8719" t="26723" r="74451" b="16472"/>
          <a:stretch/>
        </p:blipFill>
        <p:spPr>
          <a:xfrm>
            <a:off x="1905120" y="2209680"/>
            <a:ext cx="2361960" cy="4486680"/>
          </a:xfrm>
          <a:prstGeom prst="rect">
            <a:avLst/>
          </a:prstGeom>
          <a:ln w="9360">
            <a:solidFill>
              <a:schemeClr val="tx1"/>
            </a:solidFill>
            <a:round/>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8" name="Picture 2" descr=""/>
          <p:cNvPicPr/>
          <p:nvPr/>
        </p:nvPicPr>
        <p:blipFill>
          <a:blip r:embed="rId1"/>
          <a:srcRect l="33669" t="12696" r="9183" b="18366"/>
          <a:stretch/>
        </p:blipFill>
        <p:spPr>
          <a:xfrm>
            <a:off x="2057400" y="838080"/>
            <a:ext cx="7860240" cy="5333760"/>
          </a:xfrm>
          <a:prstGeom prst="rect">
            <a:avLst/>
          </a:prstGeom>
          <a:ln w="936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9" name="Picture 3" descr=""/>
          <p:cNvPicPr/>
          <p:nvPr/>
        </p:nvPicPr>
        <p:blipFill>
          <a:blip r:embed="rId1"/>
          <a:stretch/>
        </p:blipFill>
        <p:spPr>
          <a:xfrm>
            <a:off x="1905120" y="702360"/>
            <a:ext cx="8229240" cy="6171840"/>
          </a:xfrm>
          <a:prstGeom prst="rect">
            <a:avLst/>
          </a:prstGeom>
          <a:ln>
            <a:noFill/>
          </a:ln>
        </p:spPr>
      </p:pic>
      <p:sp>
        <p:nvSpPr>
          <p:cNvPr id="610" name="CustomShape 1"/>
          <p:cNvSpPr/>
          <p:nvPr/>
        </p:nvSpPr>
        <p:spPr>
          <a:xfrm>
            <a:off x="2286000" y="76320"/>
            <a:ext cx="7924320" cy="456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Calibri"/>
              </a:rPr>
              <a:t>Expected Desert Locust Swarm coverage and movement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CustomShape 1"/>
          <p:cNvSpPr/>
          <p:nvPr/>
        </p:nvSpPr>
        <p:spPr>
          <a:xfrm>
            <a:off x="390240" y="924840"/>
            <a:ext cx="11460240" cy="3929760"/>
          </a:xfrm>
          <a:prstGeom prst="rect">
            <a:avLst/>
          </a:prstGeom>
          <a:noFill/>
          <a:ln>
            <a:noFill/>
          </a:ln>
        </p:spPr>
        <p:style>
          <a:lnRef idx="0"/>
          <a:fillRef idx="0"/>
          <a:effectRef idx="0"/>
          <a:fontRef idx="minor"/>
        </p:style>
        <p:txBody>
          <a:bodyPr lIns="90000" rIns="90000" tIns="45000" bIns="45000" anchor="ctr">
            <a:spAutoFit/>
          </a:bodyPr>
          <a:p>
            <a:pPr marL="227160" indent="-226800">
              <a:lnSpc>
                <a:spcPct val="150000"/>
              </a:lnSpc>
              <a:buClr>
                <a:srgbClr val="000000"/>
              </a:buClr>
              <a:buFont typeface="Arial"/>
              <a:buChar char="•"/>
            </a:pPr>
            <a:r>
              <a:rPr b="0" lang="en-US" sz="2400" spc="-1" strike="noStrike">
                <a:solidFill>
                  <a:srgbClr val="000000"/>
                </a:solidFill>
                <a:latin typeface="Calibri"/>
              </a:rPr>
              <a:t>Early cession of rainfall starting the end of August is expected across much parts of Eastern and Southeastern, and Southern Zones in the region.  </a:t>
            </a:r>
            <a:endParaRPr b="0" lang="en-US" sz="2400" spc="-1" strike="noStrike">
              <a:latin typeface="Arial"/>
            </a:endParaRPr>
          </a:p>
          <a:p>
            <a:pPr marL="227160" indent="-226800">
              <a:lnSpc>
                <a:spcPct val="150000"/>
              </a:lnSpc>
              <a:buClr>
                <a:srgbClr val="000000"/>
              </a:buClr>
              <a:buFont typeface="Arial"/>
              <a:buChar char="•"/>
            </a:pPr>
            <a:r>
              <a:rPr b="0" lang="en-US" sz="2400" spc="-1" strike="noStrike">
                <a:solidFill>
                  <a:srgbClr val="000000"/>
                </a:solidFill>
                <a:latin typeface="Calibri"/>
              </a:rPr>
              <a:t>Rainfall is expected to resume again starting first ten days of October to the mid of November which is bad to crops which are at their harvesting stages. </a:t>
            </a:r>
            <a:endParaRPr b="0" lang="en-US" sz="2400" spc="-1" strike="noStrike">
              <a:latin typeface="Arial"/>
            </a:endParaRPr>
          </a:p>
          <a:p>
            <a:pPr marL="227160" indent="-226800">
              <a:lnSpc>
                <a:spcPct val="150000"/>
              </a:lnSpc>
              <a:buClr>
                <a:srgbClr val="000000"/>
              </a:buClr>
              <a:buFont typeface="Arial"/>
              <a:buChar char="•"/>
            </a:pPr>
            <a:r>
              <a:rPr b="0" lang="en-US" sz="2400" spc="-1" strike="noStrike">
                <a:solidFill>
                  <a:srgbClr val="000000"/>
                </a:solidFill>
                <a:latin typeface="Calibri"/>
              </a:rPr>
              <a:t>There is currently favorable conditions for locust outbreak across Recession and breeding areas and meteorological variables (</a:t>
            </a:r>
            <a:r>
              <a:rPr b="0" lang="en-US" sz="2400" spc="-1" strike="noStrike">
                <a:solidFill>
                  <a:srgbClr val="ff0000"/>
                </a:solidFill>
                <a:latin typeface="Calibri"/>
              </a:rPr>
              <a:t>Easterly winds, Soil moisture, Wind </a:t>
            </a:r>
            <a:r>
              <a:rPr b="0" lang="en-US" sz="2400" spc="-1" strike="noStrike">
                <a:solidFill>
                  <a:srgbClr val="000000"/>
                </a:solidFill>
                <a:latin typeface="Calibri"/>
              </a:rPr>
              <a:t>and</a:t>
            </a:r>
            <a:r>
              <a:rPr b="0" lang="en-US" sz="2400" spc="-1" strike="noStrike">
                <a:solidFill>
                  <a:srgbClr val="ff0000"/>
                </a:solidFill>
                <a:latin typeface="Calibri"/>
              </a:rPr>
              <a:t> Vegetation coverage</a:t>
            </a:r>
            <a:r>
              <a:rPr b="0" lang="en-US" sz="2400" spc="-1" strike="noStrike">
                <a:solidFill>
                  <a:srgbClr val="000000"/>
                </a:solidFill>
                <a:latin typeface="Calibri"/>
              </a:rPr>
              <a:t>)</a:t>
            </a:r>
            <a:endParaRPr b="0" lang="en-US" sz="2400" spc="-1" strike="noStrike">
              <a:latin typeface="Arial"/>
            </a:endParaRPr>
          </a:p>
        </p:txBody>
      </p:sp>
      <p:sp>
        <p:nvSpPr>
          <p:cNvPr id="612" name="TextShape 2"/>
          <p:cNvSpPr txBox="1"/>
          <p:nvPr/>
        </p:nvSpPr>
        <p:spPr>
          <a:xfrm>
            <a:off x="390240" y="228960"/>
            <a:ext cx="8229240" cy="410760"/>
          </a:xfrm>
          <a:prstGeom prst="rect">
            <a:avLst/>
          </a:prstGeom>
          <a:noFill/>
          <a:ln>
            <a:noFill/>
          </a:ln>
        </p:spPr>
        <p:txBody>
          <a:bodyPr anchor="ctr">
            <a:noAutofit/>
          </a:bodyPr>
          <a:p>
            <a:pPr>
              <a:lnSpc>
                <a:spcPct val="100000"/>
              </a:lnSpc>
            </a:pPr>
            <a:r>
              <a:rPr b="1" lang="en-US" sz="3600" spc="-1" strike="noStrike">
                <a:solidFill>
                  <a:srgbClr val="000000"/>
                </a:solidFill>
                <a:latin typeface="Calibri"/>
              </a:rPr>
              <a:t>In Conclusion, …</a:t>
            </a:r>
            <a:endParaRPr b="0" lang="en-US"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3" name="Picture 4" descr="A screenshot of a computer&#10;&#10;Description automatically generated"/>
          <p:cNvPicPr/>
          <p:nvPr/>
        </p:nvPicPr>
        <p:blipFill>
          <a:blip r:embed="rId1"/>
          <a:srcRect l="48283" t="23360" r="8118" b="31241"/>
          <a:stretch/>
        </p:blipFill>
        <p:spPr>
          <a:xfrm>
            <a:off x="691920" y="859320"/>
            <a:ext cx="4114440" cy="2410200"/>
          </a:xfrm>
          <a:prstGeom prst="rect">
            <a:avLst/>
          </a:prstGeom>
          <a:ln>
            <a:noFill/>
          </a:ln>
        </p:spPr>
      </p:pic>
      <p:pic>
        <p:nvPicPr>
          <p:cNvPr id="614" name="Picture 5" descr="A screenshot of a computer&#10;&#10;Description automatically generated"/>
          <p:cNvPicPr/>
          <p:nvPr/>
        </p:nvPicPr>
        <p:blipFill>
          <a:blip r:embed="rId2"/>
          <a:srcRect l="48392" t="22789" r="8014" b="31811"/>
          <a:stretch/>
        </p:blipFill>
        <p:spPr>
          <a:xfrm>
            <a:off x="5334120" y="846720"/>
            <a:ext cx="4495320" cy="2633040"/>
          </a:xfrm>
          <a:prstGeom prst="rect">
            <a:avLst/>
          </a:prstGeom>
          <a:ln>
            <a:noFill/>
          </a:ln>
        </p:spPr>
      </p:pic>
      <p:pic>
        <p:nvPicPr>
          <p:cNvPr id="615" name="Picture 7" descr="A screenshot of a computer&#10;&#10;Description automatically generated"/>
          <p:cNvPicPr/>
          <p:nvPr/>
        </p:nvPicPr>
        <p:blipFill>
          <a:blip r:embed="rId3"/>
          <a:srcRect l="48179" t="22789" r="8226" b="31811"/>
          <a:stretch/>
        </p:blipFill>
        <p:spPr>
          <a:xfrm>
            <a:off x="691920" y="3547080"/>
            <a:ext cx="4343040" cy="2543760"/>
          </a:xfrm>
          <a:prstGeom prst="rect">
            <a:avLst/>
          </a:prstGeom>
          <a:ln>
            <a:noFill/>
          </a:ln>
        </p:spPr>
      </p:pic>
      <p:pic>
        <p:nvPicPr>
          <p:cNvPr id="616" name="Picture 8" descr="A screenshot of a computer&#10;&#10;Description automatically generated"/>
          <p:cNvPicPr/>
          <p:nvPr/>
        </p:nvPicPr>
        <p:blipFill>
          <a:blip r:embed="rId4"/>
          <a:srcRect l="48283" t="22978" r="8118" b="32000"/>
          <a:stretch/>
        </p:blipFill>
        <p:spPr>
          <a:xfrm>
            <a:off x="5351760" y="3645360"/>
            <a:ext cx="4459680" cy="2590560"/>
          </a:xfrm>
          <a:prstGeom prst="rect">
            <a:avLst/>
          </a:prstGeom>
          <a:ln>
            <a:noFill/>
          </a:ln>
        </p:spPr>
      </p:pic>
      <p:sp>
        <p:nvSpPr>
          <p:cNvPr id="617" name="CustomShape 1"/>
          <p:cNvSpPr/>
          <p:nvPr/>
        </p:nvSpPr>
        <p:spPr>
          <a:xfrm>
            <a:off x="255960" y="120600"/>
            <a:ext cx="8305560" cy="456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Calibri"/>
              </a:rPr>
              <a:t>Soil Moisture for Locust Breeding scenarios are till Favorable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8" name="TextShape 1"/>
          <p:cNvSpPr txBox="1"/>
          <p:nvPr/>
        </p:nvSpPr>
        <p:spPr>
          <a:xfrm>
            <a:off x="609480" y="274680"/>
            <a:ext cx="10972440" cy="1142640"/>
          </a:xfrm>
          <a:prstGeom prst="rect">
            <a:avLst/>
          </a:prstGeom>
          <a:noFill/>
          <a:ln>
            <a:noFill/>
          </a:ln>
        </p:spPr>
        <p:txBody>
          <a:bodyPr anchor="ctr">
            <a:noAutofit/>
          </a:bodyPr>
          <a:p>
            <a:pPr algn="ctr">
              <a:lnSpc>
                <a:spcPct val="100000"/>
              </a:lnSpc>
            </a:pPr>
            <a:r>
              <a:rPr b="1" lang="en-US" sz="3200" spc="-1" strike="noStrike">
                <a:solidFill>
                  <a:srgbClr val="000000"/>
                </a:solidFill>
                <a:latin typeface="Calibri"/>
              </a:rPr>
              <a:t>Please,</a:t>
            </a:r>
            <a:r>
              <a:rPr b="0" lang="en-US" sz="3200" spc="-1" strike="noStrike">
                <a:solidFill>
                  <a:srgbClr val="000000"/>
                </a:solidFill>
                <a:latin typeface="Calibri"/>
              </a:rPr>
              <a:t> let’s don’t make it suffered or disappointed the Science! </a:t>
            </a:r>
            <a:r>
              <a:rPr b="0" lang="en-US" sz="2400" spc="-1" strike="noStrike">
                <a:solidFill>
                  <a:srgbClr val="ff0000"/>
                </a:solidFill>
                <a:latin typeface="Calibri"/>
              </a:rPr>
              <a:t>How many lives do we have lost due to flood? Shire, Abi-Adi,…</a:t>
            </a:r>
            <a:endParaRPr b="0" lang="en-US" sz="2400" spc="-1" strike="noStrike">
              <a:solidFill>
                <a:srgbClr val="000000"/>
              </a:solidFill>
              <a:latin typeface="Calibri"/>
            </a:endParaRPr>
          </a:p>
        </p:txBody>
      </p:sp>
      <p:pic>
        <p:nvPicPr>
          <p:cNvPr id="619" name="Content Placeholder 5" descr=""/>
          <p:cNvPicPr/>
          <p:nvPr/>
        </p:nvPicPr>
        <p:blipFill>
          <a:blip r:embed="rId1"/>
          <a:srcRect l="0" t="0" r="0" b="3808"/>
          <a:stretch/>
        </p:blipFill>
        <p:spPr>
          <a:xfrm>
            <a:off x="1523880" y="1676520"/>
            <a:ext cx="4224600" cy="3047760"/>
          </a:xfrm>
          <a:prstGeom prst="rect">
            <a:avLst/>
          </a:prstGeom>
          <a:ln>
            <a:noFill/>
          </a:ln>
        </p:spPr>
      </p:pic>
      <p:pic>
        <p:nvPicPr>
          <p:cNvPr id="620" name="Picture 3" descr="Flood_Tigray_2023_Final.jpg"/>
          <p:cNvPicPr/>
          <p:nvPr/>
        </p:nvPicPr>
        <p:blipFill>
          <a:blip r:embed="rId2"/>
          <a:stretch/>
        </p:blipFill>
        <p:spPr>
          <a:xfrm>
            <a:off x="6019920" y="2095560"/>
            <a:ext cx="4190760" cy="3238200"/>
          </a:xfrm>
          <a:prstGeom prst="rect">
            <a:avLst/>
          </a:prstGeom>
          <a:ln>
            <a:noFill/>
          </a:ln>
        </p:spPr>
      </p:pic>
      <p:sp>
        <p:nvSpPr>
          <p:cNvPr id="621" name="CustomShape 2"/>
          <p:cNvSpPr/>
          <p:nvPr/>
        </p:nvSpPr>
        <p:spPr>
          <a:xfrm>
            <a:off x="981360" y="5334120"/>
            <a:ext cx="10600560" cy="882720"/>
          </a:xfrm>
          <a:prstGeom prst="rect">
            <a:avLst/>
          </a:prstGeom>
          <a:noFill/>
          <a:ln>
            <a:noFill/>
          </a:ln>
        </p:spPr>
        <p:style>
          <a:lnRef idx="0"/>
          <a:fillRef idx="0"/>
          <a:effectRef idx="0"/>
          <a:fontRef idx="minor"/>
        </p:style>
        <p:txBody>
          <a:bodyPr lIns="90000" rIns="90000" tIns="45000" bIns="45000">
            <a:spAutoFit/>
          </a:bodyPr>
          <a:p>
            <a:pPr marL="457200">
              <a:lnSpc>
                <a:spcPct val="100000"/>
              </a:lnSpc>
            </a:pPr>
            <a:r>
              <a:rPr b="1" lang="en-US" sz="2800" spc="-1" strike="noStrike" u="sng">
                <a:solidFill>
                  <a:srgbClr val="c00000"/>
                </a:solidFill>
                <a:uFillTx/>
                <a:latin typeface="Calibri"/>
              </a:rPr>
              <a:t>Are we responding to warning or to the disaster?  </a:t>
            </a:r>
            <a:endParaRPr b="0" lang="en-US" sz="2800" spc="-1" strike="noStrike">
              <a:latin typeface="Arial"/>
            </a:endParaRPr>
          </a:p>
          <a:p>
            <a:pPr marL="457200">
              <a:lnSpc>
                <a:spcPct val="100000"/>
              </a:lnSpc>
            </a:pPr>
            <a:r>
              <a:rPr b="1" lang="en-US" sz="2400" spc="-1" strike="noStrike" u="sng">
                <a:solidFill>
                  <a:srgbClr val="000000"/>
                </a:solidFill>
                <a:uFillTx/>
                <a:latin typeface="Calibri"/>
              </a:rPr>
              <a:t>Anyway…let’s go!</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TextShape 1"/>
          <p:cNvSpPr txBox="1"/>
          <p:nvPr/>
        </p:nvSpPr>
        <p:spPr>
          <a:xfrm>
            <a:off x="871560" y="154800"/>
            <a:ext cx="10515240" cy="495000"/>
          </a:xfrm>
          <a:prstGeom prst="rect">
            <a:avLst/>
          </a:prstGeom>
          <a:noFill/>
          <a:ln>
            <a:noFill/>
          </a:ln>
        </p:spPr>
        <p:txBody>
          <a:bodyPr anchor="ctr">
            <a:normAutofit fontScale="97000"/>
          </a:bodyPr>
          <a:p>
            <a:pPr algn="ctr">
              <a:lnSpc>
                <a:spcPct val="90000"/>
              </a:lnSpc>
            </a:pPr>
            <a:r>
              <a:rPr b="0" lang="en-US" sz="3600" spc="-1" strike="noStrike">
                <a:solidFill>
                  <a:srgbClr val="000000"/>
                </a:solidFill>
                <a:latin typeface="Calibri"/>
              </a:rPr>
              <a:t>C</a:t>
            </a:r>
            <a:r>
              <a:rPr b="0" lang="en-US" sz="3600" spc="-1" strike="noStrike">
                <a:solidFill>
                  <a:srgbClr val="000000"/>
                </a:solidFill>
                <a:latin typeface="Calibri"/>
              </a:rPr>
              <a:t>h</a:t>
            </a:r>
            <a:r>
              <a:rPr b="0" lang="en-US" sz="3600" spc="-1" strike="noStrike">
                <a:solidFill>
                  <a:srgbClr val="000000"/>
                </a:solidFill>
                <a:latin typeface="Calibri"/>
              </a:rPr>
              <a:t>all</a:t>
            </a:r>
            <a:r>
              <a:rPr b="0" lang="en-US" sz="3600" spc="-1" strike="noStrike">
                <a:solidFill>
                  <a:srgbClr val="000000"/>
                </a:solidFill>
                <a:latin typeface="Calibri"/>
              </a:rPr>
              <a:t>e</a:t>
            </a:r>
            <a:r>
              <a:rPr b="0" lang="en-US" sz="3600" spc="-1" strike="noStrike">
                <a:solidFill>
                  <a:srgbClr val="000000"/>
                </a:solidFill>
                <a:latin typeface="Calibri"/>
              </a:rPr>
              <a:t>n</a:t>
            </a:r>
            <a:r>
              <a:rPr b="0" lang="en-US" sz="3600" spc="-1" strike="noStrike">
                <a:solidFill>
                  <a:srgbClr val="000000"/>
                </a:solidFill>
                <a:latin typeface="Calibri"/>
              </a:rPr>
              <a:t>ge</a:t>
            </a:r>
            <a:r>
              <a:rPr b="0" lang="en-US" sz="3600" spc="-1" strike="noStrike">
                <a:solidFill>
                  <a:srgbClr val="000000"/>
                </a:solidFill>
                <a:latin typeface="Calibri"/>
              </a:rPr>
              <a:t>s </a:t>
            </a:r>
            <a:r>
              <a:rPr b="0" lang="en-US" sz="3600" spc="-1" strike="noStrike">
                <a:solidFill>
                  <a:srgbClr val="000000"/>
                </a:solidFill>
                <a:latin typeface="Calibri"/>
              </a:rPr>
              <a:t>a</a:t>
            </a:r>
            <a:r>
              <a:rPr b="0" lang="en-US" sz="3600" spc="-1" strike="noStrike">
                <a:solidFill>
                  <a:srgbClr val="000000"/>
                </a:solidFill>
                <a:latin typeface="Calibri"/>
              </a:rPr>
              <a:t>n</a:t>
            </a:r>
            <a:r>
              <a:rPr b="0" lang="en-US" sz="3600" spc="-1" strike="noStrike">
                <a:solidFill>
                  <a:srgbClr val="000000"/>
                </a:solidFill>
                <a:latin typeface="Calibri"/>
              </a:rPr>
              <a:t>d </a:t>
            </a:r>
            <a:r>
              <a:rPr b="0" lang="en-US" sz="3600" spc="-1" strike="noStrike">
                <a:solidFill>
                  <a:srgbClr val="000000"/>
                </a:solidFill>
                <a:latin typeface="Calibri"/>
              </a:rPr>
              <a:t>A</a:t>
            </a:r>
            <a:r>
              <a:rPr b="0" lang="en-US" sz="3600" spc="-1" strike="noStrike">
                <a:solidFill>
                  <a:srgbClr val="000000"/>
                </a:solidFill>
                <a:latin typeface="Calibri"/>
              </a:rPr>
              <a:t>sk</a:t>
            </a:r>
            <a:r>
              <a:rPr b="0" lang="en-US" sz="3600" spc="-1" strike="noStrike">
                <a:solidFill>
                  <a:srgbClr val="000000"/>
                </a:solidFill>
                <a:latin typeface="Calibri"/>
              </a:rPr>
              <a:t>s </a:t>
            </a:r>
            <a:r>
              <a:rPr b="0" lang="en-US" sz="3600" spc="-1" strike="noStrike">
                <a:solidFill>
                  <a:srgbClr val="000000"/>
                </a:solidFill>
                <a:latin typeface="Calibri"/>
              </a:rPr>
              <a:t>o</a:t>
            </a:r>
            <a:r>
              <a:rPr b="0" lang="en-US" sz="3600" spc="-1" strike="noStrike">
                <a:solidFill>
                  <a:srgbClr val="000000"/>
                </a:solidFill>
                <a:latin typeface="Calibri"/>
              </a:rPr>
              <a:t>n </a:t>
            </a:r>
            <a:r>
              <a:rPr b="0" lang="en-US" sz="3600" spc="-1" strike="noStrike">
                <a:solidFill>
                  <a:srgbClr val="000000"/>
                </a:solidFill>
                <a:latin typeface="Calibri"/>
              </a:rPr>
              <a:t>Ti</a:t>
            </a:r>
            <a:r>
              <a:rPr b="0" lang="en-US" sz="3600" spc="-1" strike="noStrike">
                <a:solidFill>
                  <a:srgbClr val="000000"/>
                </a:solidFill>
                <a:latin typeface="Calibri"/>
              </a:rPr>
              <a:t>gr</a:t>
            </a:r>
            <a:r>
              <a:rPr b="0" lang="en-US" sz="3600" spc="-1" strike="noStrike">
                <a:solidFill>
                  <a:srgbClr val="000000"/>
                </a:solidFill>
                <a:latin typeface="Calibri"/>
              </a:rPr>
              <a:t>ay </a:t>
            </a:r>
            <a:r>
              <a:rPr b="0" lang="en-US" sz="3600" spc="-1" strike="noStrike">
                <a:solidFill>
                  <a:srgbClr val="000000"/>
                </a:solidFill>
                <a:latin typeface="Calibri"/>
              </a:rPr>
              <a:t>R</a:t>
            </a:r>
            <a:r>
              <a:rPr b="0" lang="en-US" sz="3600" spc="-1" strike="noStrike">
                <a:solidFill>
                  <a:srgbClr val="000000"/>
                </a:solidFill>
                <a:latin typeface="Calibri"/>
              </a:rPr>
              <a:t>el</a:t>
            </a:r>
            <a:r>
              <a:rPr b="0" lang="en-US" sz="3600" spc="-1" strike="noStrike">
                <a:solidFill>
                  <a:srgbClr val="000000"/>
                </a:solidFill>
                <a:latin typeface="Calibri"/>
              </a:rPr>
              <a:t>oc</a:t>
            </a:r>
            <a:r>
              <a:rPr b="0" lang="en-US" sz="3600" spc="-1" strike="noStrike">
                <a:solidFill>
                  <a:srgbClr val="000000"/>
                </a:solidFill>
                <a:latin typeface="Calibri"/>
              </a:rPr>
              <a:t>a</a:t>
            </a:r>
            <a:r>
              <a:rPr b="0" lang="en-US" sz="3600" spc="-1" strike="noStrike">
                <a:solidFill>
                  <a:srgbClr val="000000"/>
                </a:solidFill>
                <a:latin typeface="Calibri"/>
              </a:rPr>
              <a:t>ti</a:t>
            </a:r>
            <a:r>
              <a:rPr b="0" lang="en-US" sz="3600" spc="-1" strike="noStrike">
                <a:solidFill>
                  <a:srgbClr val="000000"/>
                </a:solidFill>
                <a:latin typeface="Calibri"/>
              </a:rPr>
              <a:t>o</a:t>
            </a:r>
            <a:r>
              <a:rPr b="0" lang="en-US" sz="3600" spc="-1" strike="noStrike">
                <a:solidFill>
                  <a:srgbClr val="000000"/>
                </a:solidFill>
                <a:latin typeface="Calibri"/>
              </a:rPr>
              <a:t>n </a:t>
            </a:r>
            <a:r>
              <a:rPr b="0" lang="en-US" sz="3600" spc="-1" strike="noStrike">
                <a:solidFill>
                  <a:srgbClr val="000000"/>
                </a:solidFill>
                <a:latin typeface="Calibri"/>
              </a:rPr>
              <a:t>ac</a:t>
            </a:r>
            <a:r>
              <a:rPr b="0" lang="en-US" sz="3600" spc="-1" strike="noStrike">
                <a:solidFill>
                  <a:srgbClr val="000000"/>
                </a:solidFill>
                <a:latin typeface="Calibri"/>
              </a:rPr>
              <a:t>ti</a:t>
            </a:r>
            <a:r>
              <a:rPr b="0" lang="en-US" sz="3600" spc="-1" strike="noStrike">
                <a:solidFill>
                  <a:srgbClr val="000000"/>
                </a:solidFill>
                <a:latin typeface="Calibri"/>
              </a:rPr>
              <a:t>vi</a:t>
            </a:r>
            <a:r>
              <a:rPr b="0" lang="en-US" sz="3600" spc="-1" strike="noStrike">
                <a:solidFill>
                  <a:srgbClr val="000000"/>
                </a:solidFill>
                <a:latin typeface="Calibri"/>
              </a:rPr>
              <a:t>ti</a:t>
            </a:r>
            <a:r>
              <a:rPr b="0" lang="en-US" sz="3600" spc="-1" strike="noStrike">
                <a:solidFill>
                  <a:srgbClr val="000000"/>
                </a:solidFill>
                <a:latin typeface="Calibri"/>
              </a:rPr>
              <a:t>es</a:t>
            </a:r>
            <a:endParaRPr b="0" lang="en-US" sz="3600" spc="-1" strike="noStrike">
              <a:solidFill>
                <a:srgbClr val="000000"/>
              </a:solidFill>
              <a:latin typeface="Arial"/>
            </a:endParaRPr>
          </a:p>
        </p:txBody>
      </p:sp>
      <p:sp>
        <p:nvSpPr>
          <p:cNvPr id="497" name="TextShape 2"/>
          <p:cNvSpPr txBox="1"/>
          <p:nvPr/>
        </p:nvSpPr>
        <p:spPr>
          <a:xfrm>
            <a:off x="838080" y="1327320"/>
            <a:ext cx="10515240" cy="4911480"/>
          </a:xfrm>
          <a:prstGeom prst="rect">
            <a:avLst/>
          </a:prstGeom>
          <a:noFill/>
          <a:ln>
            <a:noFill/>
          </a:ln>
        </p:spPr>
        <p:txBody>
          <a:bodyPr>
            <a:noAutofit/>
          </a:bodyPr>
          <a:p>
            <a:pPr algn="just">
              <a:lnSpc>
                <a:spcPct val="90000"/>
              </a:lnSpc>
              <a:spcBef>
                <a:spcPts val="1001"/>
              </a:spcBef>
              <a:tabLst>
                <a:tab algn="l" pos="0"/>
              </a:tabLst>
            </a:pPr>
            <a:endParaRPr b="0" lang="en-US" sz="1400" spc="-1" strike="noStrike">
              <a:solidFill>
                <a:srgbClr val="000000"/>
              </a:solidFill>
              <a:latin typeface="Arial"/>
            </a:endParaRPr>
          </a:p>
          <a:p>
            <a:pPr algn="just">
              <a:lnSpc>
                <a:spcPct val="90000"/>
              </a:lnSpc>
              <a:spcBef>
                <a:spcPts val="1001"/>
              </a:spcBef>
              <a:tabLst>
                <a:tab algn="l" pos="0"/>
              </a:tabLst>
            </a:pPr>
            <a:endParaRPr b="0" lang="en-US" sz="1400" spc="-1" strike="noStrike">
              <a:solidFill>
                <a:srgbClr val="000000"/>
              </a:solidFill>
              <a:latin typeface="Arial"/>
            </a:endParaRPr>
          </a:p>
          <a:p>
            <a:pPr algn="just">
              <a:lnSpc>
                <a:spcPct val="90000"/>
              </a:lnSpc>
              <a:spcBef>
                <a:spcPts val="1001"/>
              </a:spcBef>
              <a:tabLst>
                <a:tab algn="l" pos="0"/>
              </a:tabLst>
            </a:pPr>
            <a:endParaRPr b="0" lang="en-US" sz="1400" spc="-1" strike="noStrike">
              <a:solidFill>
                <a:srgbClr val="000000"/>
              </a:solidFill>
              <a:latin typeface="Arial"/>
            </a:endParaRPr>
          </a:p>
        </p:txBody>
      </p:sp>
      <p:sp>
        <p:nvSpPr>
          <p:cNvPr id="498" name="CustomShape 3"/>
          <p:cNvSpPr/>
          <p:nvPr/>
        </p:nvSpPr>
        <p:spPr>
          <a:xfrm>
            <a:off x="760320" y="1124640"/>
            <a:ext cx="10931400" cy="5635440"/>
          </a:xfrm>
          <a:prstGeom prst="rect">
            <a:avLst/>
          </a:prstGeom>
          <a:noFill/>
          <a:ln>
            <a:noFill/>
          </a:ln>
        </p:spPr>
        <p:style>
          <a:lnRef idx="0"/>
          <a:fillRef idx="0"/>
          <a:effectRef idx="0"/>
          <a:fontRef idx="minor"/>
        </p:style>
        <p:txBody>
          <a:bodyPr lIns="90000" rIns="90000" tIns="45000" bIns="45000">
            <a:spAutoFit/>
          </a:bodyPr>
          <a:p>
            <a:pPr marL="228600" indent="-228240">
              <a:lnSpc>
                <a:spcPct val="100000"/>
              </a:lnSpc>
              <a:buClr>
                <a:srgbClr val="000000"/>
              </a:buClr>
              <a:buFont typeface="Arial"/>
              <a:buChar char="•"/>
            </a:pPr>
            <a:r>
              <a:rPr b="0" lang="en-US" sz="3200" spc="-1" strike="noStrike">
                <a:solidFill>
                  <a:srgbClr val="000000"/>
                </a:solidFill>
                <a:latin typeface="Calibri"/>
              </a:rPr>
              <a:t>Since the eruption of the conflict in Northern Ethiopia (Tigrai), many school IDPs have been hosting IDPs as Transit and Collection Centers. </a:t>
            </a:r>
            <a:endParaRPr b="0" lang="en-US" sz="3200" spc="-1" strike="noStrike">
              <a:latin typeface="Arial"/>
            </a:endParaRPr>
          </a:p>
          <a:p>
            <a:pPr marL="228600" indent="-228240">
              <a:lnSpc>
                <a:spcPct val="100000"/>
              </a:lnSpc>
              <a:buClr>
                <a:srgbClr val="000000"/>
              </a:buClr>
              <a:buFont typeface="Arial"/>
              <a:buChar char="•"/>
            </a:pPr>
            <a:r>
              <a:rPr b="0" lang="en-US" sz="3200" spc="-1" strike="noStrike">
                <a:solidFill>
                  <a:srgbClr val="000000"/>
                </a:solidFill>
                <a:latin typeface="Calibri"/>
              </a:rPr>
              <a:t>Sebacare4 (Mekelle), Five Angels, Mai Dimu( Shire) and Ade-Abay (Sheraro) and Ex-UNMEE in Adi Grat  and Adwa Industrial Zone ( Adwa) are the only planned camp settings in the Region. </a:t>
            </a:r>
            <a:endParaRPr b="0" lang="en-US" sz="3200" spc="-1" strike="noStrike">
              <a:latin typeface="Arial"/>
            </a:endParaRPr>
          </a:p>
          <a:p>
            <a:pPr marL="228600" indent="-228240">
              <a:lnSpc>
                <a:spcPct val="100000"/>
              </a:lnSpc>
              <a:buClr>
                <a:srgbClr val="000000"/>
              </a:buClr>
              <a:buFont typeface="Arial"/>
              <a:buChar char="•"/>
            </a:pPr>
            <a:r>
              <a:rPr b="0" lang="en-GB" sz="3200" spc="-1" strike="noStrike">
                <a:solidFill>
                  <a:srgbClr val="000000"/>
                </a:solidFill>
                <a:latin typeface="Calibri"/>
                <a:ea typeface="Calibri"/>
              </a:rPr>
              <a:t>Since the onset of the conflict CCCM cluster managed a total of 168 sites of which </a:t>
            </a:r>
            <a:r>
              <a:rPr b="1" lang="en-GB" sz="3200" spc="-1" strike="noStrike">
                <a:solidFill>
                  <a:srgbClr val="000000"/>
                </a:solidFill>
                <a:latin typeface="Calibri"/>
                <a:ea typeface="Calibri"/>
              </a:rPr>
              <a:t>108 (65%) </a:t>
            </a:r>
            <a:r>
              <a:rPr b="0" lang="en-GB" sz="3200" spc="-1" strike="noStrike">
                <a:solidFill>
                  <a:srgbClr val="000000"/>
                </a:solidFill>
                <a:latin typeface="Calibri"/>
                <a:ea typeface="Calibri"/>
              </a:rPr>
              <a:t>were educational facilities.</a:t>
            </a:r>
            <a:endParaRPr b="0" lang="en-US" sz="3200" spc="-1" strike="noStrike">
              <a:latin typeface="Arial"/>
            </a:endParaRPr>
          </a:p>
          <a:p>
            <a:pPr marL="228600" indent="-228240">
              <a:lnSpc>
                <a:spcPct val="100000"/>
              </a:lnSpc>
              <a:buClr>
                <a:srgbClr val="000000"/>
              </a:buClr>
              <a:buFont typeface="Arial"/>
              <a:buChar char="•"/>
            </a:pPr>
            <a:r>
              <a:rPr b="0" lang="en-GB" sz="3200" spc="-1" strike="noStrike">
                <a:solidFill>
                  <a:srgbClr val="000000"/>
                </a:solidFill>
                <a:latin typeface="Calibri"/>
                <a:ea typeface="Calibri"/>
              </a:rPr>
              <a:t>Out of the 108 Educational facilities 36 have  been closed  with limited or no decommissioning works.</a:t>
            </a:r>
            <a:endParaRPr b="0" lang="en-US" sz="3200" spc="-1" strike="noStrike">
              <a:latin typeface="Arial"/>
            </a:endParaRPr>
          </a:p>
          <a:p>
            <a:pPr algn="just">
              <a:lnSpc>
                <a:spcPct val="100000"/>
              </a:lnSpc>
            </a:pPr>
            <a:endParaRPr b="0" lang="en-US" sz="3200" spc="-1" strike="noStrike">
              <a:latin typeface="Arial"/>
            </a:endParaRPr>
          </a:p>
          <a:p>
            <a:pPr algn="just">
              <a:lnSpc>
                <a:spcPct val="100000"/>
              </a:lnSpc>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TextShape 1"/>
          <p:cNvSpPr txBox="1"/>
          <p:nvPr/>
        </p:nvSpPr>
        <p:spPr>
          <a:xfrm>
            <a:off x="356760" y="115920"/>
            <a:ext cx="11835000" cy="682200"/>
          </a:xfrm>
          <a:prstGeom prst="rect">
            <a:avLst/>
          </a:prstGeom>
          <a:noFill/>
          <a:ln>
            <a:noFill/>
          </a:ln>
        </p:spPr>
        <p:txBody>
          <a:bodyPr anchor="ctr">
            <a:noAutofit/>
          </a:bodyPr>
          <a:p>
            <a:pPr>
              <a:lnSpc>
                <a:spcPct val="100000"/>
              </a:lnSpc>
            </a:pPr>
            <a:r>
              <a:rPr b="1" lang="en-US" sz="2400" spc="-1" strike="noStrike">
                <a:solidFill>
                  <a:srgbClr val="000000"/>
                </a:solidFill>
                <a:latin typeface="Gotham Bold"/>
              </a:rPr>
              <a:t>But still I am trying to figured out… </a:t>
            </a:r>
            <a:r>
              <a:rPr b="1" lang="en-US" sz="2400" spc="-1" strike="noStrike">
                <a:solidFill>
                  <a:srgbClr val="ff0000"/>
                </a:solidFill>
                <a:latin typeface="Gotham Bold"/>
              </a:rPr>
              <a:t>Framework for integrating climate risks into emergency response plan</a:t>
            </a:r>
            <a:endParaRPr b="0" lang="en-US" sz="2400" spc="-1" strike="noStrike">
              <a:solidFill>
                <a:srgbClr val="000000"/>
              </a:solidFill>
              <a:latin typeface="Calibri"/>
            </a:endParaRPr>
          </a:p>
        </p:txBody>
      </p:sp>
      <p:sp>
        <p:nvSpPr>
          <p:cNvPr id="623" name="TextShape 2"/>
          <p:cNvSpPr txBox="1"/>
          <p:nvPr/>
        </p:nvSpPr>
        <p:spPr>
          <a:xfrm>
            <a:off x="9156600" y="6494400"/>
            <a:ext cx="2742840" cy="364680"/>
          </a:xfrm>
          <a:prstGeom prst="rect">
            <a:avLst/>
          </a:prstGeom>
          <a:noFill/>
          <a:ln>
            <a:noFill/>
          </a:ln>
        </p:spPr>
        <p:txBody>
          <a:bodyPr anchor="ctr">
            <a:noAutofit/>
          </a:bodyPr>
          <a:p>
            <a:pPr algn="r">
              <a:lnSpc>
                <a:spcPct val="100000"/>
              </a:lnSpc>
            </a:pPr>
            <a:fld id="{76991577-6E43-4CB1-B84A-B93183C25288}" type="slidenum">
              <a:rPr b="0" lang="en-US" sz="1050" spc="-1" strike="noStrike">
                <a:solidFill>
                  <a:srgbClr val="8c95aa"/>
                </a:solidFill>
                <a:latin typeface="Calibri"/>
              </a:rPr>
              <a:t>&lt;number&gt;</a:t>
            </a:fld>
            <a:endParaRPr b="0" lang="en-US" sz="1050" spc="-1" strike="noStrike">
              <a:latin typeface="Times New Roman"/>
            </a:endParaRPr>
          </a:p>
        </p:txBody>
      </p:sp>
      <p:pic>
        <p:nvPicPr>
          <p:cNvPr id="624" name="Picture 2" descr=""/>
          <p:cNvPicPr/>
          <p:nvPr/>
        </p:nvPicPr>
        <p:blipFill>
          <a:blip r:embed="rId1"/>
          <a:stretch/>
        </p:blipFill>
        <p:spPr>
          <a:xfrm>
            <a:off x="1841400" y="978120"/>
            <a:ext cx="8006400" cy="5364720"/>
          </a:xfrm>
          <a:prstGeom prst="rect">
            <a:avLst/>
          </a:prstGeom>
          <a:ln w="936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5" name="Content Placeholder 3" descr="Nice picture for understanding somethings.png"/>
          <p:cNvPicPr/>
          <p:nvPr/>
        </p:nvPicPr>
        <p:blipFill>
          <a:blip r:embed="rId1"/>
          <a:stretch/>
        </p:blipFill>
        <p:spPr>
          <a:xfrm>
            <a:off x="2197800" y="1368720"/>
            <a:ext cx="7612920" cy="5105160"/>
          </a:xfrm>
          <a:prstGeom prst="rect">
            <a:avLst/>
          </a:prstGeom>
          <a:ln>
            <a:noFill/>
          </a:ln>
        </p:spPr>
      </p:pic>
      <p:sp>
        <p:nvSpPr>
          <p:cNvPr id="626" name="CustomShape 1"/>
          <p:cNvSpPr/>
          <p:nvPr/>
        </p:nvSpPr>
        <p:spPr>
          <a:xfrm>
            <a:off x="240840" y="149400"/>
            <a:ext cx="11828880" cy="1218960"/>
          </a:xfrm>
          <a:prstGeom prst="rect">
            <a:avLst/>
          </a:prstGeom>
          <a:noFill/>
          <a:ln w="9360">
            <a:noFill/>
          </a:ln>
        </p:spPr>
        <p:style>
          <a:lnRef idx="0"/>
          <a:fillRef idx="0"/>
          <a:effectRef idx="0"/>
          <a:fontRef idx="minor"/>
        </p:style>
        <p:txBody>
          <a:bodyPr lIns="90000" rIns="90000" tIns="45000" bIns="45000">
            <a:noAutofit/>
          </a:bodyPr>
          <a:p>
            <a:pPr>
              <a:lnSpc>
                <a:spcPct val="100000"/>
              </a:lnSpc>
              <a:spcBef>
                <a:spcPts val="720"/>
              </a:spcBef>
            </a:pPr>
            <a:r>
              <a:rPr b="1" lang="en-US" sz="3600" spc="-1" strike="noStrike">
                <a:solidFill>
                  <a:srgbClr val="000000"/>
                </a:solidFill>
                <a:latin typeface="Garamond"/>
              </a:rPr>
              <a:t>Knowing is not enough; we must apply.Willing is not enough; we must do.    </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TextShape 1"/>
          <p:cNvSpPr txBox="1"/>
          <p:nvPr/>
        </p:nvSpPr>
        <p:spPr>
          <a:xfrm>
            <a:off x="472320" y="317160"/>
            <a:ext cx="11377800" cy="6202080"/>
          </a:xfrm>
          <a:prstGeom prst="rect">
            <a:avLst/>
          </a:prstGeom>
          <a:solidFill>
            <a:srgbClr val="10243e"/>
          </a:solidFill>
          <a:ln>
            <a:noFill/>
          </a:ln>
        </p:spPr>
        <p:txBody>
          <a:bodyPr>
            <a:normAutofit/>
          </a:bodyPr>
          <a:p>
            <a:pPr algn="ctr">
              <a:lnSpc>
                <a:spcPct val="150000"/>
              </a:lnSpc>
              <a:tabLst>
                <a:tab algn="l" pos="0"/>
              </a:tabLst>
            </a:pPr>
            <a:r>
              <a:rPr b="0" lang="en-US" sz="3000" spc="-1" strike="noStrike">
                <a:solidFill>
                  <a:srgbClr val="000000"/>
                </a:solidFill>
                <a:latin typeface="Times New Roman"/>
                <a:ea typeface="Times New Roman"/>
              </a:rPr>
              <a:t> </a:t>
            </a:r>
            <a:endParaRPr b="0" lang="en-US" sz="3000" spc="-1" strike="noStrike">
              <a:solidFill>
                <a:srgbClr val="000000"/>
              </a:solidFill>
              <a:latin typeface="Calibri"/>
            </a:endParaRPr>
          </a:p>
          <a:p>
            <a:pPr algn="ctr">
              <a:lnSpc>
                <a:spcPct val="150000"/>
              </a:lnSpc>
              <a:tabLst>
                <a:tab algn="l" pos="0"/>
              </a:tabLst>
            </a:pPr>
            <a:r>
              <a:rPr b="0" lang="en-US" sz="3200" spc="-1" strike="noStrike">
                <a:solidFill>
                  <a:srgbClr val="ffffff"/>
                </a:solidFill>
                <a:latin typeface="Times New Roman"/>
                <a:ea typeface="Times New Roman"/>
              </a:rPr>
              <a:t>Situation of sporadic and migratory pest control</a:t>
            </a:r>
            <a:endParaRPr b="0" lang="en-US" sz="3200" spc="-1" strike="noStrike">
              <a:solidFill>
                <a:srgbClr val="000000"/>
              </a:solidFill>
              <a:latin typeface="Calibri"/>
            </a:endParaRPr>
          </a:p>
          <a:p>
            <a:pPr algn="ctr">
              <a:lnSpc>
                <a:spcPct val="150000"/>
              </a:lnSpc>
              <a:tabLst>
                <a:tab algn="l" pos="0"/>
              </a:tabLst>
            </a:pPr>
            <a:endParaRPr b="0" lang="en-US" sz="3200" spc="-1" strike="noStrike">
              <a:solidFill>
                <a:srgbClr val="000000"/>
              </a:solidFill>
              <a:latin typeface="Calibri"/>
            </a:endParaRPr>
          </a:p>
          <a:p>
            <a:pPr algn="ctr">
              <a:lnSpc>
                <a:spcPct val="150000"/>
              </a:lnSpc>
              <a:tabLst>
                <a:tab algn="l" pos="0"/>
              </a:tabLst>
            </a:pPr>
            <a:r>
              <a:rPr b="0" lang="en-US" sz="2800" spc="-1" strike="noStrike">
                <a:solidFill>
                  <a:srgbClr val="ffffff"/>
                </a:solidFill>
                <a:latin typeface="Times New Roman"/>
                <a:ea typeface="Times New Roman"/>
              </a:rPr>
              <a:t>And proposed emergency plan of  plant protection and quarantine</a:t>
            </a:r>
            <a:endParaRPr b="0" lang="en-US" sz="2800" spc="-1" strike="noStrike">
              <a:solidFill>
                <a:srgbClr val="000000"/>
              </a:solidFill>
              <a:latin typeface="Calibri"/>
            </a:endParaRPr>
          </a:p>
          <a:p>
            <a:pPr algn="ctr">
              <a:lnSpc>
                <a:spcPct val="150000"/>
              </a:lnSpc>
              <a:tabLst>
                <a:tab algn="l" pos="0"/>
              </a:tabLst>
            </a:pPr>
            <a:r>
              <a:rPr b="0" lang="en-US" sz="2800" spc="-1" strike="noStrike">
                <a:solidFill>
                  <a:srgbClr val="ffffff"/>
                </a:solidFill>
                <a:latin typeface="Times New Roman"/>
                <a:ea typeface="Times New Roman"/>
              </a:rPr>
              <a:t> </a:t>
            </a:r>
            <a:r>
              <a:rPr b="0" lang="en-US" sz="2800" spc="-1" strike="noStrike">
                <a:solidFill>
                  <a:srgbClr val="ffffff"/>
                </a:solidFill>
                <a:latin typeface="Times New Roman"/>
                <a:ea typeface="Calibri"/>
              </a:rPr>
              <a:t>Augest 4 /2023</a:t>
            </a:r>
            <a:endParaRPr b="0" lang="en-US" sz="2800" spc="-1" strike="noStrike">
              <a:solidFill>
                <a:srgbClr val="000000"/>
              </a:solidFill>
              <a:latin typeface="Calibri"/>
            </a:endParaRPr>
          </a:p>
          <a:p>
            <a:pPr>
              <a:lnSpc>
                <a:spcPct val="100000"/>
              </a:lnSpc>
              <a:spcBef>
                <a:spcPts val="641"/>
              </a:spcBef>
              <a:tabLst>
                <a:tab algn="l" pos="0"/>
              </a:tabLst>
            </a:pP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8" name="TextShape 1"/>
          <p:cNvSpPr txBox="1"/>
          <p:nvPr/>
        </p:nvSpPr>
        <p:spPr>
          <a:xfrm>
            <a:off x="274320" y="180000"/>
            <a:ext cx="8229240" cy="837720"/>
          </a:xfrm>
          <a:prstGeom prst="rect">
            <a:avLst/>
          </a:prstGeom>
          <a:solidFill>
            <a:srgbClr val="ffff00"/>
          </a:solidFill>
          <a:ln>
            <a:noFill/>
          </a:ln>
        </p:spPr>
        <p:txBody>
          <a:bodyPr anchor="ctr">
            <a:normAutofit/>
          </a:bodyPr>
          <a:p>
            <a:pPr algn="ctr">
              <a:lnSpc>
                <a:spcPct val="100000"/>
              </a:lnSpc>
            </a:pPr>
            <a:r>
              <a:rPr b="0" lang="en-US" sz="4400" spc="-1" strike="noStrike">
                <a:solidFill>
                  <a:srgbClr val="000000"/>
                </a:solidFill>
                <a:latin typeface="Calibri"/>
              </a:rPr>
              <a:t>1.Back ground information </a:t>
            </a:r>
            <a:endParaRPr b="0" lang="en-US" sz="4400" spc="-1" strike="noStrike">
              <a:solidFill>
                <a:srgbClr val="000000"/>
              </a:solidFill>
              <a:latin typeface="Calibri"/>
            </a:endParaRPr>
          </a:p>
        </p:txBody>
      </p:sp>
      <p:sp>
        <p:nvSpPr>
          <p:cNvPr id="629" name="TextShape 2"/>
          <p:cNvSpPr txBox="1"/>
          <p:nvPr/>
        </p:nvSpPr>
        <p:spPr>
          <a:xfrm>
            <a:off x="557640" y="1371600"/>
            <a:ext cx="11091240" cy="4754160"/>
          </a:xfrm>
          <a:prstGeom prst="rect">
            <a:avLst/>
          </a:prstGeom>
          <a:noFill/>
          <a:ln>
            <a:noFill/>
          </a:ln>
        </p:spPr>
        <p:txBody>
          <a:bodyPr>
            <a:noAutofit/>
          </a:bodyPr>
          <a:p>
            <a:pPr marL="343080" indent="-342720" algn="just">
              <a:lnSpc>
                <a:spcPct val="150000"/>
              </a:lnSpc>
              <a:buClr>
                <a:srgbClr val="000000"/>
              </a:buClr>
              <a:buFont typeface="Symbol"/>
              <a:buChar char=""/>
            </a:pPr>
            <a:r>
              <a:rPr b="0" lang="en-GB" sz="2400" spc="-1" strike="noStrike">
                <a:solidFill>
                  <a:srgbClr val="000000"/>
                </a:solidFill>
                <a:latin typeface="Times New Roman"/>
                <a:ea typeface="Calibri"/>
              </a:rPr>
              <a:t>Due to the war erupted, on November 4/2020 all necessary inputs for </a:t>
            </a:r>
            <a:r>
              <a:rPr b="1" lang="en-US" sz="2400" spc="-1" strike="noStrike">
                <a:solidFill>
                  <a:srgbClr val="4f81bd"/>
                </a:solidFill>
                <a:latin typeface="Cambria"/>
                <a:ea typeface="Times New Roman"/>
              </a:rPr>
              <a:t>plant protection and quarantine </a:t>
            </a:r>
            <a:r>
              <a:rPr b="0" lang="en-GB" sz="2400" spc="-1" strike="noStrike">
                <a:solidFill>
                  <a:srgbClr val="000000"/>
                </a:solidFill>
                <a:latin typeface="Times New Roman"/>
                <a:ea typeface="Calibri"/>
              </a:rPr>
              <a:t>like agro-chemicals, spray machines, personal protective equipment (PPE), stores, lab equipment, and other materials have been destroyed, looted, and burnt. </a:t>
            </a:r>
            <a:endParaRPr b="0" lang="en-US" sz="2400" spc="-1" strike="noStrike">
              <a:solidFill>
                <a:srgbClr val="000000"/>
              </a:solidFill>
              <a:latin typeface="Calibri"/>
            </a:endParaRPr>
          </a:p>
          <a:p>
            <a:pPr marL="343080" indent="-342720" algn="just">
              <a:lnSpc>
                <a:spcPct val="150000"/>
              </a:lnSpc>
              <a:spcAft>
                <a:spcPts val="799"/>
              </a:spcAft>
              <a:buClr>
                <a:srgbClr val="000000"/>
              </a:buClr>
              <a:buFont typeface="Symbol"/>
              <a:buChar char=""/>
            </a:pPr>
            <a:r>
              <a:rPr b="0" lang="en-GB" sz="2400" spc="-1" strike="noStrike">
                <a:solidFill>
                  <a:srgbClr val="000000"/>
                </a:solidFill>
                <a:latin typeface="Times New Roman"/>
                <a:ea typeface="Calibri"/>
              </a:rPr>
              <a:t>And </a:t>
            </a:r>
            <a:r>
              <a:rPr b="0" lang="en-AU" sz="2400" spc="-1" strike="noStrike">
                <a:solidFill>
                  <a:srgbClr val="000000"/>
                </a:solidFill>
                <a:latin typeface="Times New Roman"/>
                <a:ea typeface="Calibri"/>
              </a:rPr>
              <a:t>due to the siege, supplies of  inputs became very limited and farmers are not able to access the described inputs above.</a:t>
            </a:r>
            <a:endParaRPr b="0" lang="en-US" sz="2400" spc="-1" strike="noStrike">
              <a:solidFill>
                <a:srgbClr val="000000"/>
              </a:solidFill>
              <a:latin typeface="Calibri"/>
            </a:endParaRPr>
          </a:p>
          <a:p>
            <a:pPr>
              <a:lnSpc>
                <a:spcPct val="100000"/>
              </a:lnSpc>
              <a:spcBef>
                <a:spcPts val="641"/>
              </a:spcBef>
            </a:pP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TextShape 1"/>
          <p:cNvSpPr txBox="1"/>
          <p:nvPr/>
        </p:nvSpPr>
        <p:spPr>
          <a:xfrm>
            <a:off x="243720" y="46080"/>
            <a:ext cx="8229240" cy="685440"/>
          </a:xfrm>
          <a:prstGeom prst="rect">
            <a:avLst/>
          </a:prstGeom>
          <a:solidFill>
            <a:srgbClr val="ffff00"/>
          </a:solidFill>
          <a:ln>
            <a:noFill/>
          </a:ln>
        </p:spPr>
        <p:txBody>
          <a:bodyPr anchor="ctr">
            <a:normAutofit/>
          </a:bodyPr>
          <a:p>
            <a:pPr algn="ctr">
              <a:lnSpc>
                <a:spcPct val="100000"/>
              </a:lnSpc>
            </a:pPr>
            <a:r>
              <a:rPr b="0" lang="en-US" sz="4400" spc="-1" strike="noStrike">
                <a:solidFill>
                  <a:srgbClr val="000000"/>
                </a:solidFill>
                <a:latin typeface="Calibri"/>
              </a:rPr>
              <a:t>Contin….</a:t>
            </a:r>
            <a:endParaRPr b="0" lang="en-US" sz="4400" spc="-1" strike="noStrike">
              <a:solidFill>
                <a:srgbClr val="000000"/>
              </a:solidFill>
              <a:latin typeface="Calibri"/>
            </a:endParaRPr>
          </a:p>
        </p:txBody>
      </p:sp>
      <p:sp>
        <p:nvSpPr>
          <p:cNvPr id="631" name="TextShape 2"/>
          <p:cNvSpPr txBox="1"/>
          <p:nvPr/>
        </p:nvSpPr>
        <p:spPr>
          <a:xfrm>
            <a:off x="311040" y="1447920"/>
            <a:ext cx="11548440" cy="4677840"/>
          </a:xfrm>
          <a:prstGeom prst="rect">
            <a:avLst/>
          </a:prstGeom>
          <a:noFill/>
          <a:ln>
            <a:noFill/>
          </a:ln>
        </p:spPr>
        <p:txBody>
          <a:bodyPr>
            <a:normAutofit/>
          </a:bodyPr>
          <a:p>
            <a:pPr marL="343080" indent="-342720" algn="just">
              <a:lnSpc>
                <a:spcPct val="150000"/>
              </a:lnSpc>
              <a:spcAft>
                <a:spcPts val="799"/>
              </a:spcAft>
              <a:buClr>
                <a:srgbClr val="000000"/>
              </a:buClr>
              <a:buFont typeface="Wingdings" charset="2"/>
              <a:buChar char=""/>
            </a:pPr>
            <a:r>
              <a:rPr b="0" lang="en-GB" sz="2400" spc="-1" strike="noStrike">
                <a:solidFill>
                  <a:srgbClr val="000000"/>
                </a:solidFill>
                <a:latin typeface="Times New Roman"/>
                <a:ea typeface="Calibri"/>
              </a:rPr>
              <a:t>Farmers are suffering from the war in multidimensional ways </a:t>
            </a:r>
            <a:endParaRPr b="0" lang="en-US" sz="2400" spc="-1" strike="noStrike">
              <a:solidFill>
                <a:srgbClr val="000000"/>
              </a:solidFill>
              <a:latin typeface="Calibri"/>
            </a:endParaRPr>
          </a:p>
          <a:p>
            <a:pPr lvl="1" marL="743040" indent="-285480" algn="just">
              <a:lnSpc>
                <a:spcPct val="150000"/>
              </a:lnSpc>
              <a:spcAft>
                <a:spcPts val="799"/>
              </a:spcAft>
              <a:buClr>
                <a:srgbClr val="000000"/>
              </a:buClr>
              <a:buFont typeface="Wingdings" charset="2"/>
              <a:buChar char=""/>
            </a:pPr>
            <a:r>
              <a:rPr b="0" lang="en-GB" sz="2400" spc="-1" strike="noStrike">
                <a:solidFill>
                  <a:srgbClr val="000000"/>
                </a:solidFill>
                <a:latin typeface="Times New Roman"/>
                <a:ea typeface="Calibri"/>
              </a:rPr>
              <a:t>Directly their properties was </a:t>
            </a:r>
            <a:r>
              <a:rPr b="0" lang="en-GB" sz="2400" spc="-1" strike="noStrike">
                <a:solidFill>
                  <a:srgbClr val="ff0000"/>
                </a:solidFill>
                <a:latin typeface="Times New Roman"/>
                <a:ea typeface="Calibri"/>
              </a:rPr>
              <a:t>looted</a:t>
            </a:r>
            <a:r>
              <a:rPr b="0" lang="en-GB" sz="2400" spc="-1" strike="noStrike">
                <a:solidFill>
                  <a:srgbClr val="000000"/>
                </a:solidFill>
                <a:latin typeface="Times New Roman"/>
                <a:ea typeface="Calibri"/>
              </a:rPr>
              <a:t>, </a:t>
            </a:r>
            <a:endParaRPr b="0" lang="en-US" sz="2400" spc="-1" strike="noStrike">
              <a:solidFill>
                <a:srgbClr val="000000"/>
              </a:solidFill>
              <a:latin typeface="Calibri"/>
            </a:endParaRPr>
          </a:p>
          <a:p>
            <a:pPr lvl="1" marL="743040" indent="-285480" algn="just">
              <a:lnSpc>
                <a:spcPct val="150000"/>
              </a:lnSpc>
              <a:spcAft>
                <a:spcPts val="799"/>
              </a:spcAft>
              <a:buClr>
                <a:srgbClr val="000000"/>
              </a:buClr>
              <a:buFont typeface="Wingdings" charset="2"/>
              <a:buChar char=""/>
            </a:pPr>
            <a:r>
              <a:rPr b="0" lang="en-GB" sz="2400" spc="-1" strike="noStrike">
                <a:solidFill>
                  <a:srgbClr val="000000"/>
                </a:solidFill>
                <a:latin typeface="Times New Roman"/>
                <a:ea typeface="Calibri"/>
              </a:rPr>
              <a:t>Blocked to </a:t>
            </a:r>
            <a:r>
              <a:rPr b="0" lang="en-GB" sz="2400" spc="-1" strike="noStrike">
                <a:solidFill>
                  <a:srgbClr val="ff0000"/>
                </a:solidFill>
                <a:latin typeface="Times New Roman"/>
                <a:ea typeface="Calibri"/>
              </a:rPr>
              <a:t>market access of  inputs</a:t>
            </a:r>
            <a:endParaRPr b="0" lang="en-US" sz="2400" spc="-1" strike="noStrike">
              <a:solidFill>
                <a:srgbClr val="000000"/>
              </a:solidFill>
              <a:latin typeface="Calibri"/>
            </a:endParaRPr>
          </a:p>
          <a:p>
            <a:pPr lvl="1" marL="743040" indent="-285480" algn="just">
              <a:lnSpc>
                <a:spcPct val="150000"/>
              </a:lnSpc>
              <a:spcAft>
                <a:spcPts val="799"/>
              </a:spcAft>
              <a:buClr>
                <a:srgbClr val="000000"/>
              </a:buClr>
              <a:buFont typeface="Wingdings" charset="2"/>
              <a:buChar char=""/>
            </a:pPr>
            <a:r>
              <a:rPr b="0" lang="en-GB" sz="2400" spc="-1" strike="noStrike">
                <a:solidFill>
                  <a:srgbClr val="000000"/>
                </a:solidFill>
                <a:latin typeface="Times New Roman"/>
                <a:ea typeface="Calibri"/>
              </a:rPr>
              <a:t>Instability &amp; displacement of farmers</a:t>
            </a:r>
            <a:r>
              <a:rPr b="0" lang="en-GB" sz="2400" spc="-1" strike="noStrike">
                <a:solidFill>
                  <a:srgbClr val="0070c0"/>
                </a:solidFill>
                <a:latin typeface="Times New Roman"/>
                <a:ea typeface="Calibri"/>
              </a:rPr>
              <a:t> </a:t>
            </a:r>
            <a:r>
              <a:rPr b="0" lang="en-GB" sz="2400" spc="-1" strike="noStrike">
                <a:solidFill>
                  <a:srgbClr val="ff0000"/>
                </a:solidFill>
                <a:latin typeface="Times New Roman"/>
                <a:ea typeface="Calibri"/>
              </a:rPr>
              <a:t>did not allow to </a:t>
            </a:r>
            <a:r>
              <a:rPr b="0" lang="en-GB" sz="2400" spc="-1" strike="noStrike">
                <a:solidFill>
                  <a:srgbClr val="000000"/>
                </a:solidFill>
                <a:latin typeface="Times New Roman"/>
                <a:ea typeface="Calibri"/>
              </a:rPr>
              <a:t>proper management of their land.</a:t>
            </a:r>
            <a:endParaRPr b="0" lang="en-US" sz="2400" spc="-1" strike="noStrike">
              <a:solidFill>
                <a:srgbClr val="000000"/>
              </a:solidFill>
              <a:latin typeface="Calibri"/>
            </a:endParaRPr>
          </a:p>
          <a:p>
            <a:pPr marL="343080" indent="-342720">
              <a:lnSpc>
                <a:spcPct val="115000"/>
              </a:lnSpc>
              <a:spcAft>
                <a:spcPts val="1001"/>
              </a:spcAft>
              <a:buClr>
                <a:srgbClr val="000000"/>
              </a:buClr>
              <a:buFont typeface="Wingdings" charset="2"/>
              <a:buChar char=""/>
            </a:pPr>
            <a:r>
              <a:rPr b="0" lang="en-GB" sz="2400" spc="-1" strike="noStrike">
                <a:solidFill>
                  <a:srgbClr val="000000"/>
                </a:solidFill>
                <a:latin typeface="Times New Roman"/>
                <a:ea typeface="Calibri"/>
              </a:rPr>
              <a:t>That means </a:t>
            </a:r>
            <a:r>
              <a:rPr b="0" lang="en-AU" sz="2400" spc="-1" strike="noStrike">
                <a:solidFill>
                  <a:srgbClr val="000000"/>
                </a:solidFill>
                <a:latin typeface="Times New Roman"/>
                <a:ea typeface="Calibri"/>
              </a:rPr>
              <a:t>farmers were forced to </a:t>
            </a:r>
            <a:r>
              <a:rPr b="0" lang="en-AU" sz="2400" spc="-1" strike="noStrike">
                <a:solidFill>
                  <a:srgbClr val="ff0000"/>
                </a:solidFill>
                <a:latin typeface="Times New Roman"/>
                <a:ea typeface="Calibri"/>
              </a:rPr>
              <a:t>plant</a:t>
            </a:r>
            <a:r>
              <a:rPr b="0" lang="en-AU" sz="2400" spc="-1" strike="noStrike">
                <a:solidFill>
                  <a:srgbClr val="000000"/>
                </a:solidFill>
                <a:latin typeface="Times New Roman"/>
                <a:ea typeface="Calibri"/>
              </a:rPr>
              <a:t> their farmland in </a:t>
            </a:r>
            <a:r>
              <a:rPr b="0" lang="en-AU" sz="2400" spc="-1" strike="noStrike">
                <a:solidFill>
                  <a:srgbClr val="ff0000"/>
                </a:solidFill>
                <a:latin typeface="Times New Roman"/>
                <a:ea typeface="Calibri"/>
              </a:rPr>
              <a:t>the first ploughing </a:t>
            </a:r>
            <a:r>
              <a:rPr b="0" lang="en-AU" sz="2400" spc="-1" strike="noStrike">
                <a:solidFill>
                  <a:srgbClr val="000000"/>
                </a:solidFill>
                <a:latin typeface="Times New Roman"/>
                <a:ea typeface="Calibri"/>
              </a:rPr>
              <a:t>and or </a:t>
            </a:r>
            <a:r>
              <a:rPr b="0" lang="en-AU" sz="2400" spc="-1" strike="noStrike">
                <a:solidFill>
                  <a:srgbClr val="ff0000"/>
                </a:solidFill>
                <a:latin typeface="Times New Roman"/>
                <a:ea typeface="Calibri"/>
              </a:rPr>
              <a:t>second ploughing, leads</a:t>
            </a:r>
            <a:r>
              <a:rPr b="0" lang="en-AU" sz="2400" spc="-1" strike="noStrike">
                <a:solidFill>
                  <a:srgbClr val="000000"/>
                </a:solidFill>
                <a:latin typeface="Times New Roman"/>
                <a:ea typeface="Calibri"/>
              </a:rPr>
              <a:t> to </a:t>
            </a:r>
            <a:r>
              <a:rPr b="1" lang="en-AU" sz="2400" spc="-1" strike="noStrike">
                <a:solidFill>
                  <a:srgbClr val="000000"/>
                </a:solidFill>
                <a:latin typeface="Times New Roman"/>
                <a:ea typeface="Calibri"/>
              </a:rPr>
              <a:t>create conducive environment to pest infestation.</a:t>
            </a:r>
            <a:r>
              <a:rPr b="0" lang="en-GB" sz="2400" spc="-1" strike="noStrike">
                <a:solidFill>
                  <a:srgbClr val="000000"/>
                </a:solidFill>
                <a:latin typeface="Times New Roman"/>
                <a:ea typeface="Calibri"/>
              </a:rPr>
              <a:t> </a:t>
            </a:r>
            <a:endParaRPr b="0" lang="en-US" sz="2400" spc="-1" strike="noStrike">
              <a:solidFill>
                <a:srgbClr val="000000"/>
              </a:solidFill>
              <a:latin typeface="Calibri"/>
            </a:endParaRPr>
          </a:p>
          <a:p>
            <a:pPr marL="343080" indent="-342720">
              <a:lnSpc>
                <a:spcPct val="115000"/>
              </a:lnSpc>
              <a:spcAft>
                <a:spcPts val="1001"/>
              </a:spcAft>
              <a:buClr>
                <a:srgbClr val="000000"/>
              </a:buClr>
              <a:buFont typeface="Wingdings" charset="2"/>
              <a:buChar char=""/>
            </a:pPr>
            <a:r>
              <a:rPr b="0" lang="en-GB" sz="2400" spc="-1" strike="noStrike">
                <a:solidFill>
                  <a:srgbClr val="000000"/>
                </a:solidFill>
                <a:latin typeface="Times New Roman"/>
                <a:ea typeface="Calibri"/>
              </a:rPr>
              <a:t>As a result weeds, pests, and disease significantly contributed to yield reduction.</a:t>
            </a:r>
            <a:endParaRPr b="0" lang="en-US" sz="2400" spc="-1" strike="noStrike">
              <a:solidFill>
                <a:srgbClr val="000000"/>
              </a:solidFill>
              <a:latin typeface="Calibri"/>
            </a:endParaRPr>
          </a:p>
          <a:p>
            <a:pPr>
              <a:lnSpc>
                <a:spcPct val="100000"/>
              </a:lnSpc>
              <a:spcBef>
                <a:spcPts val="641"/>
              </a:spcBef>
            </a:pP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TextShape 1"/>
          <p:cNvSpPr txBox="1"/>
          <p:nvPr/>
        </p:nvSpPr>
        <p:spPr>
          <a:xfrm>
            <a:off x="509040" y="0"/>
            <a:ext cx="8229240" cy="685440"/>
          </a:xfrm>
          <a:prstGeom prst="rect">
            <a:avLst/>
          </a:prstGeom>
          <a:solidFill>
            <a:srgbClr val="ffff00"/>
          </a:solidFill>
          <a:ln>
            <a:noFill/>
          </a:ln>
        </p:spPr>
        <p:txBody>
          <a:bodyPr anchor="ctr">
            <a:normAutofit/>
          </a:bodyPr>
          <a:p>
            <a:pPr algn="ctr">
              <a:lnSpc>
                <a:spcPct val="100000"/>
              </a:lnSpc>
            </a:pPr>
            <a:r>
              <a:rPr b="0" lang="en-US" sz="4400" spc="-1" strike="noStrike">
                <a:solidFill>
                  <a:srgbClr val="000000"/>
                </a:solidFill>
                <a:latin typeface="Calibri"/>
              </a:rPr>
              <a:t>Contin….</a:t>
            </a:r>
            <a:endParaRPr b="0" lang="en-US" sz="4400" spc="-1" strike="noStrike">
              <a:solidFill>
                <a:srgbClr val="000000"/>
              </a:solidFill>
              <a:latin typeface="Calibri"/>
            </a:endParaRPr>
          </a:p>
        </p:txBody>
      </p:sp>
      <p:sp>
        <p:nvSpPr>
          <p:cNvPr id="633" name="TextShape 2"/>
          <p:cNvSpPr txBox="1"/>
          <p:nvPr/>
        </p:nvSpPr>
        <p:spPr>
          <a:xfrm>
            <a:off x="146160" y="1371600"/>
            <a:ext cx="11850120" cy="5181120"/>
          </a:xfrm>
          <a:prstGeom prst="rect">
            <a:avLst/>
          </a:prstGeom>
          <a:noFill/>
          <a:ln>
            <a:noFill/>
          </a:ln>
        </p:spPr>
        <p:txBody>
          <a:bodyPr>
            <a:normAutofit/>
          </a:bodyPr>
          <a:p>
            <a:pPr marL="343080" indent="-342720" algn="just">
              <a:lnSpc>
                <a:spcPct val="150000"/>
              </a:lnSpc>
              <a:spcAft>
                <a:spcPts val="1001"/>
              </a:spcAft>
              <a:buClr>
                <a:srgbClr val="ff0000"/>
              </a:buClr>
              <a:buFont typeface="Symbol"/>
              <a:buChar char=""/>
            </a:pPr>
            <a:r>
              <a:rPr b="0" lang="en-GB" sz="2700" spc="-1" strike="noStrike">
                <a:solidFill>
                  <a:srgbClr val="ff0000"/>
                </a:solidFill>
                <a:latin typeface="Times New Roman"/>
                <a:ea typeface="Calibri"/>
              </a:rPr>
              <a:t>The war also affect the whole regulation system of plant protection and quarantine, </a:t>
            </a:r>
            <a:endParaRPr b="0" lang="en-US" sz="2700" spc="-1" strike="noStrike">
              <a:solidFill>
                <a:srgbClr val="000000"/>
              </a:solidFill>
              <a:latin typeface="Calibri"/>
            </a:endParaRPr>
          </a:p>
          <a:p>
            <a:pPr lvl="1" marL="743040" indent="-285480" algn="just">
              <a:lnSpc>
                <a:spcPct val="150000"/>
              </a:lnSpc>
              <a:spcAft>
                <a:spcPts val="1001"/>
              </a:spcAft>
              <a:buClr>
                <a:srgbClr val="000000"/>
              </a:buClr>
              <a:buFont typeface="Symbol"/>
              <a:buChar char=""/>
            </a:pPr>
            <a:r>
              <a:rPr b="0" lang="en-GB" sz="2200" spc="-1" strike="noStrike">
                <a:solidFill>
                  <a:srgbClr val="000000"/>
                </a:solidFill>
                <a:latin typeface="Times New Roman"/>
                <a:ea typeface="Calibri"/>
              </a:rPr>
              <a:t>Weak quarantine system </a:t>
            </a:r>
            <a:r>
              <a:rPr b="0" lang="en-US" sz="2200" spc="-1" strike="noStrike">
                <a:solidFill>
                  <a:srgbClr val="000000"/>
                </a:solidFill>
                <a:latin typeface="Times New Roman"/>
                <a:ea typeface="Calibri"/>
              </a:rPr>
              <a:t>(because of the </a:t>
            </a:r>
            <a:r>
              <a:rPr b="0" lang="en-US" sz="2200" spc="-1" strike="noStrike">
                <a:solidFill>
                  <a:srgbClr val="ff0000"/>
                </a:solidFill>
                <a:latin typeface="Times New Roman"/>
                <a:ea typeface="Calibri"/>
              </a:rPr>
              <a:t>un regulated trade</a:t>
            </a:r>
            <a:r>
              <a:rPr b="0" lang="en-US" sz="2200" spc="-1" strike="noStrike">
                <a:solidFill>
                  <a:srgbClr val="000000"/>
                </a:solidFill>
                <a:latin typeface="Times New Roman"/>
                <a:ea typeface="Calibri"/>
              </a:rPr>
              <a:t>)</a:t>
            </a:r>
            <a:endParaRPr b="0" lang="en-US" sz="2200" spc="-1" strike="noStrike">
              <a:solidFill>
                <a:srgbClr val="000000"/>
              </a:solidFill>
              <a:latin typeface="Calibri"/>
            </a:endParaRPr>
          </a:p>
          <a:p>
            <a:pPr lvl="1" marL="743040" indent="-285480" algn="just">
              <a:lnSpc>
                <a:spcPct val="150000"/>
              </a:lnSpc>
              <a:buClr>
                <a:srgbClr val="000000"/>
              </a:buClr>
              <a:buFont typeface="Symbol"/>
              <a:buChar char=""/>
            </a:pPr>
            <a:r>
              <a:rPr b="0" lang="en-US" sz="2200" spc="-1" strike="noStrike">
                <a:solidFill>
                  <a:srgbClr val="000000"/>
                </a:solidFill>
                <a:latin typeface="Times New Roman"/>
                <a:ea typeface="Calibri"/>
              </a:rPr>
              <a:t>Limited capacity of regulatory body (b/s of the </a:t>
            </a:r>
            <a:r>
              <a:rPr b="0" lang="en-US" sz="2200" spc="-1" strike="noStrike">
                <a:solidFill>
                  <a:srgbClr val="0070c0"/>
                </a:solidFill>
                <a:latin typeface="Times New Roman"/>
                <a:ea typeface="Calibri"/>
              </a:rPr>
              <a:t>shortage of bedget </a:t>
            </a:r>
            <a:r>
              <a:rPr b="0" lang="en-US" sz="2200" spc="-1" strike="noStrike">
                <a:solidFill>
                  <a:srgbClr val="000000"/>
                </a:solidFill>
                <a:latin typeface="Times New Roman"/>
                <a:ea typeface="Calibri"/>
              </a:rPr>
              <a:t>for M&amp;E,Fuel ,Car etc</a:t>
            </a:r>
            <a:endParaRPr b="0" lang="en-US" sz="2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4" name="TextShape 1"/>
          <p:cNvSpPr txBox="1"/>
          <p:nvPr/>
        </p:nvSpPr>
        <p:spPr>
          <a:xfrm>
            <a:off x="682920" y="0"/>
            <a:ext cx="8229240" cy="761760"/>
          </a:xfrm>
          <a:prstGeom prst="rect">
            <a:avLst/>
          </a:prstGeom>
          <a:solidFill>
            <a:srgbClr val="ffff00"/>
          </a:solidFill>
          <a:ln>
            <a:noFill/>
          </a:ln>
        </p:spPr>
        <p:txBody>
          <a:bodyPr anchor="ctr">
            <a:normAutofit fontScale="19000"/>
          </a:bodyPr>
          <a:p>
            <a:pPr algn="ctr">
              <a:lnSpc>
                <a:spcPct val="100000"/>
              </a:lnSpc>
            </a:pPr>
            <a:br/>
            <a:br/>
            <a:r>
              <a:rPr b="1" lang="en-US" sz="3200" spc="-1" strike="noStrike">
                <a:solidFill>
                  <a:srgbClr val="0070c0"/>
                </a:solidFill>
                <a:latin typeface="Times New Roman"/>
                <a:ea typeface="Times New Roman"/>
              </a:rPr>
              <a:t>      </a:t>
            </a:r>
            <a:r>
              <a:rPr b="1" lang="en-US" sz="3600" spc="-1" strike="noStrike">
                <a:solidFill>
                  <a:srgbClr val="000000"/>
                </a:solidFill>
                <a:latin typeface="Times New Roman"/>
                <a:ea typeface="Times New Roman"/>
              </a:rPr>
              <a:t>2. Objective</a:t>
            </a:r>
            <a:br/>
            <a:endParaRPr b="0" lang="en-US" sz="3600" spc="-1" strike="noStrike">
              <a:solidFill>
                <a:srgbClr val="000000"/>
              </a:solidFill>
              <a:latin typeface="Calibri"/>
            </a:endParaRPr>
          </a:p>
        </p:txBody>
      </p:sp>
      <p:sp>
        <p:nvSpPr>
          <p:cNvPr id="635" name="TextShape 2"/>
          <p:cNvSpPr txBox="1"/>
          <p:nvPr/>
        </p:nvSpPr>
        <p:spPr>
          <a:xfrm>
            <a:off x="338400" y="1371600"/>
            <a:ext cx="11630880" cy="5257440"/>
          </a:xfrm>
          <a:prstGeom prst="rect">
            <a:avLst/>
          </a:prstGeom>
          <a:noFill/>
          <a:ln>
            <a:noFill/>
          </a:ln>
        </p:spPr>
        <p:txBody>
          <a:bodyPr>
            <a:normAutofit fontScale="5000"/>
          </a:bodyPr>
          <a:p>
            <a:pPr marL="343080" indent="-342720" algn="just">
              <a:lnSpc>
                <a:spcPct val="150000"/>
              </a:lnSpc>
              <a:spcAft>
                <a:spcPts val="601"/>
              </a:spcAft>
              <a:buClr>
                <a:srgbClr val="ff0000"/>
              </a:buClr>
              <a:buFont typeface="Wingdings" charset="2"/>
              <a:buChar char=""/>
            </a:pPr>
            <a:r>
              <a:rPr b="0" lang="en-GB" sz="7200" spc="-1" strike="noStrike">
                <a:solidFill>
                  <a:srgbClr val="ff0000"/>
                </a:solidFill>
                <a:latin typeface="Times New Roman"/>
                <a:ea typeface="Times New Roman"/>
              </a:rPr>
              <a:t>General objective</a:t>
            </a:r>
            <a:endParaRPr b="0" lang="en-US" sz="7200" spc="-1" strike="noStrike">
              <a:solidFill>
                <a:srgbClr val="000000"/>
              </a:solidFill>
              <a:latin typeface="Calibri"/>
            </a:endParaRPr>
          </a:p>
          <a:p>
            <a:pPr marL="343080" indent="-342720" algn="just">
              <a:lnSpc>
                <a:spcPct val="150000"/>
              </a:lnSpc>
              <a:spcAft>
                <a:spcPts val="601"/>
              </a:spcAft>
              <a:buClr>
                <a:srgbClr val="000000"/>
              </a:buClr>
              <a:buFont typeface="Wingdings" charset="2"/>
              <a:buChar char=""/>
            </a:pPr>
            <a:r>
              <a:rPr b="0" lang="en-GB" sz="7200" spc="-1" strike="noStrike">
                <a:solidFill>
                  <a:srgbClr val="000000"/>
                </a:solidFill>
                <a:latin typeface="Times New Roman"/>
                <a:ea typeface="Times New Roman"/>
              </a:rPr>
              <a:t>To enhance the pest management</a:t>
            </a:r>
            <a:r>
              <a:rPr b="0" lang="en-GB" sz="7200" spc="-1" strike="noStrike">
                <a:solidFill>
                  <a:srgbClr val="00b0f0"/>
                </a:solidFill>
                <a:latin typeface="Times New Roman"/>
                <a:ea typeface="Times New Roman"/>
              </a:rPr>
              <a:t> </a:t>
            </a:r>
            <a:r>
              <a:rPr b="0" lang="en-GB" sz="8000" spc="-1" strike="noStrike">
                <a:solidFill>
                  <a:srgbClr val="0070c0"/>
                </a:solidFill>
                <a:latin typeface="Times New Roman"/>
                <a:ea typeface="Times New Roman"/>
              </a:rPr>
              <a:t>system and</a:t>
            </a:r>
            <a:r>
              <a:rPr b="0" lang="en-GB" sz="7200" spc="-1" strike="noStrike">
                <a:solidFill>
                  <a:srgbClr val="00b0f0"/>
                </a:solidFill>
                <a:latin typeface="Times New Roman"/>
                <a:ea typeface="Times New Roman"/>
              </a:rPr>
              <a:t> </a:t>
            </a:r>
            <a:r>
              <a:rPr b="0" lang="en-GB" sz="7200" spc="-1" strike="noStrike">
                <a:solidFill>
                  <a:srgbClr val="0070c0"/>
                </a:solidFill>
                <a:latin typeface="Times New Roman"/>
                <a:ea typeface="Times New Roman"/>
              </a:rPr>
              <a:t>capacity of the region </a:t>
            </a:r>
            <a:r>
              <a:rPr b="0" lang="en-GB" sz="7200" spc="-1" strike="noStrike">
                <a:solidFill>
                  <a:srgbClr val="000000"/>
                </a:solidFill>
                <a:latin typeface="Times New Roman"/>
                <a:ea typeface="Times New Roman"/>
              </a:rPr>
              <a:t>and then</a:t>
            </a:r>
            <a:r>
              <a:rPr b="0" lang="en-US" sz="7200" spc="-1" strike="noStrike">
                <a:solidFill>
                  <a:srgbClr val="000000"/>
                </a:solidFill>
                <a:latin typeface="Calibri"/>
                <a:ea typeface="Times New Roman"/>
              </a:rPr>
              <a:t> </a:t>
            </a:r>
            <a:r>
              <a:rPr b="0" lang="en-GB" sz="7200" spc="-1" strike="noStrike">
                <a:solidFill>
                  <a:srgbClr val="000000"/>
                </a:solidFill>
                <a:latin typeface="Times New Roman"/>
                <a:ea typeface="Times New Roman"/>
              </a:rPr>
              <a:t>to play a role in the food security enhancement. </a:t>
            </a:r>
            <a:endParaRPr b="0" lang="en-US" sz="7200" spc="-1" strike="noStrike">
              <a:solidFill>
                <a:srgbClr val="000000"/>
              </a:solidFill>
              <a:latin typeface="Calibri"/>
            </a:endParaRPr>
          </a:p>
          <a:p>
            <a:pPr marL="343080" indent="-342720" algn="just">
              <a:lnSpc>
                <a:spcPct val="150000"/>
              </a:lnSpc>
              <a:spcAft>
                <a:spcPts val="601"/>
              </a:spcAft>
              <a:buClr>
                <a:srgbClr val="00b0f0"/>
              </a:buClr>
              <a:buFont typeface="Wingdings" charset="2"/>
              <a:buChar char=""/>
            </a:pPr>
            <a:r>
              <a:rPr b="0" lang="en-GB" sz="7200" spc="-1" strike="noStrike">
                <a:solidFill>
                  <a:srgbClr val="00b0f0"/>
                </a:solidFill>
                <a:latin typeface="Times New Roman"/>
                <a:ea typeface="Times New Roman"/>
              </a:rPr>
              <a:t> </a:t>
            </a:r>
            <a:r>
              <a:rPr b="0" lang="en-GB" sz="7200" spc="-1" strike="noStrike">
                <a:solidFill>
                  <a:srgbClr val="ff0000"/>
                </a:solidFill>
                <a:latin typeface="Times New Roman"/>
                <a:ea typeface="Times New Roman"/>
              </a:rPr>
              <a:t>SPESIFIC OBJECTIVES</a:t>
            </a:r>
            <a:endParaRPr b="0" lang="en-US" sz="7200" spc="-1" strike="noStrike">
              <a:solidFill>
                <a:srgbClr val="000000"/>
              </a:solidFill>
              <a:latin typeface="Calibri"/>
            </a:endParaRPr>
          </a:p>
          <a:p>
            <a:pPr lvl="1" marL="743040" indent="-285480" algn="just">
              <a:lnSpc>
                <a:spcPct val="150000"/>
              </a:lnSpc>
              <a:spcAft>
                <a:spcPts val="601"/>
              </a:spcAft>
              <a:buClr>
                <a:srgbClr val="000000"/>
              </a:buClr>
              <a:buFont typeface="Wingdings" charset="2"/>
              <a:buChar char=""/>
            </a:pPr>
            <a:r>
              <a:rPr b="0" lang="en-GB" sz="8000" spc="-1" strike="noStrike">
                <a:solidFill>
                  <a:srgbClr val="000000"/>
                </a:solidFill>
                <a:latin typeface="Times New Roman"/>
                <a:ea typeface="Times New Roman"/>
              </a:rPr>
              <a:t>To capacitate plant protection experts on pest survey, diagnosis and control. </a:t>
            </a:r>
            <a:endParaRPr b="0" lang="en-US" sz="8000" spc="-1" strike="noStrike">
              <a:solidFill>
                <a:srgbClr val="000000"/>
              </a:solidFill>
              <a:latin typeface="Calibri"/>
            </a:endParaRPr>
          </a:p>
          <a:p>
            <a:pPr lvl="1" marL="743040" indent="-285480" algn="just">
              <a:lnSpc>
                <a:spcPct val="150000"/>
              </a:lnSpc>
              <a:spcAft>
                <a:spcPts val="601"/>
              </a:spcAft>
              <a:buClr>
                <a:srgbClr val="000000"/>
              </a:buClr>
              <a:buFont typeface="Wingdings" charset="2"/>
              <a:buChar char=""/>
            </a:pPr>
            <a:r>
              <a:rPr b="0" lang="en-GB" sz="8000" spc="-1" strike="noStrike">
                <a:solidFill>
                  <a:srgbClr val="000000"/>
                </a:solidFill>
                <a:latin typeface="Times New Roman"/>
                <a:ea typeface="Calibri"/>
              </a:rPr>
              <a:t>To equip pesticide sprayers and  safety materials.</a:t>
            </a:r>
            <a:r>
              <a:rPr b="0" lang="en-GB" sz="2200" spc="-1" strike="noStrike">
                <a:solidFill>
                  <a:srgbClr val="000000"/>
                </a:solidFill>
                <a:latin typeface="Times New Roman"/>
                <a:ea typeface="Calibri"/>
              </a:rPr>
              <a:t> </a:t>
            </a:r>
            <a:endParaRPr b="0" lang="en-US" sz="2200" spc="-1" strike="noStrike">
              <a:solidFill>
                <a:srgbClr val="000000"/>
              </a:solidFill>
              <a:latin typeface="Calibri"/>
            </a:endParaRPr>
          </a:p>
          <a:p>
            <a:pPr lvl="1" marL="743040" indent="-285480" algn="just">
              <a:lnSpc>
                <a:spcPct val="150000"/>
              </a:lnSpc>
              <a:spcAft>
                <a:spcPts val="601"/>
              </a:spcAft>
              <a:buClr>
                <a:srgbClr val="000000"/>
              </a:buClr>
              <a:buFont typeface="Wingdings" charset="2"/>
              <a:buChar char=""/>
            </a:pPr>
            <a:r>
              <a:rPr b="0" lang="en-GB" sz="8000" spc="-1" strike="noStrike">
                <a:solidFill>
                  <a:srgbClr val="000000"/>
                </a:solidFill>
                <a:latin typeface="Times New Roman"/>
                <a:ea typeface="Calibri"/>
              </a:rPr>
              <a:t>To create a community based pest management system by provision of training to community facilitators at kebelle level</a:t>
            </a: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TextShape 1"/>
          <p:cNvSpPr txBox="1"/>
          <p:nvPr/>
        </p:nvSpPr>
        <p:spPr>
          <a:xfrm>
            <a:off x="234720" y="0"/>
            <a:ext cx="8229240" cy="914040"/>
          </a:xfrm>
          <a:prstGeom prst="rect">
            <a:avLst/>
          </a:prstGeom>
          <a:solidFill>
            <a:srgbClr val="ffff00"/>
          </a:solidFill>
          <a:ln>
            <a:noFill/>
          </a:ln>
        </p:spPr>
        <p:txBody>
          <a:bodyPr anchor="ctr">
            <a:normAutofit/>
          </a:bodyPr>
          <a:p>
            <a:pPr algn="ctr">
              <a:lnSpc>
                <a:spcPct val="100000"/>
              </a:lnSpc>
            </a:pPr>
            <a:r>
              <a:rPr b="0" lang="en-US" sz="2400" spc="-1" strike="noStrike">
                <a:solidFill>
                  <a:srgbClr val="000000"/>
                </a:solidFill>
                <a:latin typeface="Calibri"/>
              </a:rPr>
              <a:t>4. Current situation and  achievements  so far on controlling the Army worms , Desert and Tree Locust</a:t>
            </a:r>
            <a:endParaRPr b="0" lang="en-US" sz="2400" spc="-1" strike="noStrike">
              <a:solidFill>
                <a:srgbClr val="000000"/>
              </a:solidFill>
              <a:latin typeface="Calibri"/>
            </a:endParaRPr>
          </a:p>
        </p:txBody>
      </p:sp>
      <p:sp>
        <p:nvSpPr>
          <p:cNvPr id="637" name="TextShape 2"/>
          <p:cNvSpPr txBox="1"/>
          <p:nvPr/>
        </p:nvSpPr>
        <p:spPr>
          <a:xfrm>
            <a:off x="234720" y="914400"/>
            <a:ext cx="12191760" cy="5662800"/>
          </a:xfrm>
          <a:prstGeom prst="rect">
            <a:avLst/>
          </a:prstGeom>
          <a:noFill/>
          <a:ln>
            <a:noFill/>
          </a:ln>
        </p:spPr>
        <p:txBody>
          <a:bodyPr>
            <a:normAutofit/>
          </a:bodyPr>
          <a:p>
            <a:pPr marL="343080" indent="-342720">
              <a:lnSpc>
                <a:spcPct val="150000"/>
              </a:lnSpc>
              <a:spcBef>
                <a:spcPts val="519"/>
              </a:spcBef>
              <a:buClr>
                <a:srgbClr val="ff0000"/>
              </a:buClr>
              <a:buFont typeface="Wingdings" charset="2"/>
              <a:buChar char=""/>
            </a:pPr>
            <a:r>
              <a:rPr b="1" lang="en-US" sz="2600" spc="-1" strike="noStrike">
                <a:solidFill>
                  <a:srgbClr val="ff0000"/>
                </a:solidFill>
                <a:latin typeface="Times New Roman"/>
              </a:rPr>
              <a:t> </a:t>
            </a:r>
            <a:r>
              <a:rPr b="1" lang="en-US" sz="2600" spc="-1" strike="noStrike">
                <a:solidFill>
                  <a:srgbClr val="ff0000"/>
                </a:solidFill>
                <a:latin typeface="Times New Roman"/>
              </a:rPr>
              <a:t>4.1 Control operation of African army worm(AAW)</a:t>
            </a:r>
            <a:endParaRPr b="0" lang="en-US" sz="2600" spc="-1" strike="noStrike">
              <a:solidFill>
                <a:srgbClr val="000000"/>
              </a:solidFill>
              <a:latin typeface="Calibri"/>
            </a:endParaRPr>
          </a:p>
          <a:p>
            <a:pPr lvl="1" marL="743040" indent="-285480">
              <a:lnSpc>
                <a:spcPct val="150000"/>
              </a:lnSpc>
              <a:spcBef>
                <a:spcPts val="439"/>
              </a:spcBef>
              <a:buClr>
                <a:srgbClr val="000000"/>
              </a:buClr>
              <a:buFont typeface="Wingdings" charset="2"/>
              <a:buChar char=""/>
            </a:pPr>
            <a:r>
              <a:rPr b="0" lang="en-US" sz="2200" spc="-1" strike="noStrike">
                <a:solidFill>
                  <a:srgbClr val="000000"/>
                </a:solidFill>
                <a:latin typeface="Times New Roman"/>
              </a:rPr>
              <a:t>Right after the presence of </a:t>
            </a:r>
            <a:r>
              <a:rPr b="0" lang="en-US" sz="2200" spc="-1" strike="noStrike">
                <a:solidFill>
                  <a:srgbClr val="0070c0"/>
                </a:solidFill>
                <a:latin typeface="Times New Roman"/>
              </a:rPr>
              <a:t>AAW </a:t>
            </a:r>
            <a:r>
              <a:rPr b="0" lang="en-US" sz="2200" spc="-1" strike="noStrike">
                <a:solidFill>
                  <a:srgbClr val="000000"/>
                </a:solidFill>
                <a:latin typeface="Times New Roman"/>
              </a:rPr>
              <a:t> was reported from R/Azobo on may 28/2023</a:t>
            </a:r>
            <a:endParaRPr b="0" lang="en-US" sz="2200" spc="-1" strike="noStrike">
              <a:solidFill>
                <a:srgbClr val="000000"/>
              </a:solidFill>
              <a:latin typeface="Calibri"/>
            </a:endParaRPr>
          </a:p>
          <a:p>
            <a:pPr lvl="1" marL="743040" indent="-285480">
              <a:lnSpc>
                <a:spcPct val="150000"/>
              </a:lnSpc>
              <a:spcBef>
                <a:spcPts val="439"/>
              </a:spcBef>
              <a:buClr>
                <a:srgbClr val="ff0000"/>
              </a:buClr>
              <a:buFont typeface="Wingdings" charset="2"/>
              <a:buChar char=""/>
            </a:pPr>
            <a:r>
              <a:rPr b="0" lang="en-US" sz="2200" spc="-1" strike="noStrike">
                <a:solidFill>
                  <a:srgbClr val="ff0000"/>
                </a:solidFill>
                <a:latin typeface="Times New Roman"/>
              </a:rPr>
              <a:t>The BoANR was Continuously Alerting  the community </a:t>
            </a:r>
            <a:endParaRPr b="0" lang="en-US" sz="2200" spc="-1" strike="noStrike">
              <a:solidFill>
                <a:srgbClr val="000000"/>
              </a:solidFill>
              <a:latin typeface="Calibri"/>
            </a:endParaRPr>
          </a:p>
          <a:p>
            <a:pPr marL="274320">
              <a:lnSpc>
                <a:spcPct val="150000"/>
              </a:lnSpc>
              <a:spcBef>
                <a:spcPts val="439"/>
              </a:spcBef>
              <a:tabLst>
                <a:tab algn="l" pos="0"/>
              </a:tabLst>
            </a:pPr>
            <a:r>
              <a:rPr b="0" lang="en-US" sz="2200" spc="-1" strike="noStrike">
                <a:solidFill>
                  <a:srgbClr val="000000"/>
                </a:solidFill>
                <a:latin typeface="Times New Roman"/>
              </a:rPr>
              <a:t>    </a:t>
            </a:r>
            <a:r>
              <a:rPr b="0" lang="en-US" sz="2200" spc="-1" strike="noStrike">
                <a:solidFill>
                  <a:srgbClr val="000000"/>
                </a:solidFill>
                <a:latin typeface="Times New Roman"/>
              </a:rPr>
              <a:t>, the best out let was using media </a:t>
            </a:r>
            <a:endParaRPr b="0" lang="en-US" sz="2200" spc="-1" strike="noStrike">
              <a:solidFill>
                <a:srgbClr val="000000"/>
              </a:solidFill>
              <a:latin typeface="Calibri"/>
            </a:endParaRPr>
          </a:p>
          <a:p>
            <a:pPr lvl="2" marL="1143000" indent="-228240">
              <a:lnSpc>
                <a:spcPct val="150000"/>
              </a:lnSpc>
              <a:spcBef>
                <a:spcPts val="439"/>
              </a:spcBef>
              <a:buClr>
                <a:srgbClr val="000000"/>
              </a:buClr>
              <a:buFont typeface="Wingdings" charset="2"/>
              <a:buChar char=""/>
              <a:tabLst>
                <a:tab algn="l" pos="0"/>
              </a:tabLst>
            </a:pPr>
            <a:r>
              <a:rPr b="0" lang="en-US" sz="2200" spc="-1" strike="noStrike">
                <a:solidFill>
                  <a:srgbClr val="000000"/>
                </a:solidFill>
                <a:latin typeface="Times New Roman"/>
              </a:rPr>
              <a:t> </a:t>
            </a:r>
            <a:r>
              <a:rPr b="0" lang="en-US" sz="2200" spc="-1" strike="noStrike">
                <a:solidFill>
                  <a:srgbClr val="000000"/>
                </a:solidFill>
                <a:latin typeface="Times New Roman"/>
              </a:rPr>
              <a:t>All zones and wereda experts, local administrators and farmers were aware to assess their fields continuously and report to the region by saying </a:t>
            </a:r>
            <a:r>
              <a:rPr b="0" lang="en-US" sz="2200" spc="-1" strike="noStrike">
                <a:solidFill>
                  <a:srgbClr val="ff0000"/>
                </a:solidFill>
                <a:latin typeface="Times New Roman"/>
              </a:rPr>
              <a:t>yes or no</a:t>
            </a:r>
            <a:r>
              <a:rPr b="0" lang="en-US" sz="2200" spc="-1" strike="noStrike">
                <a:solidFill>
                  <a:srgbClr val="000000"/>
                </a:solidFill>
                <a:latin typeface="Times New Roman"/>
              </a:rPr>
              <a:t>.</a:t>
            </a:r>
            <a:endParaRPr b="0" lang="en-US" sz="2200" spc="-1" strike="noStrike">
              <a:solidFill>
                <a:srgbClr val="000000"/>
              </a:solidFill>
              <a:latin typeface="Calibri"/>
            </a:endParaRPr>
          </a:p>
          <a:p>
            <a:pPr lvl="1" marL="743040" indent="-285480">
              <a:lnSpc>
                <a:spcPct val="150000"/>
              </a:lnSpc>
              <a:spcBef>
                <a:spcPts val="439"/>
              </a:spcBef>
              <a:buClr>
                <a:srgbClr val="000000"/>
              </a:buClr>
              <a:buFont typeface="Wingdings" charset="2"/>
              <a:buChar char=""/>
              <a:tabLst>
                <a:tab algn="l" pos="0"/>
              </a:tabLst>
            </a:pPr>
            <a:r>
              <a:rPr b="0" lang="en-US" sz="2200" spc="-1" strike="noStrike">
                <a:solidFill>
                  <a:srgbClr val="000000"/>
                </a:solidFill>
                <a:latin typeface="Times New Roman"/>
              </a:rPr>
              <a:t>Strengthening and re establishing of pest control task forces at all level </a:t>
            </a:r>
            <a:endParaRPr b="0" lang="en-US" sz="2200" spc="-1" strike="noStrike">
              <a:solidFill>
                <a:srgbClr val="000000"/>
              </a:solidFill>
              <a:latin typeface="Calibri"/>
            </a:endParaRPr>
          </a:p>
          <a:p>
            <a:pPr lvl="1" marL="743040" indent="-285480">
              <a:lnSpc>
                <a:spcPct val="150000"/>
              </a:lnSpc>
              <a:spcBef>
                <a:spcPts val="439"/>
              </a:spcBef>
              <a:buClr>
                <a:srgbClr val="7030a0"/>
              </a:buClr>
              <a:buFont typeface="Wingdings" charset="2"/>
              <a:buChar char=""/>
              <a:tabLst>
                <a:tab algn="l" pos="0"/>
              </a:tabLst>
            </a:pPr>
            <a:r>
              <a:rPr b="0" lang="en-US" sz="2200" spc="-1" strike="noStrike">
                <a:solidFill>
                  <a:srgbClr val="7030a0"/>
                </a:solidFill>
                <a:latin typeface="Times New Roman"/>
              </a:rPr>
              <a:t>Re-allocate </a:t>
            </a:r>
            <a:r>
              <a:rPr b="0" lang="en-US" sz="2200" spc="-1" strike="noStrike">
                <a:solidFill>
                  <a:srgbClr val="000000"/>
                </a:solidFill>
                <a:latin typeface="Times New Roman"/>
              </a:rPr>
              <a:t>resources (</a:t>
            </a:r>
            <a:r>
              <a:rPr b="0" lang="en-US" sz="2200" spc="-1" strike="noStrike">
                <a:solidFill>
                  <a:srgbClr val="7030a0"/>
                </a:solidFill>
                <a:latin typeface="Times New Roman"/>
              </a:rPr>
              <a:t>agro-chemicals, sprayers, Personal protective equipment's and some detergents</a:t>
            </a:r>
            <a:r>
              <a:rPr b="0" lang="en-US" sz="2200" spc="-1" strike="noStrike">
                <a:solidFill>
                  <a:srgbClr val="000000"/>
                </a:solidFill>
                <a:latin typeface="Times New Roman"/>
              </a:rPr>
              <a:t>)  </a:t>
            </a:r>
            <a:r>
              <a:rPr b="0" lang="en-US" sz="2200" spc="-1" strike="noStrike">
                <a:solidFill>
                  <a:srgbClr val="ff0000"/>
                </a:solidFill>
                <a:latin typeface="Times New Roman"/>
              </a:rPr>
              <a:t>to hot spot area</a:t>
            </a:r>
            <a:endParaRPr b="0" lang="en-US" sz="2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TextShape 1"/>
          <p:cNvSpPr txBox="1"/>
          <p:nvPr/>
        </p:nvSpPr>
        <p:spPr>
          <a:xfrm>
            <a:off x="362880" y="228600"/>
            <a:ext cx="8229240" cy="685440"/>
          </a:xfrm>
          <a:prstGeom prst="rect">
            <a:avLst/>
          </a:prstGeom>
          <a:solidFill>
            <a:srgbClr val="ffff00"/>
          </a:solidFill>
          <a:ln>
            <a:noFill/>
          </a:ln>
        </p:spPr>
        <p:txBody>
          <a:bodyPr anchor="ctr">
            <a:normAutofit fontScale="5000"/>
          </a:bodyPr>
          <a:p>
            <a:pPr marL="182880" indent="-182520" algn="ctr">
              <a:lnSpc>
                <a:spcPct val="150000"/>
              </a:lnSpc>
              <a:spcBef>
                <a:spcPts val="879"/>
              </a:spcBef>
              <a:tabLst>
                <a:tab algn="l" pos="0"/>
              </a:tabLst>
            </a:pPr>
            <a:br/>
            <a:br/>
            <a:r>
              <a:rPr b="1" lang="en-US" sz="3100" spc="-1" strike="noStrike">
                <a:solidFill>
                  <a:srgbClr val="000000"/>
                </a:solidFill>
                <a:latin typeface="Times New Roman"/>
              </a:rPr>
              <a:t>Monitoring the Control operation of AAW</a:t>
            </a:r>
            <a:br/>
            <a:br/>
            <a:br/>
            <a:endParaRPr b="0" lang="en-US" sz="3100" spc="-1" strike="noStrike">
              <a:solidFill>
                <a:srgbClr val="000000"/>
              </a:solidFill>
              <a:latin typeface="Calibri"/>
            </a:endParaRPr>
          </a:p>
        </p:txBody>
      </p:sp>
      <p:sp>
        <p:nvSpPr>
          <p:cNvPr id="639" name="TextShape 2"/>
          <p:cNvSpPr txBox="1"/>
          <p:nvPr/>
        </p:nvSpPr>
        <p:spPr>
          <a:xfrm>
            <a:off x="274320" y="1295280"/>
            <a:ext cx="11768040" cy="5333760"/>
          </a:xfrm>
          <a:prstGeom prst="rect">
            <a:avLst/>
          </a:prstGeom>
          <a:noFill/>
          <a:ln>
            <a:noFill/>
          </a:ln>
        </p:spPr>
        <p:txBody>
          <a:bodyPr>
            <a:normAutofit/>
          </a:bodyPr>
          <a:p>
            <a:pPr marL="343080" indent="-342720">
              <a:lnSpc>
                <a:spcPct val="100000"/>
              </a:lnSpc>
              <a:spcBef>
                <a:spcPts val="479"/>
              </a:spcBef>
              <a:buClr>
                <a:srgbClr val="000000"/>
              </a:buClr>
              <a:buFont typeface="Wingdings" charset="2"/>
              <a:buChar char=""/>
            </a:pPr>
            <a:r>
              <a:rPr b="0" lang="en-US" sz="2400" spc="-1" strike="noStrike">
                <a:solidFill>
                  <a:srgbClr val="000000"/>
                </a:solidFill>
                <a:latin typeface="Times New Roman"/>
              </a:rPr>
              <a:t>Area coverage of the </a:t>
            </a:r>
            <a:r>
              <a:rPr b="0" lang="en-US" sz="2400" spc="-1" strike="noStrike">
                <a:solidFill>
                  <a:srgbClr val="ff0000"/>
                </a:solidFill>
                <a:latin typeface="Times New Roman"/>
              </a:rPr>
              <a:t>AAW </a:t>
            </a:r>
            <a:r>
              <a:rPr b="0" lang="en-US" sz="2400" spc="-1" strike="noStrike">
                <a:solidFill>
                  <a:srgbClr val="000000"/>
                </a:solidFill>
                <a:latin typeface="Times New Roman"/>
              </a:rPr>
              <a:t>by werda and zones</a:t>
            </a:r>
            <a:endParaRPr b="0" lang="en-US" sz="2400" spc="-1" strike="noStrike">
              <a:solidFill>
                <a:srgbClr val="000000"/>
              </a:solidFill>
              <a:latin typeface="Calibri"/>
            </a:endParaRPr>
          </a:p>
          <a:p>
            <a:pPr lvl="1" marL="743040" indent="-285480">
              <a:lnSpc>
                <a:spcPct val="100000"/>
              </a:lnSpc>
              <a:spcBef>
                <a:spcPts val="519"/>
              </a:spcBef>
              <a:buClr>
                <a:srgbClr val="000000"/>
              </a:buClr>
              <a:buFont typeface="Wingdings" charset="2"/>
              <a:buChar char=""/>
            </a:pPr>
            <a:r>
              <a:rPr b="0" lang="en-US" sz="2600" spc="-1" strike="noStrike">
                <a:solidFill>
                  <a:srgbClr val="000000"/>
                </a:solidFill>
                <a:latin typeface="Calibri"/>
              </a:rPr>
              <a:t> </a:t>
            </a:r>
            <a:r>
              <a:rPr b="0" lang="en-US" sz="2400" spc="-1" strike="noStrike">
                <a:solidFill>
                  <a:srgbClr val="000000"/>
                </a:solidFill>
                <a:latin typeface="Calibri"/>
              </a:rPr>
              <a:t>It cavers 5 zones,</a:t>
            </a:r>
            <a:r>
              <a:rPr b="0" lang="en-US" sz="2400" spc="-1" strike="noStrike">
                <a:solidFill>
                  <a:srgbClr val="e46c0a"/>
                </a:solidFill>
                <a:latin typeface="Calibri"/>
              </a:rPr>
              <a:t>31</a:t>
            </a:r>
            <a:r>
              <a:rPr b="0" lang="en-US" sz="2400" spc="-1" strike="noStrike">
                <a:solidFill>
                  <a:srgbClr val="000000"/>
                </a:solidFill>
                <a:latin typeface="Calibri"/>
              </a:rPr>
              <a:t> weredas and 126 kebelles of the Tigray</a:t>
            </a:r>
            <a:endParaRPr b="0" lang="en-US" sz="2400" spc="-1" strike="noStrike">
              <a:solidFill>
                <a:srgbClr val="000000"/>
              </a:solidFill>
              <a:latin typeface="Calibri"/>
            </a:endParaRPr>
          </a:p>
          <a:p>
            <a:pPr lvl="1" marL="743040" indent="-285480">
              <a:lnSpc>
                <a:spcPct val="100000"/>
              </a:lnSpc>
              <a:spcBef>
                <a:spcPts val="479"/>
              </a:spcBef>
              <a:buClr>
                <a:srgbClr val="000000"/>
              </a:buClr>
              <a:buFont typeface="Wingdings" charset="2"/>
              <a:buChar char=""/>
            </a:pPr>
            <a:r>
              <a:rPr b="0" lang="en-US" sz="2400" spc="-1" strike="noStrike">
                <a:solidFill>
                  <a:srgbClr val="000000"/>
                </a:solidFill>
                <a:latin typeface="Calibri"/>
              </a:rPr>
              <a:t>Area planted in </a:t>
            </a:r>
            <a:r>
              <a:rPr b="0" lang="en-US" sz="2400" spc="-1" strike="noStrike">
                <a:solidFill>
                  <a:srgbClr val="ff0000"/>
                </a:solidFill>
                <a:latin typeface="Calibri"/>
              </a:rPr>
              <a:t>31 weredas </a:t>
            </a:r>
            <a:r>
              <a:rPr b="0" lang="en-US" sz="2400" spc="-1" strike="noStrike">
                <a:solidFill>
                  <a:srgbClr val="000000"/>
                </a:solidFill>
                <a:latin typeface="Calibri"/>
              </a:rPr>
              <a:t>only 527,885 </a:t>
            </a:r>
            <a:r>
              <a:rPr b="0" lang="en-US" sz="2400" spc="-1" strike="noStrike">
                <a:solidFill>
                  <a:srgbClr val="e46c0a"/>
                </a:solidFill>
                <a:latin typeface="Calibri"/>
              </a:rPr>
              <a:t>hectare </a:t>
            </a:r>
            <a:endParaRPr b="0" lang="en-US" sz="2400" spc="-1" strike="noStrike">
              <a:solidFill>
                <a:srgbClr val="000000"/>
              </a:solidFill>
              <a:latin typeface="Calibri"/>
            </a:endParaRPr>
          </a:p>
          <a:p>
            <a:pPr lvl="1" marL="743040" indent="-285480">
              <a:lnSpc>
                <a:spcPct val="100000"/>
              </a:lnSpc>
              <a:spcBef>
                <a:spcPts val="479"/>
              </a:spcBef>
              <a:buClr>
                <a:srgbClr val="000000"/>
              </a:buClr>
              <a:buFont typeface="Wingdings" charset="2"/>
              <a:buChar char=""/>
            </a:pPr>
            <a:r>
              <a:rPr b="0" lang="en-US" sz="2400" spc="-1" strike="noStrike">
                <a:solidFill>
                  <a:srgbClr val="000000"/>
                </a:solidFill>
                <a:latin typeface="Calibri"/>
              </a:rPr>
              <a:t> </a:t>
            </a:r>
            <a:r>
              <a:rPr b="0" lang="en-US" sz="2400" spc="-1" strike="noStrike">
                <a:solidFill>
                  <a:srgbClr val="000000"/>
                </a:solidFill>
                <a:latin typeface="Calibri"/>
              </a:rPr>
              <a:t>Total area surveyed 520,285.8 hectare (</a:t>
            </a:r>
            <a:r>
              <a:rPr b="0" lang="en-US" sz="2400" spc="-1" strike="noStrike">
                <a:solidFill>
                  <a:srgbClr val="e46c0a"/>
                </a:solidFill>
                <a:latin typeface="Calibri"/>
              </a:rPr>
              <a:t>61,496 ha done by </a:t>
            </a:r>
            <a:r>
              <a:rPr b="0" lang="en-US" sz="2400" spc="-1" strike="noStrike">
                <a:solidFill>
                  <a:srgbClr val="000000"/>
                </a:solidFill>
                <a:latin typeface="Calibri"/>
              </a:rPr>
              <a:t>Experts) the remaining is done by farmers, </a:t>
            </a:r>
            <a:endParaRPr b="0" lang="en-US" sz="2400" spc="-1" strike="noStrike">
              <a:solidFill>
                <a:srgbClr val="000000"/>
              </a:solidFill>
              <a:latin typeface="Calibri"/>
            </a:endParaRPr>
          </a:p>
          <a:p>
            <a:endParaRPr b="0" lang="en-US" sz="2400" spc="-1" strike="noStrike">
              <a:solidFill>
                <a:srgbClr val="000000"/>
              </a:solidFill>
              <a:latin typeface="Calibri"/>
            </a:endParaRPr>
          </a:p>
          <a:p>
            <a:pPr lvl="1" marL="743040" indent="-285480">
              <a:lnSpc>
                <a:spcPct val="100000"/>
              </a:lnSpc>
              <a:spcBef>
                <a:spcPts val="479"/>
              </a:spcBef>
              <a:buClr>
                <a:srgbClr val="000000"/>
              </a:buClr>
              <a:buFont typeface="Wingdings" charset="2"/>
              <a:buChar char=""/>
            </a:pPr>
            <a:r>
              <a:rPr b="0" lang="en-US" sz="2400" spc="-1" strike="noStrike">
                <a:solidFill>
                  <a:srgbClr val="000000"/>
                </a:solidFill>
                <a:latin typeface="Calibri"/>
              </a:rPr>
              <a:t>Area infested by the AAW </a:t>
            </a:r>
            <a:r>
              <a:rPr b="0" lang="en-US" sz="2400" spc="-1" strike="noStrike">
                <a:solidFill>
                  <a:srgbClr val="e46c0a"/>
                </a:solidFill>
                <a:latin typeface="Calibri"/>
              </a:rPr>
              <a:t>28,041.3 ha in crop land </a:t>
            </a:r>
            <a:r>
              <a:rPr b="0" lang="en-US" sz="2400" spc="-1" strike="noStrike">
                <a:solidFill>
                  <a:srgbClr val="000000"/>
                </a:solidFill>
                <a:latin typeface="Calibri"/>
              </a:rPr>
              <a:t>and 1611.5 hactare in range land total </a:t>
            </a:r>
            <a:r>
              <a:rPr b="0" lang="en-US" sz="2400" spc="-1" strike="noStrike">
                <a:solidFill>
                  <a:srgbClr val="7030a0"/>
                </a:solidFill>
                <a:latin typeface="Calibri"/>
              </a:rPr>
              <a:t>29,652.8ha  </a:t>
            </a:r>
            <a:endParaRPr b="0" lang="en-US" sz="2400" spc="-1" strike="noStrike">
              <a:solidFill>
                <a:srgbClr val="000000"/>
              </a:solidFill>
              <a:latin typeface="Calibri"/>
            </a:endParaRPr>
          </a:p>
          <a:p>
            <a:endParaRPr b="0" lang="en-US" sz="2400" spc="-1" strike="noStrike">
              <a:solidFill>
                <a:srgbClr val="000000"/>
              </a:solidFill>
              <a:latin typeface="Calibri"/>
            </a:endParaRPr>
          </a:p>
          <a:p>
            <a:pPr lvl="1" marL="743040" indent="-285480">
              <a:lnSpc>
                <a:spcPct val="100000"/>
              </a:lnSpc>
              <a:spcBef>
                <a:spcPts val="479"/>
              </a:spcBef>
              <a:buClr>
                <a:srgbClr val="7030a0"/>
              </a:buClr>
              <a:buFont typeface="Wingdings" charset="2"/>
              <a:buChar char=""/>
            </a:pPr>
            <a:r>
              <a:rPr b="0" lang="en-US" sz="2400" spc="-1" strike="noStrike">
                <a:solidFill>
                  <a:srgbClr val="7030a0"/>
                </a:solidFill>
                <a:latin typeface="Calibri"/>
              </a:rPr>
              <a:t>Area controlled 25,649 ha which (86.5 %) of wich18,981 ha by chemical and 6669 ha by cultural methods </a:t>
            </a:r>
            <a:endParaRPr b="0" lang="en-US" sz="2400" spc="-1" strike="noStrike">
              <a:solidFill>
                <a:srgbClr val="000000"/>
              </a:solidFill>
              <a:latin typeface="Calibri"/>
            </a:endParaRPr>
          </a:p>
          <a:p>
            <a:pPr lvl="1" marL="743040" indent="-285480">
              <a:lnSpc>
                <a:spcPct val="100000"/>
              </a:lnSpc>
              <a:spcBef>
                <a:spcPts val="479"/>
              </a:spcBef>
              <a:buClr>
                <a:srgbClr val="7030a0"/>
              </a:buClr>
              <a:buFont typeface="Wingdings" charset="2"/>
              <a:buChar char=""/>
            </a:pPr>
            <a:r>
              <a:rPr b="0" lang="en-US" sz="2400" spc="-1" strike="noStrike">
                <a:solidFill>
                  <a:srgbClr val="7030a0"/>
                </a:solidFill>
                <a:latin typeface="Calibri"/>
              </a:rPr>
              <a:t> </a:t>
            </a:r>
            <a:r>
              <a:rPr b="0" lang="en-US" sz="2400" spc="-1" strike="noStrike">
                <a:solidFill>
                  <a:srgbClr val="7030a0"/>
                </a:solidFill>
                <a:latin typeface="Calibri"/>
              </a:rPr>
              <a:t>Chemical used:- 7444.5 </a:t>
            </a:r>
            <a:r>
              <a:rPr b="0" lang="en-US" sz="2400" spc="-1" strike="noStrike">
                <a:solidFill>
                  <a:srgbClr val="e46c0a"/>
                </a:solidFill>
                <a:latin typeface="Calibri"/>
              </a:rPr>
              <a:t> liters for AAW ony</a:t>
            </a:r>
            <a:endParaRPr b="0" lang="en-US" sz="2400" spc="-1" strike="noStrike">
              <a:solidFill>
                <a:srgbClr val="000000"/>
              </a:solidFill>
              <a:latin typeface="Calibri"/>
            </a:endParaRPr>
          </a:p>
          <a:p>
            <a:pPr lvl="1" marL="743040" indent="-285480">
              <a:lnSpc>
                <a:spcPct val="100000"/>
              </a:lnSpc>
              <a:spcBef>
                <a:spcPts val="479"/>
              </a:spcBef>
              <a:buClr>
                <a:srgbClr val="e46c0a"/>
              </a:buClr>
              <a:buFont typeface="Wingdings" charset="2"/>
              <a:buChar char=""/>
            </a:pPr>
            <a:r>
              <a:rPr b="0" lang="en-US" sz="2400" spc="-1" strike="noStrike">
                <a:solidFill>
                  <a:srgbClr val="e46c0a"/>
                </a:solidFill>
                <a:latin typeface="Calibri"/>
              </a:rPr>
              <a:t>Still on going </a:t>
            </a:r>
            <a:endParaRPr b="0" lang="en-US" sz="2400" spc="-1" strike="noStrike">
              <a:solidFill>
                <a:srgbClr val="000000"/>
              </a:solidFill>
              <a:latin typeface="Calibri"/>
            </a:endParaRPr>
          </a:p>
          <a:p>
            <a:pPr>
              <a:lnSpc>
                <a:spcPct val="100000"/>
              </a:lnSpc>
              <a:spcBef>
                <a:spcPts val="641"/>
              </a:spcBef>
            </a:pP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TextShape 1"/>
          <p:cNvSpPr txBox="1"/>
          <p:nvPr/>
        </p:nvSpPr>
        <p:spPr>
          <a:xfrm>
            <a:off x="289440" y="152280"/>
            <a:ext cx="8229240" cy="609120"/>
          </a:xfrm>
          <a:prstGeom prst="rect">
            <a:avLst/>
          </a:prstGeom>
          <a:solidFill>
            <a:srgbClr val="ffff00"/>
          </a:solidFill>
          <a:ln>
            <a:noFill/>
          </a:ln>
        </p:spPr>
        <p:txBody>
          <a:bodyPr anchor="ctr">
            <a:normAutofit fontScale="7000"/>
          </a:bodyPr>
          <a:p>
            <a:pPr marL="182880" indent="-182520" algn="ctr">
              <a:lnSpc>
                <a:spcPct val="150000"/>
              </a:lnSpc>
              <a:spcBef>
                <a:spcPts val="981"/>
              </a:spcBef>
              <a:tabLst>
                <a:tab algn="l" pos="0"/>
              </a:tabLst>
            </a:pPr>
            <a:br/>
            <a:br/>
            <a:r>
              <a:rPr b="1" lang="en-US" sz="3100" spc="-1" strike="noStrike">
                <a:solidFill>
                  <a:srgbClr val="000000"/>
                </a:solidFill>
                <a:latin typeface="Times New Roman"/>
              </a:rPr>
              <a:t>4.2 </a:t>
            </a:r>
            <a:r>
              <a:rPr b="1" lang="en-US" sz="2700" spc="-1" strike="noStrike">
                <a:solidFill>
                  <a:srgbClr val="000000"/>
                </a:solidFill>
                <a:latin typeface="Times New Roman"/>
              </a:rPr>
              <a:t>Monitoring Control operation of Fall army worm(FAW)</a:t>
            </a:r>
            <a:br/>
            <a:endParaRPr b="0" lang="en-US" sz="2700" spc="-1" strike="noStrike">
              <a:solidFill>
                <a:srgbClr val="000000"/>
              </a:solidFill>
              <a:latin typeface="Calibri"/>
            </a:endParaRPr>
          </a:p>
        </p:txBody>
      </p:sp>
      <p:sp>
        <p:nvSpPr>
          <p:cNvPr id="641" name="TextShape 2"/>
          <p:cNvSpPr txBox="1"/>
          <p:nvPr/>
        </p:nvSpPr>
        <p:spPr>
          <a:xfrm>
            <a:off x="289440" y="914400"/>
            <a:ext cx="11679480" cy="5790960"/>
          </a:xfrm>
          <a:prstGeom prst="rect">
            <a:avLst/>
          </a:prstGeom>
          <a:noFill/>
          <a:ln>
            <a:noFill/>
          </a:ln>
        </p:spPr>
        <p:txBody>
          <a:bodyPr>
            <a:normAutofit fontScale="4000"/>
          </a:bodyPr>
          <a:p>
            <a:pPr marL="343080" indent="-342720">
              <a:lnSpc>
                <a:spcPct val="170000"/>
              </a:lnSpc>
              <a:spcBef>
                <a:spcPts val="1281"/>
              </a:spcBef>
              <a:buClr>
                <a:srgbClr val="ff0000"/>
              </a:buClr>
              <a:buFont typeface="Wingdings" charset="2"/>
              <a:buChar char=""/>
            </a:pPr>
            <a:r>
              <a:rPr b="1" lang="en-US" sz="6400" spc="-1" strike="noStrike">
                <a:solidFill>
                  <a:srgbClr val="ff0000"/>
                </a:solidFill>
                <a:latin typeface="Times New Roman"/>
              </a:rPr>
              <a:t>FAW</a:t>
            </a:r>
            <a:r>
              <a:rPr b="1" lang="en-US" sz="6400" spc="-1" strike="noStrike">
                <a:solidFill>
                  <a:srgbClr val="000000"/>
                </a:solidFill>
                <a:latin typeface="Times New Roman"/>
              </a:rPr>
              <a:t> has similarly spreading in all farms planted by </a:t>
            </a:r>
            <a:r>
              <a:rPr b="1" lang="en-US" sz="6400" spc="-1" strike="noStrike">
                <a:solidFill>
                  <a:srgbClr val="ff0000"/>
                </a:solidFill>
                <a:latin typeface="Times New Roman"/>
              </a:rPr>
              <a:t>Sorghum and Maize,  </a:t>
            </a:r>
            <a:endParaRPr b="0" lang="en-US" sz="6400" spc="-1" strike="noStrike">
              <a:solidFill>
                <a:srgbClr val="000000"/>
              </a:solidFill>
              <a:latin typeface="Calibri"/>
            </a:endParaRPr>
          </a:p>
          <a:p>
            <a:pPr marL="343080" indent="-342720">
              <a:lnSpc>
                <a:spcPct val="170000"/>
              </a:lnSpc>
              <a:spcBef>
                <a:spcPts val="1281"/>
              </a:spcBef>
              <a:buClr>
                <a:srgbClr val="000000"/>
              </a:buClr>
              <a:buFont typeface="Wingdings" charset="2"/>
              <a:buChar char=""/>
            </a:pPr>
            <a:r>
              <a:rPr b="1" lang="en-US" sz="6400" spc="-1" strike="noStrike">
                <a:solidFill>
                  <a:srgbClr val="000000"/>
                </a:solidFill>
                <a:latin typeface="Times New Roman"/>
              </a:rPr>
              <a:t>Area covered by FAW :- 5 zones,9 weredas and 54 kebelles </a:t>
            </a:r>
            <a:endParaRPr b="0" lang="en-US" sz="6400" spc="-1" strike="noStrike">
              <a:solidFill>
                <a:srgbClr val="000000"/>
              </a:solidFill>
              <a:latin typeface="Calibri"/>
            </a:endParaRPr>
          </a:p>
          <a:p>
            <a:pPr marL="343080" indent="-342720">
              <a:lnSpc>
                <a:spcPct val="170000"/>
              </a:lnSpc>
              <a:spcBef>
                <a:spcPts val="1281"/>
              </a:spcBef>
              <a:buClr>
                <a:srgbClr val="000000"/>
              </a:buClr>
              <a:buFont typeface="Wingdings" charset="2"/>
              <a:buChar char=""/>
            </a:pPr>
            <a:r>
              <a:rPr b="1" lang="en-US" sz="6400" spc="-1" strike="noStrike">
                <a:solidFill>
                  <a:srgbClr val="000000"/>
                </a:solidFill>
                <a:latin typeface="Times New Roman"/>
              </a:rPr>
              <a:t>Area planted on 9 wedas only </a:t>
            </a:r>
            <a:r>
              <a:rPr b="1" lang="en-US" sz="6400" spc="-1" strike="noStrike">
                <a:solidFill>
                  <a:srgbClr val="000000"/>
                </a:solidFill>
                <a:latin typeface="Times New Roman"/>
                <a:ea typeface="Times New Roman"/>
              </a:rPr>
              <a:t>39,831.5 ha</a:t>
            </a:r>
            <a:endParaRPr b="0" lang="en-US" sz="6400" spc="-1" strike="noStrike">
              <a:solidFill>
                <a:srgbClr val="000000"/>
              </a:solidFill>
              <a:latin typeface="Calibri"/>
            </a:endParaRPr>
          </a:p>
          <a:p>
            <a:pPr marL="343080" indent="-342720">
              <a:lnSpc>
                <a:spcPct val="170000"/>
              </a:lnSpc>
              <a:spcBef>
                <a:spcPts val="1281"/>
              </a:spcBef>
              <a:buClr>
                <a:srgbClr val="000000"/>
              </a:buClr>
              <a:buFont typeface="Wingdings" charset="2"/>
              <a:buChar char=""/>
            </a:pPr>
            <a:r>
              <a:rPr b="1" lang="en-US" sz="6400" spc="-1" strike="noStrike">
                <a:solidFill>
                  <a:srgbClr val="000000"/>
                </a:solidFill>
                <a:latin typeface="Times New Roman"/>
                <a:ea typeface="Times New Roman"/>
              </a:rPr>
              <a:t>Arae surveyed 26,058</a:t>
            </a:r>
            <a:endParaRPr b="0" lang="en-US" sz="6400" spc="-1" strike="noStrike">
              <a:solidFill>
                <a:srgbClr val="000000"/>
              </a:solidFill>
              <a:latin typeface="Calibri"/>
            </a:endParaRPr>
          </a:p>
          <a:p>
            <a:pPr marL="343080" indent="-342720">
              <a:lnSpc>
                <a:spcPct val="170000"/>
              </a:lnSpc>
              <a:spcBef>
                <a:spcPts val="1281"/>
              </a:spcBef>
              <a:buClr>
                <a:srgbClr val="000000"/>
              </a:buClr>
              <a:buFont typeface="Wingdings" charset="2"/>
              <a:buChar char=""/>
            </a:pPr>
            <a:r>
              <a:rPr b="1" lang="en-US" sz="6400" spc="-1" strike="noStrike">
                <a:solidFill>
                  <a:srgbClr val="000000"/>
                </a:solidFill>
                <a:latin typeface="Times New Roman"/>
                <a:ea typeface="Times New Roman"/>
              </a:rPr>
              <a:t>Area infested by FAW:-10,594.8ha </a:t>
            </a:r>
            <a:endParaRPr b="0" lang="en-US" sz="6400" spc="-1" strike="noStrike">
              <a:solidFill>
                <a:srgbClr val="000000"/>
              </a:solidFill>
              <a:latin typeface="Calibri"/>
            </a:endParaRPr>
          </a:p>
          <a:p>
            <a:pPr marL="343080" indent="-342720">
              <a:lnSpc>
                <a:spcPct val="170000"/>
              </a:lnSpc>
              <a:spcBef>
                <a:spcPts val="1281"/>
              </a:spcBef>
              <a:buClr>
                <a:srgbClr val="000000"/>
              </a:buClr>
              <a:buFont typeface="Wingdings" charset="2"/>
              <a:buChar char=""/>
            </a:pPr>
            <a:r>
              <a:rPr b="1" lang="en-US" sz="6400" spc="-1" strike="noStrike">
                <a:solidFill>
                  <a:srgbClr val="000000"/>
                </a:solidFill>
                <a:latin typeface="Times New Roman"/>
                <a:ea typeface="Times New Roman"/>
              </a:rPr>
              <a:t>Area controlled:- 3,692.25ha (by 4758.1ha by chemical and 8450.35 by cultural practice </a:t>
            </a:r>
            <a:endParaRPr b="0" lang="en-US" sz="6400" spc="-1" strike="noStrike">
              <a:solidFill>
                <a:srgbClr val="000000"/>
              </a:solidFill>
              <a:latin typeface="Calibri"/>
            </a:endParaRPr>
          </a:p>
          <a:p>
            <a:pPr marL="343080" indent="-342720">
              <a:lnSpc>
                <a:spcPct val="170000"/>
              </a:lnSpc>
              <a:spcBef>
                <a:spcPts val="1281"/>
              </a:spcBef>
              <a:buClr>
                <a:srgbClr val="000000"/>
              </a:buClr>
              <a:buFont typeface="Wingdings" charset="2"/>
              <a:buChar char=""/>
            </a:pPr>
            <a:r>
              <a:rPr b="1" lang="en-US" sz="6400" spc="-1" strike="noStrike">
                <a:solidFill>
                  <a:srgbClr val="000000"/>
                </a:solidFill>
                <a:latin typeface="Times New Roman"/>
                <a:ea typeface="Times New Roman"/>
              </a:rPr>
              <a:t>Chemical used :-   2,274.5 liters </a:t>
            </a:r>
            <a:endParaRPr b="0" lang="en-US" sz="6400" spc="-1" strike="noStrike">
              <a:solidFill>
                <a:srgbClr val="000000"/>
              </a:solidFill>
              <a:latin typeface="Calibri"/>
            </a:endParaRPr>
          </a:p>
          <a:p>
            <a:pPr lvl="1" marL="182880" indent="-285480">
              <a:lnSpc>
                <a:spcPct val="170000"/>
              </a:lnSpc>
              <a:spcBef>
                <a:spcPts val="1281"/>
              </a:spcBef>
              <a:buClr>
                <a:srgbClr val="ff0000"/>
              </a:buClr>
              <a:buFont typeface="Wingdings" charset="2"/>
              <a:buChar char=""/>
            </a:pPr>
            <a:r>
              <a:rPr b="1" lang="en-US" sz="6400" spc="-1" strike="noStrike">
                <a:solidFill>
                  <a:srgbClr val="ff0000"/>
                </a:solidFill>
                <a:latin typeface="Times New Roman"/>
                <a:ea typeface="Times New Roman"/>
              </a:rPr>
              <a:t>Total chemical used for AAW and FAW is 9,719 liters</a:t>
            </a:r>
            <a:r>
              <a:rPr b="1" lang="en-US" sz="6400" spc="-1" strike="noStrike">
                <a:solidFill>
                  <a:srgbClr val="000000"/>
                </a:solidFill>
                <a:latin typeface="Times New Roman"/>
                <a:ea typeface="Times New Roman"/>
              </a:rPr>
              <a:t> of which 2,700 liters is applied farmers by farmers privately</a:t>
            </a:r>
            <a:endParaRPr b="0" lang="en-US" sz="6400" spc="-1" strike="noStrike">
              <a:solidFill>
                <a:srgbClr val="000000"/>
              </a:solidFill>
              <a:latin typeface="Calibri"/>
            </a:endParaRPr>
          </a:p>
          <a:p>
            <a:pPr lvl="1" marL="182880" indent="-285480">
              <a:lnSpc>
                <a:spcPct val="170000"/>
              </a:lnSpc>
              <a:spcBef>
                <a:spcPts val="1281"/>
              </a:spcBef>
              <a:buClr>
                <a:srgbClr val="000000"/>
              </a:buClr>
              <a:buFont typeface="Wingdings" charset="2"/>
              <a:buChar char=""/>
            </a:pPr>
            <a:r>
              <a:rPr b="1" lang="en-US" sz="6400" spc="-1" strike="noStrike">
                <a:solidFill>
                  <a:srgbClr val="000000"/>
                </a:solidFill>
                <a:latin typeface="Times New Roman"/>
                <a:ea typeface="Times New Roman"/>
              </a:rPr>
              <a:t>irrigation and Meher season cropping also helps it to built its population</a:t>
            </a:r>
            <a:endParaRPr b="0" lang="en-US" sz="6400" spc="-1" strike="noStrike">
              <a:solidFill>
                <a:srgbClr val="000000"/>
              </a:solidFill>
              <a:latin typeface="Calibri"/>
            </a:endParaRPr>
          </a:p>
          <a:p>
            <a:pPr lvl="1" marL="182880" indent="-285480">
              <a:lnSpc>
                <a:spcPct val="170000"/>
              </a:lnSpc>
              <a:spcBef>
                <a:spcPts val="1919"/>
              </a:spcBef>
              <a:buClr>
                <a:srgbClr val="000000"/>
              </a:buClr>
              <a:buFont typeface="Wingdings" charset="2"/>
              <a:buChar char=""/>
            </a:pPr>
            <a:r>
              <a:rPr b="0" lang="en-US" sz="7200" spc="-1" strike="noStrike">
                <a:solidFill>
                  <a:srgbClr val="000000"/>
                </a:solidFill>
                <a:latin typeface="Times New Roman"/>
                <a:ea typeface="Times New Roman"/>
              </a:rPr>
              <a:t>Other materials  used to control the AAW and FAW </a:t>
            </a:r>
            <a:r>
              <a:rPr b="0" lang="en-US" sz="9600" spc="-1" strike="noStrike">
                <a:solidFill>
                  <a:srgbClr val="000000"/>
                </a:solidFill>
                <a:latin typeface="Times New Roman"/>
                <a:ea typeface="Times New Roman"/>
              </a:rPr>
              <a:t>was</a:t>
            </a:r>
            <a:r>
              <a:rPr b="0" lang="en-US" sz="7200" spc="-1" strike="noStrike">
                <a:solidFill>
                  <a:srgbClr val="000000"/>
                </a:solidFill>
                <a:latin typeface="Times New Roman"/>
                <a:ea typeface="Times New Roman"/>
              </a:rPr>
              <a:t> </a:t>
            </a:r>
            <a:r>
              <a:rPr b="1" lang="en-US" sz="7200" spc="-1" strike="noStrike">
                <a:solidFill>
                  <a:srgbClr val="ff0000"/>
                </a:solidFill>
                <a:latin typeface="Times New Roman"/>
                <a:ea typeface="Times New Roman"/>
              </a:rPr>
              <a:t>610</a:t>
            </a:r>
            <a:r>
              <a:rPr b="0" lang="en-US" sz="7200" spc="-1" strike="noStrike">
                <a:solidFill>
                  <a:srgbClr val="000000"/>
                </a:solidFill>
                <a:latin typeface="Times New Roman"/>
                <a:ea typeface="Times New Roman"/>
              </a:rPr>
              <a:t> knapsack,</a:t>
            </a:r>
            <a:r>
              <a:rPr b="0" lang="en-US" sz="7200" spc="-1" strike="noStrike">
                <a:solidFill>
                  <a:srgbClr val="ff0000"/>
                </a:solidFill>
                <a:latin typeface="Times New Roman"/>
                <a:ea typeface="Times New Roman"/>
              </a:rPr>
              <a:t>280</a:t>
            </a:r>
            <a:r>
              <a:rPr b="0" lang="en-US" sz="7200" spc="-1" strike="noStrike">
                <a:solidFill>
                  <a:srgbClr val="000000"/>
                </a:solidFill>
                <a:latin typeface="Times New Roman"/>
                <a:ea typeface="Times New Roman"/>
              </a:rPr>
              <a:t> ULV sprayers,</a:t>
            </a:r>
            <a:r>
              <a:rPr b="0" lang="en-US" sz="7200" spc="-1" strike="noStrike">
                <a:solidFill>
                  <a:srgbClr val="ff0000"/>
                </a:solidFill>
                <a:latin typeface="Times New Roman"/>
                <a:ea typeface="Times New Roman"/>
              </a:rPr>
              <a:t>100</a:t>
            </a:r>
            <a:r>
              <a:rPr b="0" lang="en-US" sz="7200" spc="-1" strike="noStrike">
                <a:solidFill>
                  <a:srgbClr val="000000"/>
                </a:solidFill>
                <a:latin typeface="Times New Roman"/>
                <a:ea typeface="Times New Roman"/>
              </a:rPr>
              <a:t> PPE and </a:t>
            </a:r>
            <a:r>
              <a:rPr b="0" lang="en-US" sz="7200" spc="-1" strike="noStrike">
                <a:solidFill>
                  <a:srgbClr val="ff0000"/>
                </a:solidFill>
                <a:latin typeface="Times New Roman"/>
                <a:ea typeface="Times New Roman"/>
              </a:rPr>
              <a:t>100</a:t>
            </a:r>
            <a:r>
              <a:rPr b="0" lang="en-US" sz="7200" spc="-1" strike="noStrike">
                <a:solidFill>
                  <a:srgbClr val="000000"/>
                </a:solidFill>
                <a:latin typeface="Times New Roman"/>
                <a:ea typeface="Times New Roman"/>
              </a:rPr>
              <a:t> liters of soap.</a:t>
            </a:r>
            <a:endParaRPr b="0" lang="en-US" sz="7200" spc="-1" strike="noStrike">
              <a:solidFill>
                <a:srgbClr val="000000"/>
              </a:solidFill>
              <a:latin typeface="Calibri"/>
            </a:endParaRPr>
          </a:p>
          <a:p>
            <a:pPr>
              <a:lnSpc>
                <a:spcPct val="100000"/>
              </a:lnSpc>
              <a:spcBef>
                <a:spcPts val="1281"/>
              </a:spcBef>
              <a:tabLst>
                <a:tab algn="l" pos="0"/>
              </a:tabLst>
            </a:pPr>
            <a:endParaRPr b="0" lang="en-US" sz="7200" spc="-1" strike="noStrike">
              <a:solidFill>
                <a:srgbClr val="000000"/>
              </a:solidFill>
              <a:latin typeface="Calibri"/>
            </a:endParaRPr>
          </a:p>
          <a:p>
            <a:pPr>
              <a:lnSpc>
                <a:spcPct val="100000"/>
              </a:lnSpc>
              <a:spcBef>
                <a:spcPts val="439"/>
              </a:spcBef>
              <a:tabLst>
                <a:tab algn="l" pos="0"/>
              </a:tabLst>
            </a:pPr>
            <a:endParaRPr b="0" lang="en-US" sz="7200" spc="-1" strike="noStrike">
              <a:solidFill>
                <a:srgbClr val="000000"/>
              </a:solidFill>
              <a:latin typeface="Calibri"/>
            </a:endParaRPr>
          </a:p>
          <a:p>
            <a:pPr>
              <a:lnSpc>
                <a:spcPct val="100000"/>
              </a:lnSpc>
              <a:spcBef>
                <a:spcPts val="641"/>
              </a:spcBef>
              <a:tabLst>
                <a:tab algn="l" pos="0"/>
              </a:tabLst>
            </a:pPr>
            <a:endParaRPr b="0" lang="en-US" sz="7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TextShape 1"/>
          <p:cNvSpPr txBox="1"/>
          <p:nvPr/>
        </p:nvSpPr>
        <p:spPr>
          <a:xfrm>
            <a:off x="871560" y="154800"/>
            <a:ext cx="10515240" cy="495000"/>
          </a:xfrm>
          <a:prstGeom prst="rect">
            <a:avLst/>
          </a:prstGeom>
          <a:noFill/>
          <a:ln>
            <a:noFill/>
          </a:ln>
        </p:spPr>
        <p:txBody>
          <a:bodyPr anchor="ctr">
            <a:normAutofit fontScale="34000"/>
          </a:bodyPr>
          <a:p>
            <a:pPr>
              <a:lnSpc>
                <a:spcPct val="90000"/>
              </a:lnSpc>
            </a:pPr>
            <a:r>
              <a:rPr b="0" lang="en-US" sz="3600" spc="-1" strike="noStrike">
                <a:solidFill>
                  <a:srgbClr val="000000"/>
                </a:solidFill>
                <a:latin typeface="Calibri"/>
              </a:rPr>
              <a:t>Sc</a:t>
            </a:r>
            <a:r>
              <a:rPr b="0" lang="en-US" sz="3600" spc="-1" strike="noStrike">
                <a:solidFill>
                  <a:srgbClr val="000000"/>
                </a:solidFill>
                <a:latin typeface="Calibri"/>
              </a:rPr>
              <a:t>ho</a:t>
            </a:r>
            <a:r>
              <a:rPr b="0" lang="en-US" sz="3600" spc="-1" strike="noStrike">
                <a:solidFill>
                  <a:srgbClr val="000000"/>
                </a:solidFill>
                <a:latin typeface="Calibri"/>
              </a:rPr>
              <a:t>ol</a:t>
            </a:r>
            <a:r>
              <a:rPr b="0" lang="en-US" sz="3600" spc="-1" strike="noStrike">
                <a:solidFill>
                  <a:srgbClr val="000000"/>
                </a:solidFill>
                <a:latin typeface="Calibri"/>
              </a:rPr>
              <a:t>s </a:t>
            </a:r>
            <a:r>
              <a:rPr b="0" lang="en-US" sz="3600" spc="-1" strike="noStrike">
                <a:solidFill>
                  <a:srgbClr val="000000"/>
                </a:solidFill>
                <a:latin typeface="Calibri"/>
              </a:rPr>
              <a:t>ac</a:t>
            </a:r>
            <a:r>
              <a:rPr b="0" lang="en-US" sz="3600" spc="-1" strike="noStrike">
                <a:solidFill>
                  <a:srgbClr val="000000"/>
                </a:solidFill>
                <a:latin typeface="Calibri"/>
              </a:rPr>
              <a:t>co</a:t>
            </a:r>
            <a:r>
              <a:rPr b="0" lang="en-US" sz="3600" spc="-1" strike="noStrike">
                <a:solidFill>
                  <a:srgbClr val="000000"/>
                </a:solidFill>
                <a:latin typeface="Calibri"/>
              </a:rPr>
              <a:t>m</a:t>
            </a:r>
            <a:r>
              <a:rPr b="0" lang="en-US" sz="3600" spc="-1" strike="noStrike">
                <a:solidFill>
                  <a:srgbClr val="000000"/>
                </a:solidFill>
                <a:latin typeface="Calibri"/>
              </a:rPr>
              <a:t>m</a:t>
            </a:r>
            <a:r>
              <a:rPr b="0" lang="en-US" sz="3600" spc="-1" strike="noStrike">
                <a:solidFill>
                  <a:srgbClr val="000000"/>
                </a:solidFill>
                <a:latin typeface="Calibri"/>
              </a:rPr>
              <a:t>od</a:t>
            </a:r>
            <a:r>
              <a:rPr b="0" lang="en-US" sz="3600" spc="-1" strike="noStrike">
                <a:solidFill>
                  <a:srgbClr val="000000"/>
                </a:solidFill>
                <a:latin typeface="Calibri"/>
              </a:rPr>
              <a:t>ati</a:t>
            </a:r>
            <a:r>
              <a:rPr b="0" lang="en-US" sz="3600" spc="-1" strike="noStrike">
                <a:solidFill>
                  <a:srgbClr val="000000"/>
                </a:solidFill>
                <a:latin typeface="Calibri"/>
              </a:rPr>
              <a:t>ng </a:t>
            </a:r>
            <a:r>
              <a:rPr b="0" lang="en-US" sz="3600" spc="-1" strike="noStrike">
                <a:solidFill>
                  <a:srgbClr val="000000"/>
                </a:solidFill>
                <a:latin typeface="Calibri"/>
              </a:rPr>
              <a:t>ID</a:t>
            </a:r>
            <a:r>
              <a:rPr b="0" lang="en-US" sz="3600" spc="-1" strike="noStrike">
                <a:solidFill>
                  <a:srgbClr val="000000"/>
                </a:solidFill>
                <a:latin typeface="Calibri"/>
              </a:rPr>
              <a:t>Ps </a:t>
            </a:r>
            <a:r>
              <a:rPr b="0" lang="en-US" sz="3600" spc="-1" strike="noStrike">
                <a:solidFill>
                  <a:srgbClr val="000000"/>
                </a:solidFill>
                <a:latin typeface="Calibri"/>
              </a:rPr>
              <a:t>In </a:t>
            </a:r>
            <a:r>
              <a:rPr b="0" lang="en-US" sz="3600" spc="-1" strike="noStrike">
                <a:solidFill>
                  <a:srgbClr val="000000"/>
                </a:solidFill>
                <a:latin typeface="Calibri"/>
              </a:rPr>
              <a:t>Ti</a:t>
            </a:r>
            <a:r>
              <a:rPr b="0" lang="en-US" sz="3600" spc="-1" strike="noStrike">
                <a:solidFill>
                  <a:srgbClr val="000000"/>
                </a:solidFill>
                <a:latin typeface="Calibri"/>
              </a:rPr>
              <a:t>gr</a:t>
            </a:r>
            <a:r>
              <a:rPr b="0" lang="en-US" sz="3600" spc="-1" strike="noStrike">
                <a:solidFill>
                  <a:srgbClr val="000000"/>
                </a:solidFill>
                <a:latin typeface="Calibri"/>
              </a:rPr>
              <a:t>ay </a:t>
            </a:r>
            <a:r>
              <a:rPr b="0" lang="en-US" sz="3600" spc="-1" strike="noStrike">
                <a:solidFill>
                  <a:srgbClr val="000000"/>
                </a:solidFill>
                <a:latin typeface="Calibri"/>
              </a:rPr>
              <a:t>an</a:t>
            </a:r>
            <a:r>
              <a:rPr b="0" lang="en-US" sz="3600" spc="-1" strike="noStrike">
                <a:solidFill>
                  <a:srgbClr val="000000"/>
                </a:solidFill>
                <a:latin typeface="Calibri"/>
              </a:rPr>
              <a:t>d </a:t>
            </a:r>
            <a:r>
              <a:rPr b="0" lang="en-US" sz="3600" spc="-1" strike="noStrike">
                <a:solidFill>
                  <a:srgbClr val="000000"/>
                </a:solidFill>
                <a:latin typeface="Calibri"/>
              </a:rPr>
              <a:t>po</a:t>
            </a:r>
            <a:r>
              <a:rPr b="0" lang="en-US" sz="3600" spc="-1" strike="noStrike">
                <a:solidFill>
                  <a:srgbClr val="000000"/>
                </a:solidFill>
                <a:latin typeface="Calibri"/>
              </a:rPr>
              <a:t>ssi</a:t>
            </a:r>
            <a:r>
              <a:rPr b="0" lang="en-US" sz="3600" spc="-1" strike="noStrike">
                <a:solidFill>
                  <a:srgbClr val="000000"/>
                </a:solidFill>
                <a:latin typeface="Calibri"/>
              </a:rPr>
              <a:t>bl</a:t>
            </a:r>
            <a:r>
              <a:rPr b="0" lang="en-US" sz="3600" spc="-1" strike="noStrike">
                <a:solidFill>
                  <a:srgbClr val="000000"/>
                </a:solidFill>
                <a:latin typeface="Calibri"/>
              </a:rPr>
              <a:t>e </a:t>
            </a:r>
            <a:r>
              <a:rPr b="0" lang="en-US" sz="3600" spc="-1" strike="noStrike">
                <a:solidFill>
                  <a:srgbClr val="000000"/>
                </a:solidFill>
                <a:latin typeface="Calibri"/>
              </a:rPr>
              <a:t>so</a:t>
            </a:r>
            <a:r>
              <a:rPr b="0" lang="en-US" sz="3600" spc="-1" strike="noStrike">
                <a:solidFill>
                  <a:srgbClr val="000000"/>
                </a:solidFill>
                <a:latin typeface="Calibri"/>
              </a:rPr>
              <a:t>lu</a:t>
            </a:r>
            <a:r>
              <a:rPr b="0" lang="en-US" sz="3600" spc="-1" strike="noStrike">
                <a:solidFill>
                  <a:srgbClr val="000000"/>
                </a:solidFill>
                <a:latin typeface="Calibri"/>
              </a:rPr>
              <a:t>ti</a:t>
            </a:r>
            <a:r>
              <a:rPr b="0" lang="en-US" sz="3600" spc="-1" strike="noStrike">
                <a:solidFill>
                  <a:srgbClr val="000000"/>
                </a:solidFill>
                <a:latin typeface="Calibri"/>
              </a:rPr>
              <a:t>on</a:t>
            </a:r>
            <a:r>
              <a:rPr b="0" lang="en-US" sz="3600" spc="-1" strike="noStrike">
                <a:solidFill>
                  <a:srgbClr val="000000"/>
                </a:solidFill>
                <a:latin typeface="Calibri"/>
              </a:rPr>
              <a:t>s</a:t>
            </a:r>
            <a:endParaRPr b="0" lang="en-US" sz="3600" spc="-1" strike="noStrike">
              <a:solidFill>
                <a:srgbClr val="000000"/>
              </a:solidFill>
              <a:latin typeface="Arial"/>
            </a:endParaRPr>
          </a:p>
        </p:txBody>
      </p:sp>
      <p:sp>
        <p:nvSpPr>
          <p:cNvPr id="500" name="TextShape 2"/>
          <p:cNvSpPr txBox="1"/>
          <p:nvPr/>
        </p:nvSpPr>
        <p:spPr>
          <a:xfrm>
            <a:off x="838080" y="1327320"/>
            <a:ext cx="10515240" cy="4911480"/>
          </a:xfrm>
          <a:prstGeom prst="rect">
            <a:avLst/>
          </a:prstGeom>
          <a:noFill/>
          <a:ln>
            <a:noFill/>
          </a:ln>
        </p:spPr>
        <p:txBody>
          <a:bodyPr>
            <a:noAutofit/>
          </a:bodyPr>
          <a:p>
            <a:pPr algn="just">
              <a:lnSpc>
                <a:spcPct val="90000"/>
              </a:lnSpc>
              <a:spcBef>
                <a:spcPts val="1001"/>
              </a:spcBef>
              <a:tabLst>
                <a:tab algn="l" pos="0"/>
              </a:tabLst>
            </a:pPr>
            <a:endParaRPr b="0" lang="en-US" sz="1400" spc="-1" strike="noStrike">
              <a:solidFill>
                <a:srgbClr val="000000"/>
              </a:solidFill>
              <a:latin typeface="Arial"/>
            </a:endParaRPr>
          </a:p>
          <a:p>
            <a:pPr algn="just">
              <a:lnSpc>
                <a:spcPct val="90000"/>
              </a:lnSpc>
              <a:spcBef>
                <a:spcPts val="1001"/>
              </a:spcBef>
              <a:tabLst>
                <a:tab algn="l" pos="0"/>
              </a:tabLst>
            </a:pPr>
            <a:endParaRPr b="0" lang="en-US" sz="1400" spc="-1" strike="noStrike">
              <a:solidFill>
                <a:srgbClr val="000000"/>
              </a:solidFill>
              <a:latin typeface="Arial"/>
            </a:endParaRPr>
          </a:p>
          <a:p>
            <a:pPr algn="just">
              <a:lnSpc>
                <a:spcPct val="90000"/>
              </a:lnSpc>
              <a:spcBef>
                <a:spcPts val="1001"/>
              </a:spcBef>
              <a:tabLst>
                <a:tab algn="l" pos="0"/>
              </a:tabLst>
            </a:pPr>
            <a:endParaRPr b="0" lang="en-US" sz="1400" spc="-1" strike="noStrike">
              <a:solidFill>
                <a:srgbClr val="000000"/>
              </a:solidFill>
              <a:latin typeface="Arial"/>
            </a:endParaRPr>
          </a:p>
        </p:txBody>
      </p:sp>
      <p:sp>
        <p:nvSpPr>
          <p:cNvPr id="501" name="CustomShape 3"/>
          <p:cNvSpPr/>
          <p:nvPr/>
        </p:nvSpPr>
        <p:spPr>
          <a:xfrm>
            <a:off x="760320" y="1124640"/>
            <a:ext cx="10931400" cy="5087880"/>
          </a:xfrm>
          <a:prstGeom prst="rect">
            <a:avLst/>
          </a:prstGeom>
          <a:noFill/>
          <a:ln>
            <a:noFill/>
          </a:ln>
        </p:spPr>
        <p:style>
          <a:lnRef idx="0"/>
          <a:fillRef idx="0"/>
          <a:effectRef idx="0"/>
          <a:fontRef idx="minor"/>
        </p:style>
        <p:txBody>
          <a:bodyPr lIns="90000" rIns="90000" tIns="45000" bIns="45000">
            <a:spAutoFit/>
          </a:bodyPr>
          <a:p>
            <a:pPr marL="457200" indent="-456840">
              <a:lnSpc>
                <a:spcPct val="100000"/>
              </a:lnSpc>
              <a:buClr>
                <a:srgbClr val="000000"/>
              </a:buClr>
              <a:buFont typeface="Arial"/>
              <a:buChar char="•"/>
            </a:pPr>
            <a:r>
              <a:rPr b="0" lang="en-GB" sz="2800" spc="-1" strike="noStrike">
                <a:solidFill>
                  <a:srgbClr val="000000"/>
                </a:solidFill>
                <a:latin typeface="Calibri"/>
              </a:rPr>
              <a:t>Those closed include (24 Primary Schools 11 Secondary Schools 1 College)</a:t>
            </a:r>
            <a:endParaRPr b="0" lang="en-US" sz="2800" spc="-1" strike="noStrike">
              <a:latin typeface="Arial"/>
            </a:endParaRPr>
          </a:p>
          <a:p>
            <a:pPr>
              <a:lnSpc>
                <a:spcPct val="100000"/>
              </a:lnSpc>
            </a:pPr>
            <a:endParaRPr b="0" lang="en-US" sz="2800" spc="-1" strike="noStrike">
              <a:latin typeface="Arial"/>
            </a:endParaRPr>
          </a:p>
          <a:p>
            <a:pPr marL="457200" indent="-456840">
              <a:lnSpc>
                <a:spcPct val="100000"/>
              </a:lnSpc>
              <a:buClr>
                <a:srgbClr val="000000"/>
              </a:buClr>
              <a:buFont typeface="Arial"/>
              <a:buChar char="•"/>
            </a:pPr>
            <a:r>
              <a:rPr b="0" lang="en-GB" sz="2800" spc="-1" strike="noStrike">
                <a:solidFill>
                  <a:srgbClr val="000000"/>
                </a:solidFill>
                <a:latin typeface="Calibri"/>
              </a:rPr>
              <a:t>Open school facilities in the region tally 72 (66%) out of the existing 108 open IDP sites with a total of </a:t>
            </a:r>
            <a:r>
              <a:rPr b="0" lang="en-US" sz="2800" spc="-1" strike="noStrike">
                <a:solidFill>
                  <a:srgbClr val="000000"/>
                </a:solidFill>
                <a:latin typeface="Calibri"/>
              </a:rPr>
              <a:t>  2</a:t>
            </a:r>
            <a:r>
              <a:rPr b="0" lang="en-GB" sz="2800" spc="-1" strike="noStrike">
                <a:solidFill>
                  <a:srgbClr val="000000"/>
                </a:solidFill>
                <a:latin typeface="Calibri"/>
              </a:rPr>
              <a:t>81,264 IDPs being hosted.</a:t>
            </a:r>
            <a:r>
              <a:rPr b="0" lang="en-US" sz="2800" spc="-1" strike="noStrike">
                <a:solidFill>
                  <a:srgbClr val="000000"/>
                </a:solidFill>
                <a:latin typeface="Calibri"/>
              </a:rPr>
              <a:t> </a:t>
            </a:r>
            <a:endParaRPr b="0" lang="en-US" sz="2800" spc="-1" strike="noStrike">
              <a:latin typeface="Arial"/>
            </a:endParaRPr>
          </a:p>
          <a:p>
            <a:pPr>
              <a:lnSpc>
                <a:spcPct val="100000"/>
              </a:lnSpc>
            </a:pPr>
            <a:endParaRPr b="0" lang="en-US" sz="2800" spc="-1" strike="noStrike">
              <a:latin typeface="Arial"/>
            </a:endParaRPr>
          </a:p>
          <a:p>
            <a:pPr marL="457200" indent="-456840">
              <a:lnSpc>
                <a:spcPct val="100000"/>
              </a:lnSpc>
              <a:buClr>
                <a:srgbClr val="000000"/>
              </a:buClr>
              <a:buFont typeface="Arial"/>
              <a:buChar char="•"/>
            </a:pPr>
            <a:r>
              <a:rPr b="0" lang="en-GB" sz="2800" spc="-1" strike="noStrike">
                <a:solidFill>
                  <a:srgbClr val="000000"/>
                </a:solidFill>
                <a:latin typeface="Calibri"/>
              </a:rPr>
              <a:t>Relocation, Consolidation of sites and Out of camp assistance also known as Area Based Approach and  Returns are the alternatives available for most of the displaced persons. </a:t>
            </a:r>
            <a:endParaRPr b="0" lang="en-US" sz="2800" spc="-1" strike="noStrike">
              <a:latin typeface="Arial"/>
            </a:endParaRPr>
          </a:p>
          <a:p>
            <a:pPr marL="457200" indent="-456840">
              <a:lnSpc>
                <a:spcPct val="100000"/>
              </a:lnSpc>
              <a:buClr>
                <a:srgbClr val="000000"/>
              </a:buClr>
              <a:buFont typeface="Arial"/>
              <a:buChar char="•"/>
            </a:pPr>
            <a:r>
              <a:rPr b="0" lang="en-GB" sz="2800" spc="-1" strike="noStrike">
                <a:solidFill>
                  <a:srgbClr val="000000"/>
                </a:solidFill>
                <a:latin typeface="Calibri"/>
                <a:ea typeface="Calibri"/>
              </a:rPr>
              <a:t>The Area Based Approach and Returns require substantial programming shift  and allocation of resources. </a:t>
            </a:r>
            <a:endParaRPr b="0" lang="en-US" sz="2800" spc="-1" strike="noStrike">
              <a:latin typeface="Arial"/>
            </a:endParaRPr>
          </a:p>
          <a:p>
            <a:pPr algn="just">
              <a:lnSpc>
                <a:spcPct val="100000"/>
              </a:lnSpc>
              <a:tabLst>
                <a:tab algn="l" pos="0"/>
              </a:tabLst>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TextShape 1"/>
          <p:cNvSpPr txBox="1"/>
          <p:nvPr/>
        </p:nvSpPr>
        <p:spPr>
          <a:xfrm>
            <a:off x="2362320" y="533520"/>
            <a:ext cx="7848360" cy="990360"/>
          </a:xfrm>
          <a:prstGeom prst="rect">
            <a:avLst/>
          </a:prstGeom>
          <a:solidFill>
            <a:srgbClr val="ffff00"/>
          </a:solidFill>
          <a:ln>
            <a:noFill/>
          </a:ln>
        </p:spPr>
        <p:txBody>
          <a:bodyPr anchor="ctr">
            <a:noAutofit/>
          </a:bodyPr>
          <a:p>
            <a:pPr algn="ctr">
              <a:lnSpc>
                <a:spcPct val="100000"/>
              </a:lnSpc>
            </a:pPr>
            <a:r>
              <a:rPr b="0" lang="en-US" sz="4400" spc="-1" strike="noStrike">
                <a:solidFill>
                  <a:srgbClr val="000000"/>
                </a:solidFill>
                <a:latin typeface="Calibri"/>
              </a:rPr>
              <a:t>Raya Azebo Hawelti kebelle</a:t>
            </a:r>
            <a:endParaRPr b="0" lang="en-US" sz="4400" spc="-1" strike="noStrike">
              <a:solidFill>
                <a:srgbClr val="000000"/>
              </a:solidFill>
              <a:latin typeface="Calibri"/>
            </a:endParaRPr>
          </a:p>
        </p:txBody>
      </p:sp>
      <p:pic>
        <p:nvPicPr>
          <p:cNvPr id="643" name="Picture 2" descr=""/>
          <p:cNvPicPr/>
          <p:nvPr/>
        </p:nvPicPr>
        <p:blipFill>
          <a:blip r:embed="rId1"/>
          <a:stretch/>
        </p:blipFill>
        <p:spPr>
          <a:xfrm>
            <a:off x="2844720" y="1600200"/>
            <a:ext cx="6501960" cy="4876560"/>
          </a:xfrm>
          <a:prstGeom prst="rect">
            <a:avLst/>
          </a:prstGeom>
          <a:ln>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TextShape 1"/>
          <p:cNvSpPr txBox="1"/>
          <p:nvPr/>
        </p:nvSpPr>
        <p:spPr>
          <a:xfrm>
            <a:off x="609480" y="274680"/>
            <a:ext cx="10972440" cy="1142640"/>
          </a:xfrm>
          <a:prstGeom prst="rect">
            <a:avLst/>
          </a:prstGeom>
          <a:solidFill>
            <a:srgbClr val="ffff00"/>
          </a:solidFill>
          <a:ln>
            <a:noFill/>
          </a:ln>
        </p:spPr>
        <p:txBody>
          <a:bodyPr anchor="ctr">
            <a:normAutofit/>
          </a:bodyPr>
          <a:p>
            <a:pPr algn="ctr">
              <a:lnSpc>
                <a:spcPct val="100000"/>
              </a:lnSpc>
            </a:pPr>
            <a:r>
              <a:rPr b="0" lang="en-US" sz="3600" spc="-1" strike="noStrike">
                <a:solidFill>
                  <a:srgbClr val="292934"/>
                </a:solidFill>
                <a:latin typeface="Calibri"/>
              </a:rPr>
              <a:t>Control strategy practiced --</a:t>
            </a:r>
            <a:r>
              <a:rPr b="0" lang="en-US" sz="4400" spc="-1" strike="noStrike">
                <a:solidFill>
                  <a:srgbClr val="000000"/>
                </a:solidFill>
                <a:latin typeface="Calibri"/>
              </a:rPr>
              <a:t>Chemical spray </a:t>
            </a:r>
            <a:endParaRPr b="0" lang="en-US" sz="4400" spc="-1" strike="noStrike">
              <a:solidFill>
                <a:srgbClr val="000000"/>
              </a:solidFill>
              <a:latin typeface="Calibri"/>
            </a:endParaRPr>
          </a:p>
        </p:txBody>
      </p:sp>
      <p:pic>
        <p:nvPicPr>
          <p:cNvPr id="645" name="Picture 6" descr=""/>
          <p:cNvPicPr/>
          <p:nvPr/>
        </p:nvPicPr>
        <p:blipFill>
          <a:blip r:embed="rId1"/>
          <a:stretch/>
        </p:blipFill>
        <p:spPr>
          <a:xfrm>
            <a:off x="6172200" y="1752480"/>
            <a:ext cx="4038120" cy="4647960"/>
          </a:xfrm>
          <a:prstGeom prst="rect">
            <a:avLst/>
          </a:prstGeom>
          <a:ln>
            <a:noFill/>
          </a:ln>
        </p:spPr>
      </p:pic>
      <p:pic>
        <p:nvPicPr>
          <p:cNvPr id="646" name="Picture 7" descr=""/>
          <p:cNvPicPr/>
          <p:nvPr/>
        </p:nvPicPr>
        <p:blipFill>
          <a:blip r:embed="rId2"/>
          <a:stretch/>
        </p:blipFill>
        <p:spPr>
          <a:xfrm>
            <a:off x="1981080" y="1752480"/>
            <a:ext cx="4190760" cy="4723920"/>
          </a:xfrm>
          <a:prstGeom prst="rect">
            <a:avLst/>
          </a:prstGeom>
          <a:ln>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TextShape 1"/>
          <p:cNvSpPr txBox="1"/>
          <p:nvPr/>
        </p:nvSpPr>
        <p:spPr>
          <a:xfrm>
            <a:off x="609480" y="114480"/>
            <a:ext cx="10490760" cy="990360"/>
          </a:xfrm>
          <a:prstGeom prst="rect">
            <a:avLst/>
          </a:prstGeom>
          <a:solidFill>
            <a:srgbClr val="ffff00"/>
          </a:solidFill>
          <a:ln>
            <a:noFill/>
          </a:ln>
        </p:spPr>
        <p:txBody>
          <a:bodyPr anchor="ctr">
            <a:normAutofit fontScale="34000"/>
          </a:bodyPr>
          <a:p>
            <a:pPr algn="ctr">
              <a:lnSpc>
                <a:spcPct val="100000"/>
              </a:lnSpc>
            </a:pPr>
            <a:br/>
            <a:r>
              <a:rPr b="0" lang="en-US" sz="4400" spc="-1" strike="noStrike">
                <a:solidFill>
                  <a:srgbClr val="000000"/>
                </a:solidFill>
                <a:latin typeface="Calibri"/>
              </a:rPr>
              <a:t>Control strategy practiced -</a:t>
            </a:r>
            <a:r>
              <a:rPr b="0" lang="en-US" sz="4400" spc="-1" strike="noStrike">
                <a:solidFill>
                  <a:srgbClr val="000000"/>
                </a:solidFill>
                <a:latin typeface="Times New Roman"/>
              </a:rPr>
              <a:t>Cultural practice</a:t>
            </a:r>
            <a:br/>
            <a:endParaRPr b="0" lang="en-US" sz="4400" spc="-1" strike="noStrike">
              <a:solidFill>
                <a:srgbClr val="000000"/>
              </a:solidFill>
              <a:latin typeface="Calibri"/>
            </a:endParaRPr>
          </a:p>
        </p:txBody>
      </p:sp>
      <p:sp>
        <p:nvSpPr>
          <p:cNvPr id="648" name="TextShape 2"/>
          <p:cNvSpPr txBox="1"/>
          <p:nvPr/>
        </p:nvSpPr>
        <p:spPr>
          <a:xfrm>
            <a:off x="1981080" y="1523880"/>
            <a:ext cx="3962160" cy="1066320"/>
          </a:xfrm>
          <a:prstGeom prst="rect">
            <a:avLst/>
          </a:prstGeom>
          <a:noFill/>
          <a:ln>
            <a:noFill/>
          </a:ln>
        </p:spPr>
        <p:txBody>
          <a:bodyPr anchor="b">
            <a:noAutofit/>
          </a:bodyPr>
          <a:p>
            <a:pPr>
              <a:lnSpc>
                <a:spcPct val="100000"/>
              </a:lnSpc>
              <a:spcBef>
                <a:spcPts val="479"/>
              </a:spcBef>
              <a:tabLst>
                <a:tab algn="l" pos="0"/>
              </a:tabLst>
            </a:pPr>
            <a:endParaRPr b="0" lang="en-US" sz="3200" spc="-1" strike="noStrike">
              <a:solidFill>
                <a:srgbClr val="000000"/>
              </a:solidFill>
              <a:latin typeface="Calibri"/>
            </a:endParaRPr>
          </a:p>
          <a:p>
            <a:pPr>
              <a:lnSpc>
                <a:spcPct val="100000"/>
              </a:lnSpc>
              <a:spcBef>
                <a:spcPts val="479"/>
              </a:spcBef>
              <a:tabLst>
                <a:tab algn="l" pos="0"/>
              </a:tabLst>
            </a:pPr>
            <a:r>
              <a:rPr b="1" lang="en-US" sz="2400" spc="-1" strike="noStrike">
                <a:solidFill>
                  <a:srgbClr val="000000"/>
                </a:solidFill>
                <a:latin typeface="Times New Roman"/>
              </a:rPr>
              <a:t>Plouphing  and harvesting matured crops  </a:t>
            </a:r>
            <a:endParaRPr b="0" lang="en-US" sz="2400" spc="-1" strike="noStrike">
              <a:solidFill>
                <a:srgbClr val="000000"/>
              </a:solidFill>
              <a:latin typeface="Calibri"/>
            </a:endParaRPr>
          </a:p>
          <a:p>
            <a:pPr>
              <a:lnSpc>
                <a:spcPct val="100000"/>
              </a:lnSpc>
              <a:spcBef>
                <a:spcPts val="479"/>
              </a:spcBef>
              <a:tabLst>
                <a:tab algn="l" pos="0"/>
              </a:tabLst>
            </a:pPr>
            <a:endParaRPr b="0" lang="en-US" sz="2400" spc="-1" strike="noStrike">
              <a:solidFill>
                <a:srgbClr val="000000"/>
              </a:solidFill>
              <a:latin typeface="Calibri"/>
            </a:endParaRPr>
          </a:p>
        </p:txBody>
      </p:sp>
      <p:sp>
        <p:nvSpPr>
          <p:cNvPr id="649" name="TextShape 3"/>
          <p:cNvSpPr txBox="1"/>
          <p:nvPr/>
        </p:nvSpPr>
        <p:spPr>
          <a:xfrm>
            <a:off x="6278760" y="1523880"/>
            <a:ext cx="3931560" cy="533160"/>
          </a:xfrm>
          <a:prstGeom prst="rect">
            <a:avLst/>
          </a:prstGeom>
          <a:noFill/>
          <a:ln>
            <a:noFill/>
          </a:ln>
        </p:spPr>
        <p:txBody>
          <a:bodyPr anchor="b">
            <a:normAutofit fontScale="2000"/>
          </a:bodyPr>
          <a:p>
            <a:pPr>
              <a:lnSpc>
                <a:spcPct val="100000"/>
              </a:lnSpc>
              <a:spcBef>
                <a:spcPts val="479"/>
              </a:spcBef>
              <a:tabLst>
                <a:tab algn="l" pos="0"/>
              </a:tabLst>
            </a:pPr>
            <a:endParaRPr b="0" lang="en-US" sz="3200" spc="-1" strike="noStrike">
              <a:solidFill>
                <a:srgbClr val="000000"/>
              </a:solidFill>
              <a:latin typeface="Calibri"/>
            </a:endParaRPr>
          </a:p>
          <a:p>
            <a:pPr>
              <a:lnSpc>
                <a:spcPct val="100000"/>
              </a:lnSpc>
              <a:spcBef>
                <a:spcPts val="1919"/>
              </a:spcBef>
              <a:tabLst>
                <a:tab algn="l" pos="0"/>
              </a:tabLst>
            </a:pPr>
            <a:r>
              <a:rPr b="1" lang="en-US" sz="9600" spc="-1" strike="noStrike">
                <a:solidFill>
                  <a:srgbClr val="000000"/>
                </a:solidFill>
                <a:latin typeface="Times New Roman"/>
              </a:rPr>
              <a:t>Removing grasses </a:t>
            </a:r>
            <a:endParaRPr b="0" lang="en-US" sz="9600" spc="-1" strike="noStrike">
              <a:solidFill>
                <a:srgbClr val="000000"/>
              </a:solidFill>
              <a:latin typeface="Calibri"/>
            </a:endParaRPr>
          </a:p>
          <a:p>
            <a:pPr>
              <a:lnSpc>
                <a:spcPct val="100000"/>
              </a:lnSpc>
              <a:spcBef>
                <a:spcPts val="479"/>
              </a:spcBef>
              <a:tabLst>
                <a:tab algn="l" pos="0"/>
              </a:tabLst>
            </a:pPr>
            <a:endParaRPr b="0" lang="en-US" sz="9600" spc="-1" strike="noStrike">
              <a:solidFill>
                <a:srgbClr val="000000"/>
              </a:solidFill>
              <a:latin typeface="Calibri"/>
            </a:endParaRPr>
          </a:p>
        </p:txBody>
      </p:sp>
      <p:pic>
        <p:nvPicPr>
          <p:cNvPr id="650" name="Picture 4" descr=""/>
          <p:cNvPicPr/>
          <p:nvPr/>
        </p:nvPicPr>
        <p:blipFill>
          <a:blip r:embed="rId1"/>
          <a:stretch/>
        </p:blipFill>
        <p:spPr>
          <a:xfrm>
            <a:off x="1981080" y="2590920"/>
            <a:ext cx="3931920" cy="1218960"/>
          </a:xfrm>
          <a:prstGeom prst="rect">
            <a:avLst/>
          </a:prstGeom>
          <a:ln>
            <a:noFill/>
          </a:ln>
        </p:spPr>
      </p:pic>
      <p:pic>
        <p:nvPicPr>
          <p:cNvPr id="651" name="Picture 5" descr=""/>
          <p:cNvPicPr/>
          <p:nvPr/>
        </p:nvPicPr>
        <p:blipFill>
          <a:blip r:embed="rId2"/>
          <a:stretch/>
        </p:blipFill>
        <p:spPr>
          <a:xfrm>
            <a:off x="1981080" y="3886200"/>
            <a:ext cx="3962160" cy="2590560"/>
          </a:xfrm>
          <a:prstGeom prst="rect">
            <a:avLst/>
          </a:prstGeom>
          <a:ln>
            <a:noFill/>
          </a:ln>
        </p:spPr>
      </p:pic>
      <p:pic>
        <p:nvPicPr>
          <p:cNvPr id="652" name="Picture 6" descr=""/>
          <p:cNvPicPr/>
          <p:nvPr/>
        </p:nvPicPr>
        <p:blipFill>
          <a:blip r:embed="rId3"/>
          <a:stretch/>
        </p:blipFill>
        <p:spPr>
          <a:xfrm>
            <a:off x="6096960" y="4495680"/>
            <a:ext cx="3961080" cy="1752120"/>
          </a:xfrm>
          <a:prstGeom prst="rect">
            <a:avLst/>
          </a:prstGeom>
          <a:ln>
            <a:noFill/>
          </a:ln>
        </p:spPr>
      </p:pic>
      <p:pic>
        <p:nvPicPr>
          <p:cNvPr id="653" name="Picture 7" descr=""/>
          <p:cNvPicPr/>
          <p:nvPr/>
        </p:nvPicPr>
        <p:blipFill>
          <a:blip r:embed="rId4"/>
          <a:stretch/>
        </p:blipFill>
        <p:spPr>
          <a:xfrm>
            <a:off x="6278400" y="2057400"/>
            <a:ext cx="3779640" cy="2285640"/>
          </a:xfrm>
          <a:prstGeom prst="rect">
            <a:avLst/>
          </a:prstGeom>
          <a:ln>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TextShape 1"/>
          <p:cNvSpPr txBox="1"/>
          <p:nvPr/>
        </p:nvSpPr>
        <p:spPr>
          <a:xfrm>
            <a:off x="289440" y="92160"/>
            <a:ext cx="8229240" cy="487080"/>
          </a:xfrm>
          <a:prstGeom prst="rect">
            <a:avLst/>
          </a:prstGeom>
          <a:solidFill>
            <a:srgbClr val="ffff00"/>
          </a:solidFill>
          <a:ln>
            <a:noFill/>
          </a:ln>
        </p:spPr>
        <p:txBody>
          <a:bodyPr anchor="ctr">
            <a:normAutofit fontScale="67000"/>
          </a:bodyPr>
          <a:p>
            <a:pPr algn="ctr">
              <a:lnSpc>
                <a:spcPct val="100000"/>
              </a:lnSpc>
            </a:pPr>
            <a:r>
              <a:rPr b="0" lang="en-US" sz="2000" spc="-1" strike="noStrike">
                <a:solidFill>
                  <a:srgbClr val="000000"/>
                </a:solidFill>
                <a:latin typeface="Calibri"/>
              </a:rPr>
              <a:t>Infestation and damaging of Armyworm in wereda Enbasneyti kebelle A/hidem</a:t>
            </a:r>
            <a:endParaRPr b="0" lang="en-US" sz="2000" spc="-1" strike="noStrike">
              <a:solidFill>
                <a:srgbClr val="000000"/>
              </a:solidFill>
              <a:latin typeface="Calibri"/>
            </a:endParaRPr>
          </a:p>
        </p:txBody>
      </p:sp>
      <p:sp>
        <p:nvSpPr>
          <p:cNvPr id="655" name="TextShape 2"/>
          <p:cNvSpPr txBox="1"/>
          <p:nvPr/>
        </p:nvSpPr>
        <p:spPr>
          <a:xfrm>
            <a:off x="1981080" y="838080"/>
            <a:ext cx="8229240" cy="5287680"/>
          </a:xfrm>
          <a:prstGeom prst="rect">
            <a:avLst/>
          </a:prstGeom>
          <a:noFill/>
          <a:ln>
            <a:noFill/>
          </a:ln>
        </p:spPr>
        <p:txBody>
          <a:bodyPr>
            <a:noAutofit/>
          </a:bodyPr>
          <a:p>
            <a:endParaRPr b="0" lang="en-US" sz="3200" spc="-1" strike="noStrike">
              <a:solidFill>
                <a:srgbClr val="000000"/>
              </a:solidFill>
              <a:latin typeface="Calibri"/>
            </a:endParaRPr>
          </a:p>
        </p:txBody>
      </p:sp>
      <p:pic>
        <p:nvPicPr>
          <p:cNvPr id="656" name="Picture 2" descr="F:\field pictures\IMG_20230710_092532_3.jpg"/>
          <p:cNvPicPr/>
          <p:nvPr/>
        </p:nvPicPr>
        <p:blipFill>
          <a:blip r:embed="rId1"/>
          <a:stretch/>
        </p:blipFill>
        <p:spPr>
          <a:xfrm>
            <a:off x="2057400" y="914400"/>
            <a:ext cx="4038120" cy="4952520"/>
          </a:xfrm>
          <a:prstGeom prst="rect">
            <a:avLst/>
          </a:prstGeom>
          <a:ln>
            <a:noFill/>
          </a:ln>
        </p:spPr>
      </p:pic>
      <p:pic>
        <p:nvPicPr>
          <p:cNvPr id="657" name="Picture 3" descr="F:\field pictures\IMG_20230710_092421_7.jpg"/>
          <p:cNvPicPr/>
          <p:nvPr/>
        </p:nvPicPr>
        <p:blipFill>
          <a:blip r:embed="rId2"/>
          <a:stretch/>
        </p:blipFill>
        <p:spPr>
          <a:xfrm>
            <a:off x="6127560" y="893520"/>
            <a:ext cx="4083120" cy="4952520"/>
          </a:xfrm>
          <a:prstGeom prst="rect">
            <a:avLst/>
          </a:prstGeom>
          <a:ln>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TextShape 1"/>
          <p:cNvSpPr txBox="1"/>
          <p:nvPr/>
        </p:nvSpPr>
        <p:spPr>
          <a:xfrm>
            <a:off x="1981080" y="274680"/>
            <a:ext cx="8229240" cy="487080"/>
          </a:xfrm>
          <a:prstGeom prst="rect">
            <a:avLst/>
          </a:prstGeom>
          <a:noFill/>
          <a:ln>
            <a:noFill/>
          </a:ln>
        </p:spPr>
        <p:txBody>
          <a:bodyPr anchor="ctr">
            <a:normAutofit/>
          </a:bodyPr>
          <a:p>
            <a:pPr algn="ctr">
              <a:lnSpc>
                <a:spcPct val="100000"/>
              </a:lnSpc>
            </a:pPr>
            <a:r>
              <a:rPr b="0" lang="en-US" sz="2000" spc="-1" strike="noStrike">
                <a:solidFill>
                  <a:srgbClr val="000000"/>
                </a:solidFill>
                <a:latin typeface="Calibri"/>
              </a:rPr>
              <a:t>Infestation and damaging of Armyworm in wereda E/tsahima kebelle tsaie </a:t>
            </a:r>
            <a:endParaRPr b="0" lang="en-US" sz="2000" spc="-1" strike="noStrike">
              <a:solidFill>
                <a:srgbClr val="000000"/>
              </a:solidFill>
              <a:latin typeface="Calibri"/>
            </a:endParaRPr>
          </a:p>
        </p:txBody>
      </p:sp>
      <p:sp>
        <p:nvSpPr>
          <p:cNvPr id="659" name="TextShape 2"/>
          <p:cNvSpPr txBox="1"/>
          <p:nvPr/>
        </p:nvSpPr>
        <p:spPr>
          <a:xfrm>
            <a:off x="1981080" y="990720"/>
            <a:ext cx="8229240" cy="5135040"/>
          </a:xfrm>
          <a:prstGeom prst="rect">
            <a:avLst/>
          </a:prstGeom>
          <a:noFill/>
          <a:ln>
            <a:noFill/>
          </a:ln>
        </p:spPr>
        <p:txBody>
          <a:bodyPr>
            <a:noAutofit/>
          </a:bodyPr>
          <a:p>
            <a:endParaRPr b="0" lang="en-US" sz="3200" spc="-1" strike="noStrike">
              <a:solidFill>
                <a:srgbClr val="000000"/>
              </a:solidFill>
              <a:latin typeface="Calibri"/>
            </a:endParaRPr>
          </a:p>
        </p:txBody>
      </p:sp>
      <p:pic>
        <p:nvPicPr>
          <p:cNvPr id="660" name="Picture 3" descr="F:\field pictures\IMG_20230709_112614_2.jpg"/>
          <p:cNvPicPr/>
          <p:nvPr/>
        </p:nvPicPr>
        <p:blipFill>
          <a:blip r:embed="rId1"/>
          <a:stretch/>
        </p:blipFill>
        <p:spPr>
          <a:xfrm>
            <a:off x="2057400" y="1020240"/>
            <a:ext cx="8152920" cy="4999320"/>
          </a:xfrm>
          <a:prstGeom prst="rect">
            <a:avLst/>
          </a:prstGeom>
          <a:ln>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1" name="TextShape 1"/>
          <p:cNvSpPr txBox="1"/>
          <p:nvPr/>
        </p:nvSpPr>
        <p:spPr>
          <a:xfrm>
            <a:off x="1981080" y="533520"/>
            <a:ext cx="8229240" cy="609120"/>
          </a:xfrm>
          <a:prstGeom prst="rect">
            <a:avLst/>
          </a:prstGeom>
          <a:solidFill>
            <a:srgbClr val="ffff00"/>
          </a:solidFill>
          <a:ln>
            <a:noFill/>
          </a:ln>
        </p:spPr>
        <p:txBody>
          <a:bodyPr anchor="ctr">
            <a:noAutofit/>
          </a:bodyPr>
          <a:p>
            <a:pPr algn="ctr">
              <a:lnSpc>
                <a:spcPct val="100000"/>
              </a:lnSpc>
            </a:pPr>
            <a:r>
              <a:rPr b="0" lang="en-US" sz="2400" spc="-1" strike="noStrike">
                <a:solidFill>
                  <a:srgbClr val="000000"/>
                </a:solidFill>
                <a:latin typeface="Calibri"/>
              </a:rPr>
              <a:t>DISCUSSION IN K/TEKLI AND E/TSAHIMA WEREDAS</a:t>
            </a:r>
            <a:endParaRPr b="0" lang="en-US" sz="2400" spc="-1" strike="noStrike">
              <a:solidFill>
                <a:srgbClr val="000000"/>
              </a:solidFill>
              <a:latin typeface="Calibri"/>
            </a:endParaRPr>
          </a:p>
        </p:txBody>
      </p:sp>
      <p:sp>
        <p:nvSpPr>
          <p:cNvPr id="662" name="TextShape 2"/>
          <p:cNvSpPr txBox="1"/>
          <p:nvPr/>
        </p:nvSpPr>
        <p:spPr>
          <a:xfrm>
            <a:off x="1981080" y="1219320"/>
            <a:ext cx="8229240" cy="4906440"/>
          </a:xfrm>
          <a:prstGeom prst="rect">
            <a:avLst/>
          </a:prstGeom>
          <a:noFill/>
          <a:ln>
            <a:noFill/>
          </a:ln>
        </p:spPr>
        <p:txBody>
          <a:bodyPr>
            <a:noAutofit/>
          </a:bodyPr>
          <a:p>
            <a:endParaRPr b="0" lang="en-US" sz="3200" spc="-1" strike="noStrike">
              <a:solidFill>
                <a:srgbClr val="000000"/>
              </a:solidFill>
              <a:latin typeface="Calibri"/>
            </a:endParaRPr>
          </a:p>
        </p:txBody>
      </p:sp>
      <p:pic>
        <p:nvPicPr>
          <p:cNvPr id="663" name="Picture 2" descr="F:\gh\IMG_20230709_163247_7.jpg"/>
          <p:cNvPicPr/>
          <p:nvPr/>
        </p:nvPicPr>
        <p:blipFill>
          <a:blip r:embed="rId1"/>
          <a:stretch/>
        </p:blipFill>
        <p:spPr>
          <a:xfrm>
            <a:off x="2057400" y="1295280"/>
            <a:ext cx="3809520" cy="4723920"/>
          </a:xfrm>
          <a:prstGeom prst="rect">
            <a:avLst/>
          </a:prstGeom>
          <a:ln>
            <a:noFill/>
          </a:ln>
        </p:spPr>
      </p:pic>
      <p:pic>
        <p:nvPicPr>
          <p:cNvPr id="664" name="Picture 3" descr="F:\gh\IMG_20230708_120556_7.jpg"/>
          <p:cNvPicPr/>
          <p:nvPr/>
        </p:nvPicPr>
        <p:blipFill>
          <a:blip r:embed="rId2"/>
          <a:stretch/>
        </p:blipFill>
        <p:spPr>
          <a:xfrm>
            <a:off x="5885640" y="1295280"/>
            <a:ext cx="4325040" cy="4723920"/>
          </a:xfrm>
          <a:prstGeom prst="rect">
            <a:avLst/>
          </a:prstGeom>
          <a:ln>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TextShape 1"/>
          <p:cNvSpPr txBox="1"/>
          <p:nvPr/>
        </p:nvSpPr>
        <p:spPr>
          <a:xfrm>
            <a:off x="274320" y="286560"/>
            <a:ext cx="8229240" cy="685440"/>
          </a:xfrm>
          <a:prstGeom prst="rect">
            <a:avLst/>
          </a:prstGeom>
          <a:solidFill>
            <a:srgbClr val="ffff00"/>
          </a:solidFill>
          <a:ln>
            <a:noFill/>
          </a:ln>
        </p:spPr>
        <p:txBody>
          <a:bodyPr anchor="ctr">
            <a:normAutofit fontScale="37000"/>
          </a:bodyPr>
          <a:p>
            <a:pPr algn="ctr">
              <a:lnSpc>
                <a:spcPct val="100000"/>
              </a:lnSpc>
            </a:pPr>
            <a:r>
              <a:rPr b="0" lang="en-US" sz="4400" spc="-1" strike="noStrike">
                <a:solidFill>
                  <a:srgbClr val="000000"/>
                </a:solidFill>
                <a:latin typeface="Calibri"/>
              </a:rPr>
              <a:t>4.3 Tree Locust infestation and control </a:t>
            </a:r>
            <a:endParaRPr b="0" lang="en-US" sz="4400" spc="-1" strike="noStrike">
              <a:solidFill>
                <a:srgbClr val="000000"/>
              </a:solidFill>
              <a:latin typeface="Calibri"/>
            </a:endParaRPr>
          </a:p>
        </p:txBody>
      </p:sp>
      <p:sp>
        <p:nvSpPr>
          <p:cNvPr id="666" name="TextShape 2"/>
          <p:cNvSpPr txBox="1"/>
          <p:nvPr/>
        </p:nvSpPr>
        <p:spPr>
          <a:xfrm>
            <a:off x="274320" y="1447920"/>
            <a:ext cx="11466360" cy="5028840"/>
          </a:xfrm>
          <a:prstGeom prst="rect">
            <a:avLst/>
          </a:prstGeom>
          <a:noFill/>
          <a:ln>
            <a:noFill/>
          </a:ln>
        </p:spPr>
        <p:txBody>
          <a:bodyPr>
            <a:normAutofit/>
          </a:bodyPr>
          <a:p>
            <a:pPr marL="343080" indent="-342720">
              <a:lnSpc>
                <a:spcPct val="100000"/>
              </a:lnSpc>
              <a:spcBef>
                <a:spcPts val="641"/>
              </a:spcBef>
              <a:buClr>
                <a:srgbClr val="93a299"/>
              </a:buClr>
              <a:buFont typeface="Arial"/>
              <a:buChar char="•"/>
            </a:pPr>
            <a:r>
              <a:rPr b="0" lang="en-US" sz="3200" spc="-1" strike="noStrike">
                <a:solidFill>
                  <a:srgbClr val="0070c0"/>
                </a:solidFill>
                <a:latin typeface="Times New Roman"/>
              </a:rPr>
              <a:t>The 3</a:t>
            </a:r>
            <a:r>
              <a:rPr b="0" lang="en-US" sz="3200" spc="-1" strike="noStrike" baseline="30000">
                <a:solidFill>
                  <a:srgbClr val="0070c0"/>
                </a:solidFill>
                <a:latin typeface="Times New Roman"/>
              </a:rPr>
              <a:t>rd</a:t>
            </a:r>
            <a:r>
              <a:rPr b="0" lang="en-US" sz="3200" spc="-1" strike="noStrike">
                <a:solidFill>
                  <a:srgbClr val="0070c0"/>
                </a:solidFill>
                <a:latin typeface="Times New Roman"/>
              </a:rPr>
              <a:t>  most threat for the region is swarms of Tree locust </a:t>
            </a:r>
            <a:endParaRPr b="0" lang="en-US" sz="3200" spc="-1" strike="noStrike">
              <a:solidFill>
                <a:srgbClr val="000000"/>
              </a:solidFill>
              <a:latin typeface="Calibri"/>
            </a:endParaRPr>
          </a:p>
          <a:p>
            <a:pPr lvl="1" marL="743040" indent="-285480">
              <a:lnSpc>
                <a:spcPct val="100000"/>
              </a:lnSpc>
              <a:spcBef>
                <a:spcPts val="479"/>
              </a:spcBef>
              <a:buClr>
                <a:srgbClr val="93a299"/>
              </a:buClr>
              <a:buFont typeface="Arial"/>
              <a:buChar char="–"/>
            </a:pPr>
            <a:r>
              <a:rPr b="0" lang="en-US" sz="2400" spc="-1" strike="noStrike">
                <a:solidFill>
                  <a:srgbClr val="292934"/>
                </a:solidFill>
                <a:latin typeface="Times New Roman"/>
              </a:rPr>
              <a:t>As we all know Tree locust was saw in north western zone on last April /2023 caused  a serious damage on </a:t>
            </a:r>
            <a:r>
              <a:rPr b="0" lang="en-US" sz="2400" spc="-1" strike="noStrike">
                <a:solidFill>
                  <a:srgbClr val="0070c0"/>
                </a:solidFill>
                <a:latin typeface="Times New Roman"/>
              </a:rPr>
              <a:t>tree crops like Mango</a:t>
            </a:r>
            <a:r>
              <a:rPr b="0" lang="en-US" sz="2400" spc="-1" strike="noStrike">
                <a:solidFill>
                  <a:srgbClr val="292934"/>
                </a:solidFill>
                <a:latin typeface="Times New Roman"/>
              </a:rPr>
              <a:t> and </a:t>
            </a:r>
            <a:r>
              <a:rPr b="0" lang="en-US" sz="2400" spc="-1" strike="noStrike">
                <a:solidFill>
                  <a:srgbClr val="0070c0"/>
                </a:solidFill>
                <a:latin typeface="Times New Roman"/>
              </a:rPr>
              <a:t>forage trees </a:t>
            </a:r>
            <a:r>
              <a:rPr b="0" lang="en-US" sz="2400" spc="-1" strike="noStrike">
                <a:solidFill>
                  <a:srgbClr val="292934"/>
                </a:solidFill>
                <a:latin typeface="Times New Roman"/>
              </a:rPr>
              <a:t>in general. </a:t>
            </a:r>
            <a:endParaRPr b="0" lang="en-US" sz="2400" spc="-1" strike="noStrike">
              <a:solidFill>
                <a:srgbClr val="000000"/>
              </a:solidFill>
              <a:latin typeface="Calibri"/>
            </a:endParaRPr>
          </a:p>
          <a:p>
            <a:endParaRPr b="0" lang="en-US" sz="2400" spc="-1" strike="noStrike">
              <a:solidFill>
                <a:srgbClr val="000000"/>
              </a:solidFill>
              <a:latin typeface="Calibri"/>
            </a:endParaRPr>
          </a:p>
          <a:p>
            <a:pPr lvl="1" marL="743040" indent="-285480">
              <a:lnSpc>
                <a:spcPct val="100000"/>
              </a:lnSpc>
              <a:spcBef>
                <a:spcPts val="479"/>
              </a:spcBef>
              <a:buClr>
                <a:srgbClr val="93a299"/>
              </a:buClr>
              <a:buFont typeface="Arial"/>
              <a:buChar char="–"/>
            </a:pPr>
            <a:r>
              <a:rPr b="0" lang="en-US" sz="2400" spc="-1" strike="noStrike">
                <a:solidFill>
                  <a:srgbClr val="292934"/>
                </a:solidFill>
                <a:latin typeface="Times New Roman"/>
              </a:rPr>
              <a:t>The coverage was on 5 weredas and 27 kebelles of  (Asgede, T/Adyabo, L/Adyabo, M/Adyabo and Seyemti Adyabo),</a:t>
            </a:r>
            <a:endParaRPr b="0" lang="en-US" sz="2400" spc="-1" strike="noStrike">
              <a:solidFill>
                <a:srgbClr val="000000"/>
              </a:solidFill>
              <a:latin typeface="Calibri"/>
            </a:endParaRPr>
          </a:p>
          <a:p>
            <a:pPr lvl="1" marL="743040" indent="-285480">
              <a:lnSpc>
                <a:spcPct val="100000"/>
              </a:lnSpc>
              <a:spcBef>
                <a:spcPts val="479"/>
              </a:spcBef>
              <a:buClr>
                <a:srgbClr val="93a299"/>
              </a:buClr>
              <a:buFont typeface="Arial"/>
              <a:buChar char="–"/>
            </a:pPr>
            <a:r>
              <a:rPr b="0" lang="en-GB" sz="2400" spc="-1" strike="noStrike">
                <a:solidFill>
                  <a:srgbClr val="292934"/>
                </a:solidFill>
                <a:latin typeface="Times New Roman"/>
                <a:ea typeface="Times New Roman"/>
              </a:rPr>
              <a:t>It caused serious damage 50–100% </a:t>
            </a:r>
            <a:r>
              <a:rPr b="0" lang="en-GB" sz="2400" spc="-1" strike="noStrike">
                <a:solidFill>
                  <a:srgbClr val="ff0000"/>
                </a:solidFill>
                <a:latin typeface="Times New Roman"/>
                <a:ea typeface="Times New Roman"/>
              </a:rPr>
              <a:t>in average 75 % (Specially on trees landed on) </a:t>
            </a:r>
            <a:endParaRPr b="0" lang="en-US" sz="2400" spc="-1" strike="noStrike">
              <a:solidFill>
                <a:srgbClr val="000000"/>
              </a:solidFill>
              <a:latin typeface="Calibri"/>
            </a:endParaRPr>
          </a:p>
          <a:p>
            <a:pPr>
              <a:lnSpc>
                <a:spcPct val="100000"/>
              </a:lnSpc>
              <a:spcBef>
                <a:spcPts val="641"/>
              </a:spcBef>
            </a:pP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TextShape 1"/>
          <p:cNvSpPr txBox="1"/>
          <p:nvPr/>
        </p:nvSpPr>
        <p:spPr>
          <a:xfrm>
            <a:off x="289440" y="190440"/>
            <a:ext cx="8229240" cy="609120"/>
          </a:xfrm>
          <a:prstGeom prst="rect">
            <a:avLst/>
          </a:prstGeom>
          <a:solidFill>
            <a:srgbClr val="ffff00"/>
          </a:solidFill>
          <a:ln>
            <a:noFill/>
          </a:ln>
        </p:spPr>
        <p:txBody>
          <a:bodyPr anchor="ctr">
            <a:normAutofit fontScale="88000"/>
          </a:bodyPr>
          <a:p>
            <a:pPr algn="ctr">
              <a:lnSpc>
                <a:spcPct val="100000"/>
              </a:lnSpc>
            </a:pPr>
            <a:r>
              <a:rPr b="0" lang="en-US" sz="4400" spc="-1" strike="noStrike">
                <a:solidFill>
                  <a:srgbClr val="000000"/>
                </a:solidFill>
                <a:latin typeface="Calibri"/>
              </a:rPr>
              <a:t>…</a:t>
            </a:r>
            <a:r>
              <a:rPr b="0" lang="en-US" sz="4400" spc="-1" strike="noStrike">
                <a:solidFill>
                  <a:srgbClr val="000000"/>
                </a:solidFill>
                <a:latin typeface="Calibri"/>
              </a:rPr>
              <a:t>. Locust infestation and control </a:t>
            </a:r>
            <a:endParaRPr b="0" lang="en-US" sz="4400" spc="-1" strike="noStrike">
              <a:solidFill>
                <a:srgbClr val="000000"/>
              </a:solidFill>
              <a:latin typeface="Calibri"/>
            </a:endParaRPr>
          </a:p>
        </p:txBody>
      </p:sp>
      <p:sp>
        <p:nvSpPr>
          <p:cNvPr id="668" name="TextShape 2"/>
          <p:cNvSpPr txBox="1"/>
          <p:nvPr/>
        </p:nvSpPr>
        <p:spPr>
          <a:xfrm>
            <a:off x="548640" y="978480"/>
            <a:ext cx="11356560" cy="5726880"/>
          </a:xfrm>
          <a:prstGeom prst="rect">
            <a:avLst/>
          </a:prstGeom>
          <a:noFill/>
          <a:ln>
            <a:noFill/>
          </a:ln>
        </p:spPr>
        <p:txBody>
          <a:bodyPr>
            <a:noAutofit/>
          </a:bodyPr>
          <a:p>
            <a:pPr lvl="1" marL="743040" indent="-285480">
              <a:lnSpc>
                <a:spcPct val="100000"/>
              </a:lnSpc>
              <a:spcBef>
                <a:spcPts val="400"/>
              </a:spcBef>
              <a:buClr>
                <a:srgbClr val="000000"/>
              </a:buClr>
              <a:buFont typeface="Arial"/>
              <a:buChar char="–"/>
            </a:pPr>
            <a:r>
              <a:rPr b="0" lang="en-US" sz="2000" spc="-1" strike="noStrike">
                <a:solidFill>
                  <a:srgbClr val="000000"/>
                </a:solidFill>
                <a:latin typeface="Calibri"/>
              </a:rPr>
              <a:t>Action was taken to control the locust laid over 4500 big crop and forage trees (</a:t>
            </a:r>
            <a:endParaRPr b="0" lang="en-US" sz="20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000" spc="-1" strike="noStrike">
                <a:solidFill>
                  <a:srgbClr val="000000"/>
                </a:solidFill>
                <a:latin typeface="Calibri"/>
              </a:rPr>
              <a:t>The </a:t>
            </a:r>
            <a:r>
              <a:rPr b="0" lang="en-US" sz="2800" spc="-1" strike="noStrike">
                <a:solidFill>
                  <a:srgbClr val="000000"/>
                </a:solidFill>
                <a:latin typeface="Calibri"/>
              </a:rPr>
              <a:t>BoANR </a:t>
            </a:r>
            <a:r>
              <a:rPr b="0" lang="en-US" sz="2000" spc="-1" strike="noStrike">
                <a:solidFill>
                  <a:srgbClr val="000000"/>
                </a:solidFill>
                <a:latin typeface="Calibri"/>
              </a:rPr>
              <a:t>supplied 800liters of fuel of which 2ooliteres of gasoil used to operate the motorized sprayers as a result it was  managed and minimized its damage,</a:t>
            </a:r>
            <a:endParaRPr b="0" lang="en-US" sz="2000" spc="-1" strike="noStrike">
              <a:solidFill>
                <a:srgbClr val="000000"/>
              </a:solidFill>
              <a:latin typeface="Calibri"/>
            </a:endParaRPr>
          </a:p>
          <a:p>
            <a:endParaRPr b="0" lang="en-US" sz="2000" spc="-1" strike="noStrike">
              <a:solidFill>
                <a:srgbClr val="000000"/>
              </a:solidFill>
              <a:latin typeface="Calibri"/>
            </a:endParaRPr>
          </a:p>
        </p:txBody>
      </p:sp>
      <p:pic>
        <p:nvPicPr>
          <p:cNvPr id="669" name="Picture 2" descr=""/>
          <p:cNvPicPr/>
          <p:nvPr/>
        </p:nvPicPr>
        <p:blipFill>
          <a:blip r:embed="rId1"/>
          <a:stretch/>
        </p:blipFill>
        <p:spPr>
          <a:xfrm>
            <a:off x="2231280" y="2603160"/>
            <a:ext cx="2895120" cy="3276360"/>
          </a:xfrm>
          <a:prstGeom prst="rect">
            <a:avLst/>
          </a:prstGeom>
          <a:ln>
            <a:noFill/>
          </a:ln>
        </p:spPr>
      </p:pic>
      <p:pic>
        <p:nvPicPr>
          <p:cNvPr id="670" name="Picture 3" descr=""/>
          <p:cNvPicPr/>
          <p:nvPr/>
        </p:nvPicPr>
        <p:blipFill>
          <a:blip r:embed="rId2"/>
          <a:stretch/>
        </p:blipFill>
        <p:spPr>
          <a:xfrm>
            <a:off x="5126760" y="2603160"/>
            <a:ext cx="4571640" cy="3276360"/>
          </a:xfrm>
          <a:prstGeom prst="rect">
            <a:avLst/>
          </a:prstGeom>
          <a:ln>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TextShape 1"/>
          <p:cNvSpPr txBox="1"/>
          <p:nvPr/>
        </p:nvSpPr>
        <p:spPr>
          <a:xfrm>
            <a:off x="234720" y="143640"/>
            <a:ext cx="10198080" cy="843480"/>
          </a:xfrm>
          <a:prstGeom prst="rect">
            <a:avLst/>
          </a:prstGeom>
          <a:solidFill>
            <a:srgbClr val="ffff00"/>
          </a:solidFill>
          <a:ln>
            <a:noFill/>
          </a:ln>
        </p:spPr>
        <p:txBody>
          <a:bodyPr anchor="ctr">
            <a:normAutofit/>
          </a:bodyPr>
          <a:p>
            <a:pPr algn="ctr">
              <a:lnSpc>
                <a:spcPct val="100000"/>
              </a:lnSpc>
            </a:pPr>
            <a:r>
              <a:rPr b="0" lang="en-US" sz="4400" spc="-1" strike="noStrike">
                <a:solidFill>
                  <a:srgbClr val="000000"/>
                </a:solidFill>
                <a:latin typeface="Calibri"/>
              </a:rPr>
              <a:t>4.4 Desert Locust infestation and control</a:t>
            </a:r>
            <a:endParaRPr b="0" lang="en-US" sz="4400" spc="-1" strike="noStrike">
              <a:solidFill>
                <a:srgbClr val="000000"/>
              </a:solidFill>
              <a:latin typeface="Calibri"/>
            </a:endParaRPr>
          </a:p>
        </p:txBody>
      </p:sp>
      <p:sp>
        <p:nvSpPr>
          <p:cNvPr id="672" name="TextShape 2"/>
          <p:cNvSpPr txBox="1"/>
          <p:nvPr/>
        </p:nvSpPr>
        <p:spPr>
          <a:xfrm>
            <a:off x="1981080" y="1143000"/>
            <a:ext cx="8229240" cy="4982760"/>
          </a:xfrm>
          <a:prstGeom prst="rect">
            <a:avLst/>
          </a:prstGeom>
          <a:noFill/>
          <a:ln>
            <a:noFill/>
          </a:ln>
        </p:spPr>
        <p:txBody>
          <a:bodyPr>
            <a:normAutofit/>
          </a:bodyPr>
          <a:p>
            <a:pPr marL="343080" indent="-342720">
              <a:lnSpc>
                <a:spcPct val="100000"/>
              </a:lnSpc>
              <a:spcBef>
                <a:spcPts val="641"/>
              </a:spcBef>
              <a:buClr>
                <a:srgbClr val="ff0000"/>
              </a:buClr>
              <a:buFont typeface="Wingdings" charset="2"/>
              <a:buChar char=""/>
            </a:pPr>
            <a:r>
              <a:rPr b="0" lang="en-US" sz="3200" spc="-1" strike="noStrike">
                <a:solidFill>
                  <a:srgbClr val="ff0000"/>
                </a:solidFill>
                <a:latin typeface="Times New Roman"/>
              </a:rPr>
              <a:t>Starting from mid July  Desert Locust </a:t>
            </a:r>
            <a:r>
              <a:rPr b="0" lang="en-US" sz="3200" spc="-1" strike="noStrike">
                <a:solidFill>
                  <a:srgbClr val="000000"/>
                </a:solidFill>
                <a:latin typeface="Times New Roman"/>
              </a:rPr>
              <a:t>is becoming serious issue</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p:txBody>
      </p:sp>
      <p:pic>
        <p:nvPicPr>
          <p:cNvPr id="673" name="Picture 2" descr=""/>
          <p:cNvPicPr/>
          <p:nvPr/>
        </p:nvPicPr>
        <p:blipFill>
          <a:blip r:embed="rId1"/>
          <a:stretch/>
        </p:blipFill>
        <p:spPr>
          <a:xfrm>
            <a:off x="2514600" y="1506600"/>
            <a:ext cx="7619760" cy="5046120"/>
          </a:xfrm>
          <a:prstGeom prst="rect">
            <a:avLst/>
          </a:prstGeom>
          <a:ln>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TextShape 1"/>
          <p:cNvSpPr txBox="1"/>
          <p:nvPr/>
        </p:nvSpPr>
        <p:spPr>
          <a:xfrm>
            <a:off x="1981080" y="685800"/>
            <a:ext cx="8229240" cy="685440"/>
          </a:xfrm>
          <a:prstGeom prst="rect">
            <a:avLst/>
          </a:prstGeom>
          <a:solidFill>
            <a:srgbClr val="ffff00"/>
          </a:solidFill>
          <a:ln>
            <a:noFill/>
          </a:ln>
        </p:spPr>
        <p:txBody>
          <a:bodyPr anchor="ctr">
            <a:normAutofit/>
          </a:bodyPr>
          <a:p>
            <a:pPr algn="ctr">
              <a:lnSpc>
                <a:spcPct val="100000"/>
              </a:lnSpc>
            </a:pPr>
            <a:r>
              <a:rPr b="0" lang="en-US" sz="2800" spc="-1" strike="noStrike">
                <a:solidFill>
                  <a:srgbClr val="000000"/>
                </a:solidFill>
                <a:latin typeface="Calibri"/>
              </a:rPr>
              <a:t>…</a:t>
            </a:r>
            <a:r>
              <a:rPr b="0" lang="en-US" sz="2800" spc="-1" strike="noStrike">
                <a:solidFill>
                  <a:srgbClr val="000000"/>
                </a:solidFill>
                <a:latin typeface="Calibri"/>
              </a:rPr>
              <a:t>. Desert Locust infestation and control</a:t>
            </a:r>
            <a:endParaRPr b="0" lang="en-US" sz="2800" spc="-1" strike="noStrike">
              <a:solidFill>
                <a:srgbClr val="000000"/>
              </a:solidFill>
              <a:latin typeface="Calibri"/>
            </a:endParaRPr>
          </a:p>
        </p:txBody>
      </p:sp>
      <p:sp>
        <p:nvSpPr>
          <p:cNvPr id="675" name="TextShape 2"/>
          <p:cNvSpPr txBox="1"/>
          <p:nvPr/>
        </p:nvSpPr>
        <p:spPr>
          <a:xfrm>
            <a:off x="1981080" y="1447920"/>
            <a:ext cx="8229240" cy="5105160"/>
          </a:xfrm>
          <a:prstGeom prst="rect">
            <a:avLst/>
          </a:prstGeom>
          <a:noFill/>
          <a:ln>
            <a:noFill/>
          </a:ln>
        </p:spPr>
        <p:txBody>
          <a:bodyPr>
            <a:normAutofit fontScale="84000"/>
          </a:bodyPr>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There are big swarms among Yalew and Megale wereda (</a:t>
            </a:r>
            <a:r>
              <a:rPr b="0" lang="en-US" sz="2200" spc="-1" strike="noStrike">
                <a:solidFill>
                  <a:srgbClr val="ff0000"/>
                </a:solidFill>
                <a:latin typeface="Times New Roman"/>
              </a:rPr>
              <a:t>Birma</a:t>
            </a:r>
            <a:r>
              <a:rPr b="0" lang="en-US" sz="2200" spc="-1" strike="noStrike">
                <a:solidFill>
                  <a:srgbClr val="000000"/>
                </a:solidFill>
                <a:latin typeface="Times New Roman"/>
              </a:rPr>
              <a:t>)  in Afar regional state which is neighboring to </a:t>
            </a:r>
            <a:r>
              <a:rPr b="0" lang="en-US" sz="2200" spc="-1" strike="noStrike">
                <a:solidFill>
                  <a:srgbClr val="ff0000"/>
                </a:solidFill>
                <a:latin typeface="Times New Roman"/>
              </a:rPr>
              <a:t>R/chercher and R/Azebo.</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292934"/>
                </a:solidFill>
                <a:latin typeface="Times New Roman"/>
              </a:rPr>
              <a:t>And there are also another big swarms </a:t>
            </a:r>
            <a:r>
              <a:rPr b="0" lang="en-US" sz="2200" spc="-1" strike="noStrike">
                <a:solidFill>
                  <a:srgbClr val="ff0000"/>
                </a:solidFill>
                <a:latin typeface="Times New Roman"/>
              </a:rPr>
              <a:t>at kukeba near to Atsbi and Berahle areas </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70c0"/>
                </a:solidFill>
                <a:latin typeface="Times New Roman"/>
              </a:rPr>
              <a:t>NOW they are flooding to Eastern, South Eastern, and Southern part of  Tigray </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ff0000"/>
                </a:solidFill>
                <a:latin typeface="Times New Roman"/>
              </a:rPr>
              <a:t>Currently the DL is moving around </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ff0000"/>
                </a:solidFill>
                <a:latin typeface="Times New Roman"/>
              </a:rPr>
              <a:t> </a:t>
            </a:r>
            <a:r>
              <a:rPr b="0" lang="en-US" sz="2200" spc="-1" strike="noStrike">
                <a:solidFill>
                  <a:srgbClr val="000000"/>
                </a:solidFill>
                <a:latin typeface="Times New Roman"/>
              </a:rPr>
              <a:t>Sewhasaesie –Edaga Sewne stay for the last three days (1-3/8/2023)</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Tsaeda Emba wereda- Sendeda,Tsenkanet,Agazi and Hadnet (3/8/2023)</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Enderta –Derga ajen and chelokot (3-4/8/2023)</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Tsirae wenberta (29-30/7/2023) </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Atsbi-G/kidan,kalamin,Adibarka (28-30/7/2023)</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Kilte Awlaelo- Felegemayat (29-30/7/2023)</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Hawzen (29/7/2023)</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And today at R/Azebo –Genete kebelle (3-4/8/2023)</a:t>
            </a:r>
            <a:endParaRPr b="0" lang="en-US" sz="2200" spc="-1" strike="noStrike">
              <a:solidFill>
                <a:srgbClr val="000000"/>
              </a:solidFill>
              <a:latin typeface="Calibri"/>
            </a:endParaRPr>
          </a:p>
          <a:p>
            <a:pPr>
              <a:lnSpc>
                <a:spcPct val="100000"/>
              </a:lnSpc>
              <a:spcBef>
                <a:spcPts val="641"/>
              </a:spcBef>
            </a:pPr>
            <a:endParaRPr b="0" lang="en-US" sz="2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TextShape 1"/>
          <p:cNvSpPr txBox="1"/>
          <p:nvPr/>
        </p:nvSpPr>
        <p:spPr>
          <a:xfrm>
            <a:off x="838080" y="212760"/>
            <a:ext cx="10515240" cy="604800"/>
          </a:xfrm>
          <a:prstGeom prst="rect">
            <a:avLst/>
          </a:prstGeom>
          <a:noFill/>
          <a:ln>
            <a:noFill/>
          </a:ln>
        </p:spPr>
        <p:txBody>
          <a:bodyPr anchor="ctr">
            <a:normAutofit fontScale="86000"/>
          </a:bodyPr>
          <a:p>
            <a:pPr algn="ctr">
              <a:lnSpc>
                <a:spcPct val="90000"/>
              </a:lnSpc>
            </a:pPr>
            <a:r>
              <a:rPr b="0" lang="en-GB" sz="4400" spc="-1" strike="noStrike">
                <a:solidFill>
                  <a:srgbClr val="000000"/>
                </a:solidFill>
                <a:latin typeface="Arial"/>
                <a:ea typeface="Calibri"/>
              </a:rPr>
              <a:t>O</a:t>
            </a:r>
            <a:r>
              <a:rPr b="0" lang="en-GB" sz="4400" spc="-1" strike="noStrike">
                <a:solidFill>
                  <a:srgbClr val="000000"/>
                </a:solidFill>
                <a:latin typeface="Arial"/>
                <a:ea typeface="Calibri"/>
              </a:rPr>
              <a:t>p</a:t>
            </a:r>
            <a:r>
              <a:rPr b="0" lang="en-GB" sz="4400" spc="-1" strike="noStrike">
                <a:solidFill>
                  <a:srgbClr val="000000"/>
                </a:solidFill>
                <a:latin typeface="Arial"/>
                <a:ea typeface="Calibri"/>
              </a:rPr>
              <a:t>e</a:t>
            </a:r>
            <a:r>
              <a:rPr b="0" lang="en-GB" sz="4400" spc="-1" strike="noStrike">
                <a:solidFill>
                  <a:srgbClr val="000000"/>
                </a:solidFill>
                <a:latin typeface="Arial"/>
                <a:ea typeface="Calibri"/>
              </a:rPr>
              <a:t>n/</a:t>
            </a:r>
            <a:r>
              <a:rPr b="0" lang="en-GB" sz="4400" spc="-1" strike="noStrike">
                <a:solidFill>
                  <a:srgbClr val="000000"/>
                </a:solidFill>
                <a:latin typeface="Arial"/>
                <a:ea typeface="Calibri"/>
              </a:rPr>
              <a:t>A</a:t>
            </a:r>
            <a:r>
              <a:rPr b="0" lang="en-GB" sz="4400" spc="-1" strike="noStrike">
                <a:solidFill>
                  <a:srgbClr val="000000"/>
                </a:solidFill>
                <a:latin typeface="Arial"/>
                <a:ea typeface="Calibri"/>
              </a:rPr>
              <a:t>ct</a:t>
            </a:r>
            <a:r>
              <a:rPr b="0" lang="en-GB" sz="4400" spc="-1" strike="noStrike">
                <a:solidFill>
                  <a:srgbClr val="000000"/>
                </a:solidFill>
                <a:latin typeface="Arial"/>
                <a:ea typeface="Calibri"/>
              </a:rPr>
              <a:t>iv</a:t>
            </a:r>
            <a:r>
              <a:rPr b="0" lang="en-GB" sz="4400" spc="-1" strike="noStrike">
                <a:solidFill>
                  <a:srgbClr val="000000"/>
                </a:solidFill>
                <a:latin typeface="Arial"/>
                <a:ea typeface="Calibri"/>
              </a:rPr>
              <a:t>e </a:t>
            </a:r>
            <a:r>
              <a:rPr b="0" lang="en-GB" sz="4400" spc="-1" strike="noStrike">
                <a:solidFill>
                  <a:srgbClr val="000000"/>
                </a:solidFill>
                <a:latin typeface="Arial"/>
                <a:ea typeface="Calibri"/>
              </a:rPr>
              <a:t>S</a:t>
            </a:r>
            <a:r>
              <a:rPr b="0" lang="en-GB" sz="4400" spc="-1" strike="noStrike">
                <a:solidFill>
                  <a:srgbClr val="000000"/>
                </a:solidFill>
                <a:latin typeface="Arial"/>
                <a:ea typeface="Calibri"/>
              </a:rPr>
              <a:t>it</a:t>
            </a:r>
            <a:r>
              <a:rPr b="0" lang="en-GB" sz="4400" spc="-1" strike="noStrike">
                <a:solidFill>
                  <a:srgbClr val="000000"/>
                </a:solidFill>
                <a:latin typeface="Arial"/>
                <a:ea typeface="Calibri"/>
              </a:rPr>
              <a:t>e</a:t>
            </a:r>
            <a:r>
              <a:rPr b="0" lang="en-GB" sz="4400" spc="-1" strike="noStrike">
                <a:solidFill>
                  <a:srgbClr val="000000"/>
                </a:solidFill>
                <a:latin typeface="Arial"/>
                <a:ea typeface="Calibri"/>
              </a:rPr>
              <a:t>s </a:t>
            </a:r>
            <a:r>
              <a:rPr b="0" lang="en-GB" sz="4400" spc="-1" strike="noStrike">
                <a:solidFill>
                  <a:srgbClr val="000000"/>
                </a:solidFill>
                <a:latin typeface="Arial"/>
                <a:ea typeface="Calibri"/>
              </a:rPr>
              <a:t>a</a:t>
            </a:r>
            <a:r>
              <a:rPr b="0" lang="en-GB" sz="4400" spc="-1" strike="noStrike">
                <a:solidFill>
                  <a:srgbClr val="000000"/>
                </a:solidFill>
                <a:latin typeface="Arial"/>
                <a:ea typeface="Calibri"/>
              </a:rPr>
              <a:t>n</a:t>
            </a:r>
            <a:r>
              <a:rPr b="0" lang="en-GB" sz="4400" spc="-1" strike="noStrike">
                <a:solidFill>
                  <a:srgbClr val="000000"/>
                </a:solidFill>
                <a:latin typeface="Arial"/>
                <a:ea typeface="Calibri"/>
              </a:rPr>
              <a:t>d </a:t>
            </a:r>
            <a:r>
              <a:rPr b="0" lang="en-GB" sz="4400" spc="-1" strike="noStrike">
                <a:solidFill>
                  <a:srgbClr val="000000"/>
                </a:solidFill>
                <a:latin typeface="Arial"/>
                <a:ea typeface="Calibri"/>
              </a:rPr>
              <a:t>th</a:t>
            </a:r>
            <a:r>
              <a:rPr b="0" lang="en-GB" sz="4400" spc="-1" strike="noStrike">
                <a:solidFill>
                  <a:srgbClr val="000000"/>
                </a:solidFill>
                <a:latin typeface="Arial"/>
                <a:ea typeface="Calibri"/>
              </a:rPr>
              <a:t>e </a:t>
            </a:r>
            <a:r>
              <a:rPr b="0" lang="en-GB" sz="4400" spc="-1" strike="noStrike">
                <a:solidFill>
                  <a:srgbClr val="000000"/>
                </a:solidFill>
                <a:latin typeface="Arial"/>
                <a:ea typeface="Calibri"/>
              </a:rPr>
              <a:t>C</a:t>
            </a:r>
            <a:r>
              <a:rPr b="0" lang="en-GB" sz="4400" spc="-1" strike="noStrike">
                <a:solidFill>
                  <a:srgbClr val="000000"/>
                </a:solidFill>
                <a:latin typeface="Arial"/>
                <a:ea typeface="Calibri"/>
              </a:rPr>
              <a:t>M</a:t>
            </a:r>
            <a:r>
              <a:rPr b="0" lang="en-GB" sz="4400" spc="-1" strike="noStrike">
                <a:solidFill>
                  <a:srgbClr val="000000"/>
                </a:solidFill>
                <a:latin typeface="Arial"/>
                <a:ea typeface="Calibri"/>
              </a:rPr>
              <a:t>A</a:t>
            </a:r>
            <a:r>
              <a:rPr b="0" lang="en-GB" sz="4400" spc="-1" strike="noStrike">
                <a:solidFill>
                  <a:srgbClr val="000000"/>
                </a:solidFill>
                <a:latin typeface="Arial"/>
                <a:ea typeface="Calibri"/>
              </a:rPr>
              <a:t>s</a:t>
            </a:r>
            <a:endParaRPr b="0" lang="en-US" sz="4400" spc="-1" strike="noStrike">
              <a:solidFill>
                <a:srgbClr val="000000"/>
              </a:solidFill>
              <a:latin typeface="Arial"/>
            </a:endParaRPr>
          </a:p>
        </p:txBody>
      </p:sp>
      <p:graphicFrame>
        <p:nvGraphicFramePr>
          <p:cNvPr id="503" name="Table 2"/>
          <p:cNvGraphicFramePr/>
          <p:nvPr/>
        </p:nvGraphicFramePr>
        <p:xfrm>
          <a:off x="838080" y="1479600"/>
          <a:ext cx="10515240" cy="4499640"/>
        </p:xfrm>
        <a:graphic>
          <a:graphicData uri="http://schemas.openxmlformats.org/drawingml/2006/table">
            <a:tbl>
              <a:tblPr/>
              <a:tblGrid>
                <a:gridCol w="3504960"/>
                <a:gridCol w="3504960"/>
                <a:gridCol w="3505320"/>
              </a:tblGrid>
              <a:tr h="1287720">
                <a:tc>
                  <a:txBody>
                    <a:bodyPr>
                      <a:noAutofit/>
                    </a:bodyPr>
                    <a:p>
                      <a:pPr>
                        <a:lnSpc>
                          <a:spcPct val="100000"/>
                        </a:lnSpc>
                      </a:pPr>
                      <a:r>
                        <a:rPr b="1" lang="en-GB" sz="2400" spc="-1" strike="noStrike">
                          <a:solidFill>
                            <a:srgbClr val="ffffff"/>
                          </a:solidFill>
                          <a:latin typeface="Calibri"/>
                          <a:ea typeface="Calibri"/>
                        </a:rPr>
                        <a:t>ANE/UNHCR- 03 Colleges, 10 Primary School, 07 (Secondary School) = 20</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2400" spc="-1" strike="noStrike">
                          <a:solidFill>
                            <a:srgbClr val="ffffff"/>
                          </a:solidFill>
                          <a:latin typeface="Calibri"/>
                          <a:ea typeface="Calibri"/>
                        </a:rPr>
                        <a:t>SENE-02, Primary School, </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noAutofit/>
                    </a:bodyPr>
                    <a:p>
                      <a:pPr>
                        <a:lnSpc>
                          <a:spcPct val="100000"/>
                        </a:lnSpc>
                      </a:pPr>
                      <a:r>
                        <a:rPr b="1" lang="en-GB" sz="2400" spc="-1" strike="noStrike">
                          <a:solidFill>
                            <a:srgbClr val="ffffff"/>
                          </a:solidFill>
                          <a:latin typeface="Calibri"/>
                          <a:ea typeface="Calibri"/>
                        </a:rPr>
                        <a:t>TYES 02 Primary School, </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r>
              <a:tr h="1877040">
                <a:tc>
                  <a:txBody>
                    <a:bodyPr>
                      <a:noAutofit/>
                    </a:bodyPr>
                    <a:p>
                      <a:pPr>
                        <a:lnSpc>
                          <a:spcPct val="107000"/>
                        </a:lnSpc>
                        <a:spcAft>
                          <a:spcPts val="799"/>
                        </a:spcAft>
                      </a:pPr>
                      <a:r>
                        <a:rPr b="0" lang="en-GB" sz="2400" spc="-1" strike="noStrike">
                          <a:solidFill>
                            <a:srgbClr val="000000"/>
                          </a:solidFill>
                          <a:latin typeface="Calibri"/>
                          <a:ea typeface="Calibri"/>
                        </a:rPr>
                        <a:t>OSSHD/UNHCR 03 (Colleges) 08 (Primary School)</a:t>
                      </a:r>
                      <a:endParaRPr b="0" lang="en-US" sz="2400" spc="-1" strike="noStrike">
                        <a:latin typeface="Arial"/>
                      </a:endParaRPr>
                    </a:p>
                    <a:p>
                      <a:pPr>
                        <a:lnSpc>
                          <a:spcPct val="100000"/>
                        </a:lnSpc>
                      </a:pPr>
                      <a:r>
                        <a:rPr b="0" lang="en-GB" sz="2400" spc="-1" strike="noStrike">
                          <a:solidFill>
                            <a:srgbClr val="000000"/>
                          </a:solidFill>
                          <a:latin typeface="Calibri"/>
                          <a:ea typeface="Calibri"/>
                        </a:rPr>
                        <a:t>03 (Secondary School) =14</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2400" spc="-1" strike="noStrike">
                          <a:solidFill>
                            <a:srgbClr val="000000"/>
                          </a:solidFill>
                          <a:latin typeface="Calibri"/>
                          <a:ea typeface="Calibri"/>
                        </a:rPr>
                        <a:t>SRO- 02 Primary School, </a:t>
                      </a:r>
                      <a:endParaRPr b="0" lang="en-US" sz="2400" spc="-1" strike="noStrike">
                        <a:latin typeface="Arial"/>
                      </a:endParaRPr>
                    </a:p>
                    <a:p>
                      <a:pPr>
                        <a:lnSpc>
                          <a:spcPct val="100000"/>
                        </a:lnSpc>
                      </a:pPr>
                      <a:r>
                        <a:rPr b="0" lang="en-GB" sz="2400" spc="-1" strike="noStrike">
                          <a:solidFill>
                            <a:srgbClr val="000000"/>
                          </a:solidFill>
                          <a:latin typeface="Calibri"/>
                          <a:ea typeface="Arial"/>
                        </a:rPr>
                        <a:t>UNHCR-02</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c>
                  <a:txBody>
                    <a:bodyPr>
                      <a:noAutofit/>
                    </a:bodyPr>
                    <a:p>
                      <a:pPr>
                        <a:lnSpc>
                          <a:spcPct val="100000"/>
                        </a:lnSpc>
                      </a:pPr>
                      <a:r>
                        <a:rPr b="0" lang="en-GB" sz="2400" spc="-1" strike="noStrike">
                          <a:solidFill>
                            <a:srgbClr val="000000"/>
                          </a:solidFill>
                          <a:latin typeface="Calibri"/>
                          <a:ea typeface="Calibri"/>
                        </a:rPr>
                        <a:t>BF/Bright Future-02, Primary School</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cfd5e9"/>
                    </a:solidFill>
                  </a:tcPr>
                </a:tc>
              </a:tr>
              <a:tr h="1334880">
                <a:tc>
                  <a:txBody>
                    <a:bodyPr>
                      <a:noAutofit/>
                    </a:bodyPr>
                    <a:p>
                      <a:pPr>
                        <a:lnSpc>
                          <a:spcPct val="100000"/>
                        </a:lnSpc>
                      </a:pPr>
                      <a:r>
                        <a:rPr b="0" lang="en-GB" sz="2400" spc="-1" strike="noStrike">
                          <a:solidFill>
                            <a:srgbClr val="000000"/>
                          </a:solidFill>
                          <a:latin typeface="Calibri"/>
                          <a:ea typeface="Calibri"/>
                        </a:rPr>
                        <a:t>IOM- 10(Primary School) (Secondary School) =19</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2400" spc="-1" strike="noStrike">
                          <a:solidFill>
                            <a:srgbClr val="000000"/>
                          </a:solidFill>
                          <a:latin typeface="Calibri"/>
                          <a:ea typeface="Calibri"/>
                        </a:rPr>
                        <a:t>HoH 01 Primary School, </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c>
                  <a:txBody>
                    <a:bodyPr>
                      <a:noAutofit/>
                    </a:bodyPr>
                    <a:p>
                      <a:pPr>
                        <a:lnSpc>
                          <a:spcPct val="100000"/>
                        </a:lnSpc>
                      </a:pPr>
                      <a:r>
                        <a:rPr b="0" lang="en-GB" sz="2400" spc="-1" strike="noStrike">
                          <a:solidFill>
                            <a:srgbClr val="000000"/>
                          </a:solidFill>
                          <a:latin typeface="Calibri"/>
                          <a:ea typeface="Calibri"/>
                        </a:rPr>
                        <a:t>HOP-04 (Primary School)02 (Secondary School) =06</a:t>
                      </a:r>
                      <a:endParaRPr b="0" lang="en-US" sz="2400" spc="-1" strike="noStrike">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e8ebf4"/>
                    </a:solidFill>
                  </a:tcPr>
                </a:tc>
              </a:tr>
            </a:tbl>
          </a:graphicData>
        </a:graphic>
      </p:graphicFrame>
      <p:sp>
        <p:nvSpPr>
          <p:cNvPr id="504" name="TextShape 3"/>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27351D0B-8B9B-4E1D-9989-B737F2123647}" type="slidenum">
              <a:rPr b="0" lang="en-US" sz="1200" spc="-1" strike="noStrike">
                <a:solidFill>
                  <a:srgbClr val="8b8b8b"/>
                </a:solidFill>
                <a:latin typeface="Arial"/>
              </a:rPr>
              <a:t>7</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TextShape 1"/>
          <p:cNvSpPr txBox="1"/>
          <p:nvPr/>
        </p:nvSpPr>
        <p:spPr>
          <a:xfrm>
            <a:off x="609480" y="274680"/>
            <a:ext cx="10972440" cy="1142640"/>
          </a:xfrm>
          <a:prstGeom prst="rect">
            <a:avLst/>
          </a:prstGeom>
          <a:solidFill>
            <a:srgbClr val="ffff00"/>
          </a:solidFill>
          <a:ln>
            <a:noFill/>
          </a:ln>
        </p:spPr>
        <p:txBody>
          <a:bodyPr anchor="ctr">
            <a:noAutofit/>
          </a:bodyPr>
          <a:p>
            <a:pPr algn="ctr">
              <a:lnSpc>
                <a:spcPct val="100000"/>
              </a:lnSpc>
            </a:pPr>
            <a:r>
              <a:rPr b="1" lang="en-US" sz="2400" spc="-1" strike="noStrike">
                <a:solidFill>
                  <a:srgbClr val="000000"/>
                </a:solidFill>
                <a:latin typeface="Calibri"/>
              </a:rPr>
              <a:t>Desert Locust infestation in eastern zone Atsbi</a:t>
            </a:r>
            <a:br/>
            <a:r>
              <a:rPr b="1" lang="en-US" sz="2400" spc="-1" strike="noStrike">
                <a:solidFill>
                  <a:srgbClr val="000000"/>
                </a:solidFill>
                <a:latin typeface="Calibri"/>
              </a:rPr>
              <a:t> (august 1-3/2023)</a:t>
            </a:r>
            <a:endParaRPr b="0" lang="en-US" sz="2400" spc="-1" strike="noStrike">
              <a:solidFill>
                <a:srgbClr val="000000"/>
              </a:solidFill>
              <a:latin typeface="Calibri"/>
            </a:endParaRPr>
          </a:p>
        </p:txBody>
      </p:sp>
      <p:pic>
        <p:nvPicPr>
          <p:cNvPr id="677" name="Picture 2" descr="E:\desert locust action plan\DL pic-2015\IMG-20230802-WA0007.jpg"/>
          <p:cNvPicPr/>
          <p:nvPr/>
        </p:nvPicPr>
        <p:blipFill>
          <a:blip r:embed="rId1"/>
          <a:stretch/>
        </p:blipFill>
        <p:spPr>
          <a:xfrm>
            <a:off x="2362320" y="1676520"/>
            <a:ext cx="7342200" cy="4478760"/>
          </a:xfrm>
          <a:prstGeom prst="rect">
            <a:avLst/>
          </a:prstGeom>
          <a:ln>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TextShape 1"/>
          <p:cNvSpPr txBox="1"/>
          <p:nvPr/>
        </p:nvSpPr>
        <p:spPr>
          <a:xfrm>
            <a:off x="609480" y="274680"/>
            <a:ext cx="10972440" cy="1142640"/>
          </a:xfrm>
          <a:prstGeom prst="rect">
            <a:avLst/>
          </a:prstGeom>
          <a:solidFill>
            <a:srgbClr val="ffff00"/>
          </a:solidFill>
          <a:ln>
            <a:noFill/>
          </a:ln>
        </p:spPr>
        <p:txBody>
          <a:bodyPr anchor="ctr">
            <a:noAutofit/>
          </a:bodyPr>
          <a:p>
            <a:pPr algn="ctr">
              <a:lnSpc>
                <a:spcPct val="100000"/>
              </a:lnSpc>
            </a:pPr>
            <a:r>
              <a:rPr b="0" lang="en-US" sz="4400" spc="-1" strike="noStrike">
                <a:solidFill>
                  <a:srgbClr val="000000"/>
                </a:solidFill>
                <a:latin typeface="Calibri"/>
              </a:rPr>
              <a:t>The situation on Desea forest </a:t>
            </a:r>
            <a:endParaRPr b="0" lang="en-US" sz="4400" spc="-1" strike="noStrike">
              <a:solidFill>
                <a:srgbClr val="000000"/>
              </a:solidFill>
              <a:latin typeface="Calibri"/>
            </a:endParaRPr>
          </a:p>
        </p:txBody>
      </p:sp>
      <p:pic>
        <p:nvPicPr>
          <p:cNvPr id="679" name="Picture 2" descr=""/>
          <p:cNvPicPr/>
          <p:nvPr/>
        </p:nvPicPr>
        <p:blipFill>
          <a:blip r:embed="rId1"/>
          <a:stretch/>
        </p:blipFill>
        <p:spPr>
          <a:xfrm>
            <a:off x="2057400" y="1600200"/>
            <a:ext cx="8152920" cy="4876560"/>
          </a:xfrm>
          <a:prstGeom prst="rect">
            <a:avLst/>
          </a:prstGeom>
          <a:ln>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TextShape 1"/>
          <p:cNvSpPr txBox="1"/>
          <p:nvPr/>
        </p:nvSpPr>
        <p:spPr>
          <a:xfrm>
            <a:off x="1981080" y="685800"/>
            <a:ext cx="8229240" cy="837720"/>
          </a:xfrm>
          <a:prstGeom prst="rect">
            <a:avLst/>
          </a:prstGeom>
          <a:solidFill>
            <a:srgbClr val="ffff00"/>
          </a:solidFill>
          <a:ln>
            <a:noFill/>
          </a:ln>
        </p:spPr>
        <p:txBody>
          <a:bodyPr anchor="ctr">
            <a:normAutofit/>
          </a:bodyPr>
          <a:p>
            <a:pPr algn="ctr">
              <a:lnSpc>
                <a:spcPct val="100000"/>
              </a:lnSpc>
            </a:pPr>
            <a:r>
              <a:rPr b="1" lang="en-US" sz="2800" spc="-1" strike="noStrike">
                <a:solidFill>
                  <a:srgbClr val="000000"/>
                </a:solidFill>
                <a:latin typeface="Calibri"/>
              </a:rPr>
              <a:t>Swarms are moving from Afar to Tigray</a:t>
            </a:r>
            <a:endParaRPr b="0" lang="en-US" sz="2800" spc="-1" strike="noStrike">
              <a:solidFill>
                <a:srgbClr val="000000"/>
              </a:solidFill>
              <a:latin typeface="Calibri"/>
            </a:endParaRPr>
          </a:p>
        </p:txBody>
      </p:sp>
      <p:sp>
        <p:nvSpPr>
          <p:cNvPr id="681" name="TextShape 2"/>
          <p:cNvSpPr txBox="1"/>
          <p:nvPr/>
        </p:nvSpPr>
        <p:spPr>
          <a:xfrm>
            <a:off x="609480" y="1535040"/>
            <a:ext cx="5386680" cy="639360"/>
          </a:xfrm>
          <a:prstGeom prst="rect">
            <a:avLst/>
          </a:prstGeom>
          <a:solidFill>
            <a:srgbClr val="92d050"/>
          </a:solidFill>
          <a:ln>
            <a:noFill/>
          </a:ln>
        </p:spPr>
        <p:txBody>
          <a:bodyPr anchor="b">
            <a:noAutofit/>
          </a:bodyPr>
          <a:p>
            <a:pPr>
              <a:lnSpc>
                <a:spcPct val="100000"/>
              </a:lnSpc>
              <a:spcBef>
                <a:spcPts val="479"/>
              </a:spcBef>
              <a:tabLst>
                <a:tab algn="l" pos="0"/>
              </a:tabLst>
            </a:pPr>
            <a:r>
              <a:rPr b="1" lang="en-US" sz="2400" spc="-1" strike="noStrike">
                <a:solidFill>
                  <a:srgbClr val="292934"/>
                </a:solidFill>
                <a:latin typeface="Calibri"/>
              </a:rPr>
              <a:t>Sewhasaesie(edega-sewne)</a:t>
            </a:r>
            <a:endParaRPr b="0" lang="en-US" sz="2400" spc="-1" strike="noStrike">
              <a:solidFill>
                <a:srgbClr val="000000"/>
              </a:solidFill>
              <a:latin typeface="Calibri"/>
            </a:endParaRPr>
          </a:p>
        </p:txBody>
      </p:sp>
      <p:sp>
        <p:nvSpPr>
          <p:cNvPr id="682" name="TextShape 3"/>
          <p:cNvSpPr txBox="1"/>
          <p:nvPr/>
        </p:nvSpPr>
        <p:spPr>
          <a:xfrm>
            <a:off x="6193440" y="1535040"/>
            <a:ext cx="5388840" cy="639360"/>
          </a:xfrm>
          <a:prstGeom prst="rect">
            <a:avLst/>
          </a:prstGeom>
          <a:solidFill>
            <a:srgbClr val="92d050"/>
          </a:solidFill>
          <a:ln>
            <a:noFill/>
          </a:ln>
        </p:spPr>
        <p:txBody>
          <a:bodyPr anchor="b">
            <a:noAutofit/>
          </a:bodyPr>
          <a:p>
            <a:pPr>
              <a:lnSpc>
                <a:spcPct val="100000"/>
              </a:lnSpc>
              <a:spcBef>
                <a:spcPts val="479"/>
              </a:spcBef>
              <a:tabLst>
                <a:tab algn="l" pos="0"/>
              </a:tabLst>
            </a:pPr>
            <a:r>
              <a:rPr b="1" lang="en-US" sz="2400" spc="-1" strike="noStrike">
                <a:solidFill>
                  <a:srgbClr val="292934"/>
                </a:solidFill>
                <a:latin typeface="Calibri"/>
              </a:rPr>
              <a:t>Sewhasaesie(edega-sewne)</a:t>
            </a:r>
            <a:endParaRPr b="0" lang="en-US" sz="2400" spc="-1" strike="noStrike">
              <a:solidFill>
                <a:srgbClr val="000000"/>
              </a:solidFill>
              <a:latin typeface="Calibri"/>
            </a:endParaRPr>
          </a:p>
          <a:p>
            <a:pPr>
              <a:lnSpc>
                <a:spcPct val="100000"/>
              </a:lnSpc>
              <a:spcBef>
                <a:spcPts val="479"/>
              </a:spcBef>
              <a:tabLst>
                <a:tab algn="l" pos="0"/>
              </a:tabLst>
            </a:pPr>
            <a:endParaRPr b="0" lang="en-US" sz="2400" spc="-1" strike="noStrike">
              <a:solidFill>
                <a:srgbClr val="000000"/>
              </a:solidFill>
              <a:latin typeface="Calibri"/>
            </a:endParaRPr>
          </a:p>
        </p:txBody>
      </p:sp>
      <p:pic>
        <p:nvPicPr>
          <p:cNvPr id="683" name="Picture 3" descr=""/>
          <p:cNvPicPr/>
          <p:nvPr/>
        </p:nvPicPr>
        <p:blipFill>
          <a:blip r:embed="rId1"/>
          <a:stretch/>
        </p:blipFill>
        <p:spPr>
          <a:xfrm>
            <a:off x="1981080" y="2286000"/>
            <a:ext cx="3962160" cy="4103280"/>
          </a:xfrm>
          <a:prstGeom prst="rect">
            <a:avLst/>
          </a:prstGeom>
          <a:ln>
            <a:noFill/>
          </a:ln>
        </p:spPr>
      </p:pic>
      <p:pic>
        <p:nvPicPr>
          <p:cNvPr id="684" name="Picture 2" descr="E:\desert locust action plan\DL pic-2015\IMG-20230803-WA0025.jpg"/>
          <p:cNvPicPr/>
          <p:nvPr/>
        </p:nvPicPr>
        <p:blipFill>
          <a:blip r:embed="rId2"/>
          <a:stretch/>
        </p:blipFill>
        <p:spPr>
          <a:xfrm>
            <a:off x="6248520" y="2286000"/>
            <a:ext cx="3962160" cy="4103280"/>
          </a:xfrm>
          <a:prstGeom prst="rect">
            <a:avLst/>
          </a:prstGeom>
          <a:ln>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5" name="TextShape 1"/>
          <p:cNvSpPr txBox="1"/>
          <p:nvPr/>
        </p:nvSpPr>
        <p:spPr>
          <a:xfrm>
            <a:off x="609480" y="274680"/>
            <a:ext cx="10972440" cy="1142640"/>
          </a:xfrm>
          <a:prstGeom prst="rect">
            <a:avLst/>
          </a:prstGeom>
          <a:solidFill>
            <a:srgbClr val="ffff00"/>
          </a:solidFill>
          <a:ln>
            <a:noFill/>
          </a:ln>
        </p:spPr>
        <p:txBody>
          <a:bodyPr anchor="ctr">
            <a:noAutofit/>
          </a:bodyPr>
          <a:p>
            <a:pPr algn="ctr">
              <a:lnSpc>
                <a:spcPct val="100000"/>
              </a:lnSpc>
            </a:pPr>
            <a:r>
              <a:rPr b="0" lang="en-US" sz="4400" spc="-1" strike="noStrike">
                <a:solidFill>
                  <a:srgbClr val="000000"/>
                </a:solidFill>
                <a:latin typeface="Calibri"/>
              </a:rPr>
              <a:t>Neighboring  region -Amhara </a:t>
            </a:r>
            <a:endParaRPr b="0" lang="en-US" sz="4400" spc="-1" strike="noStrike">
              <a:solidFill>
                <a:srgbClr val="000000"/>
              </a:solidFill>
              <a:latin typeface="Calibri"/>
            </a:endParaRPr>
          </a:p>
        </p:txBody>
      </p:sp>
      <p:sp>
        <p:nvSpPr>
          <p:cNvPr id="686" name="TextShape 2"/>
          <p:cNvSpPr txBox="1"/>
          <p:nvPr/>
        </p:nvSpPr>
        <p:spPr>
          <a:xfrm>
            <a:off x="1981080" y="1676520"/>
            <a:ext cx="4114440" cy="533160"/>
          </a:xfrm>
          <a:prstGeom prst="rect">
            <a:avLst/>
          </a:prstGeom>
          <a:solidFill>
            <a:srgbClr val="92d050"/>
          </a:solidFill>
          <a:ln>
            <a:noFill/>
          </a:ln>
        </p:spPr>
        <p:txBody>
          <a:bodyPr anchor="b">
            <a:normAutofit/>
          </a:bodyPr>
          <a:p>
            <a:pPr>
              <a:lnSpc>
                <a:spcPct val="100000"/>
              </a:lnSpc>
              <a:spcBef>
                <a:spcPts val="479"/>
              </a:spcBef>
              <a:tabLst>
                <a:tab algn="l" pos="0"/>
              </a:tabLst>
            </a:pPr>
            <a:r>
              <a:rPr b="1" lang="en-US" sz="2400" spc="-1" strike="noStrike">
                <a:solidFill>
                  <a:srgbClr val="000000"/>
                </a:solidFill>
                <a:latin typeface="Calibri"/>
              </a:rPr>
              <a:t>Amara –kalu wereda</a:t>
            </a:r>
            <a:endParaRPr b="0" lang="en-US" sz="2400" spc="-1" strike="noStrike">
              <a:solidFill>
                <a:srgbClr val="000000"/>
              </a:solidFill>
              <a:latin typeface="Calibri"/>
            </a:endParaRPr>
          </a:p>
        </p:txBody>
      </p:sp>
      <p:sp>
        <p:nvSpPr>
          <p:cNvPr id="687" name="TextShape 3"/>
          <p:cNvSpPr txBox="1"/>
          <p:nvPr/>
        </p:nvSpPr>
        <p:spPr>
          <a:xfrm>
            <a:off x="6095880" y="1676520"/>
            <a:ext cx="4114440" cy="533160"/>
          </a:xfrm>
          <a:prstGeom prst="rect">
            <a:avLst/>
          </a:prstGeom>
          <a:solidFill>
            <a:srgbClr val="00b0f0"/>
          </a:solidFill>
          <a:ln>
            <a:noFill/>
          </a:ln>
        </p:spPr>
        <p:txBody>
          <a:bodyPr anchor="b">
            <a:normAutofit fontScale="14000"/>
          </a:bodyPr>
          <a:p>
            <a:pPr>
              <a:lnSpc>
                <a:spcPct val="100000"/>
              </a:lnSpc>
              <a:spcBef>
                <a:spcPts val="479"/>
              </a:spcBef>
              <a:tabLst>
                <a:tab algn="l" pos="0"/>
              </a:tabLst>
            </a:pPr>
            <a:endParaRPr b="0" lang="en-US" sz="3200" spc="-1" strike="noStrike">
              <a:solidFill>
                <a:srgbClr val="000000"/>
              </a:solidFill>
              <a:latin typeface="Calibri"/>
            </a:endParaRPr>
          </a:p>
          <a:p>
            <a:pPr>
              <a:lnSpc>
                <a:spcPct val="100000"/>
              </a:lnSpc>
              <a:spcBef>
                <a:spcPts val="901"/>
              </a:spcBef>
              <a:tabLst>
                <a:tab algn="l" pos="0"/>
              </a:tabLst>
            </a:pPr>
            <a:r>
              <a:rPr b="1" lang="en-US" sz="4500" spc="-1" strike="noStrike">
                <a:solidFill>
                  <a:srgbClr val="292934"/>
                </a:solidFill>
                <a:latin typeface="Calibri"/>
              </a:rPr>
              <a:t>Amara –kalu wereda</a:t>
            </a:r>
            <a:endParaRPr b="0" lang="en-US" sz="4500" spc="-1" strike="noStrike">
              <a:solidFill>
                <a:srgbClr val="000000"/>
              </a:solidFill>
              <a:latin typeface="Calibri"/>
            </a:endParaRPr>
          </a:p>
          <a:p>
            <a:pPr>
              <a:lnSpc>
                <a:spcPct val="100000"/>
              </a:lnSpc>
              <a:spcBef>
                <a:spcPts val="479"/>
              </a:spcBef>
              <a:tabLst>
                <a:tab algn="l" pos="0"/>
              </a:tabLst>
            </a:pPr>
            <a:endParaRPr b="0" lang="en-US" sz="4500" spc="-1" strike="noStrike">
              <a:solidFill>
                <a:srgbClr val="000000"/>
              </a:solidFill>
              <a:latin typeface="Calibri"/>
            </a:endParaRPr>
          </a:p>
        </p:txBody>
      </p:sp>
      <p:pic>
        <p:nvPicPr>
          <p:cNvPr id="688" name="Picture 2" descr=""/>
          <p:cNvPicPr/>
          <p:nvPr/>
        </p:nvPicPr>
        <p:blipFill>
          <a:blip r:embed="rId1"/>
          <a:stretch/>
        </p:blipFill>
        <p:spPr>
          <a:xfrm>
            <a:off x="1981080" y="2286000"/>
            <a:ext cx="3447360" cy="4103280"/>
          </a:xfrm>
          <a:prstGeom prst="rect">
            <a:avLst/>
          </a:prstGeom>
          <a:ln>
            <a:noFill/>
          </a:ln>
        </p:spPr>
      </p:pic>
      <p:pic>
        <p:nvPicPr>
          <p:cNvPr id="689" name="Picture 3" descr=""/>
          <p:cNvPicPr/>
          <p:nvPr/>
        </p:nvPicPr>
        <p:blipFill>
          <a:blip r:embed="rId2"/>
          <a:stretch/>
        </p:blipFill>
        <p:spPr>
          <a:xfrm>
            <a:off x="5407200" y="2286000"/>
            <a:ext cx="4803120" cy="4038120"/>
          </a:xfrm>
          <a:prstGeom prst="rect">
            <a:avLst/>
          </a:prstGeom>
          <a:ln>
            <a:noFill/>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TextShape 1"/>
          <p:cNvSpPr txBox="1"/>
          <p:nvPr/>
        </p:nvSpPr>
        <p:spPr>
          <a:xfrm>
            <a:off x="609480" y="274680"/>
            <a:ext cx="10972440" cy="1142640"/>
          </a:xfrm>
          <a:prstGeom prst="rect">
            <a:avLst/>
          </a:prstGeom>
          <a:solidFill>
            <a:srgbClr val="ffff00"/>
          </a:solidFill>
          <a:ln>
            <a:noFill/>
          </a:ln>
        </p:spPr>
        <p:txBody>
          <a:bodyPr anchor="ctr">
            <a:normAutofit/>
          </a:bodyPr>
          <a:p>
            <a:pPr algn="ctr">
              <a:lnSpc>
                <a:spcPct val="100000"/>
              </a:lnSpc>
            </a:pPr>
            <a:r>
              <a:rPr b="0" lang="en-US" sz="3200" spc="-1" strike="noStrike">
                <a:solidFill>
                  <a:srgbClr val="000000"/>
                </a:solidFill>
                <a:latin typeface="Calibri"/>
              </a:rPr>
              <a:t>Swarms on going- that will invade Tigray soon</a:t>
            </a:r>
            <a:endParaRPr b="0" lang="en-US" sz="3200" spc="-1" strike="noStrike">
              <a:solidFill>
                <a:srgbClr val="000000"/>
              </a:solidFill>
              <a:latin typeface="Calibri"/>
            </a:endParaRPr>
          </a:p>
        </p:txBody>
      </p:sp>
      <p:pic>
        <p:nvPicPr>
          <p:cNvPr id="691" name="Picture 2" descr=""/>
          <p:cNvPicPr/>
          <p:nvPr/>
        </p:nvPicPr>
        <p:blipFill>
          <a:blip r:embed="rId1"/>
          <a:stretch/>
        </p:blipFill>
        <p:spPr>
          <a:xfrm>
            <a:off x="2844720" y="1600200"/>
            <a:ext cx="6501960" cy="4876560"/>
          </a:xfrm>
          <a:prstGeom prst="rect">
            <a:avLst/>
          </a:prstGeom>
          <a:ln>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TextShape 1"/>
          <p:cNvSpPr txBox="1"/>
          <p:nvPr/>
        </p:nvSpPr>
        <p:spPr>
          <a:xfrm>
            <a:off x="1981080" y="762120"/>
            <a:ext cx="8229240" cy="609120"/>
          </a:xfrm>
          <a:prstGeom prst="rect">
            <a:avLst/>
          </a:prstGeom>
          <a:solidFill>
            <a:srgbClr val="ffff00"/>
          </a:solidFill>
          <a:ln>
            <a:noFill/>
          </a:ln>
        </p:spPr>
        <p:txBody>
          <a:bodyPr anchor="ctr">
            <a:normAutofit/>
          </a:bodyPr>
          <a:p>
            <a:pPr algn="ctr">
              <a:lnSpc>
                <a:spcPct val="100000"/>
              </a:lnSpc>
            </a:pPr>
            <a:r>
              <a:rPr b="0" lang="en-US" sz="3600" spc="-1" strike="noStrike">
                <a:solidFill>
                  <a:srgbClr val="000000"/>
                </a:solidFill>
                <a:latin typeface="Calibri"/>
              </a:rPr>
              <a:t>…</a:t>
            </a:r>
            <a:r>
              <a:rPr b="0" lang="en-US" sz="3600" spc="-1" strike="noStrike">
                <a:solidFill>
                  <a:srgbClr val="000000"/>
                </a:solidFill>
                <a:latin typeface="Calibri"/>
              </a:rPr>
              <a:t>. Desert Locust infestation and control</a:t>
            </a:r>
            <a:endParaRPr b="0" lang="en-US" sz="3600" spc="-1" strike="noStrike">
              <a:solidFill>
                <a:srgbClr val="000000"/>
              </a:solidFill>
              <a:latin typeface="Calibri"/>
            </a:endParaRPr>
          </a:p>
        </p:txBody>
      </p:sp>
      <p:sp>
        <p:nvSpPr>
          <p:cNvPr id="693" name="TextShape 2"/>
          <p:cNvSpPr txBox="1"/>
          <p:nvPr/>
        </p:nvSpPr>
        <p:spPr>
          <a:xfrm>
            <a:off x="1981080" y="1447920"/>
            <a:ext cx="8229240" cy="5028840"/>
          </a:xfrm>
          <a:prstGeom prst="rect">
            <a:avLst/>
          </a:prstGeom>
          <a:noFill/>
          <a:ln>
            <a:noFill/>
          </a:ln>
        </p:spPr>
        <p:txBody>
          <a:bodyPr>
            <a:noAutofit/>
          </a:bodyPr>
          <a:p>
            <a:pPr marL="343080" indent="-342720">
              <a:lnSpc>
                <a:spcPct val="100000"/>
              </a:lnSpc>
              <a:spcBef>
                <a:spcPts val="439"/>
              </a:spcBef>
              <a:buClr>
                <a:srgbClr val="93a299"/>
              </a:buClr>
              <a:buFont typeface="Wingdings" charset="2"/>
              <a:buChar char=""/>
            </a:pPr>
            <a:r>
              <a:rPr b="0" lang="en-US" sz="2200" spc="-1" strike="noStrike">
                <a:solidFill>
                  <a:srgbClr val="ff0000"/>
                </a:solidFill>
                <a:latin typeface="Times New Roman"/>
              </a:rPr>
              <a:t>Needs huge resource </a:t>
            </a:r>
            <a:r>
              <a:rPr b="0" lang="en-US" sz="2200" spc="-1" strike="noStrike">
                <a:solidFill>
                  <a:srgbClr val="292934"/>
                </a:solidFill>
                <a:latin typeface="Times New Roman"/>
              </a:rPr>
              <a:t>to manage and ready all human and physical resources by training and availing resources on pest risk areas,</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70c0"/>
                </a:solidFill>
                <a:latin typeface="Times New Roman"/>
              </a:rPr>
              <a:t>Other emerging new pests which needs resource to follow up and control</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New </a:t>
            </a:r>
            <a:r>
              <a:rPr b="0" lang="en-US" sz="2200" spc="-1" strike="noStrike">
                <a:solidFill>
                  <a:srgbClr val="ff0000"/>
                </a:solidFill>
                <a:latin typeface="Times New Roman"/>
              </a:rPr>
              <a:t>insect pest partially identified as it is </a:t>
            </a:r>
            <a:r>
              <a:rPr b="1" lang="en-US" sz="2200" spc="-1" strike="noStrike">
                <a:solidFill>
                  <a:srgbClr val="7030a0"/>
                </a:solidFill>
                <a:latin typeface="Times New Roman"/>
              </a:rPr>
              <a:t>leaf beetle </a:t>
            </a:r>
            <a:r>
              <a:rPr b="0" lang="en-US" sz="2200" spc="-1" strike="noStrike">
                <a:solidFill>
                  <a:srgbClr val="000000"/>
                </a:solidFill>
                <a:latin typeface="Times New Roman"/>
              </a:rPr>
              <a:t>which attacks tree locally named Qawa in Ganta Afeshum, Enderta and Degua Temben  </a:t>
            </a:r>
            <a:endParaRPr b="0" lang="en-US" sz="2200" spc="-1" strike="noStrike">
              <a:solidFill>
                <a:srgbClr val="000000"/>
              </a:solidFill>
              <a:latin typeface="Calibri"/>
            </a:endParaRPr>
          </a:p>
          <a:p>
            <a:pPr marL="343080" indent="-342720">
              <a:lnSpc>
                <a:spcPct val="100000"/>
              </a:lnSpc>
              <a:spcBef>
                <a:spcPts val="439"/>
              </a:spcBef>
              <a:buClr>
                <a:srgbClr val="93a299"/>
              </a:buClr>
              <a:buFont typeface="Wingdings" charset="2"/>
              <a:buChar char=""/>
            </a:pPr>
            <a:r>
              <a:rPr b="0" lang="en-US" sz="2200" spc="-1" strike="noStrike">
                <a:solidFill>
                  <a:srgbClr val="000000"/>
                </a:solidFill>
                <a:latin typeface="Times New Roman"/>
              </a:rPr>
              <a:t>There is also new emerging pest in </a:t>
            </a:r>
            <a:r>
              <a:rPr b="0" lang="en-US" sz="2200" spc="-1" strike="noStrike">
                <a:solidFill>
                  <a:srgbClr val="7030a0"/>
                </a:solidFill>
                <a:latin typeface="Times New Roman"/>
              </a:rPr>
              <a:t>Bizet wereda </a:t>
            </a:r>
            <a:r>
              <a:rPr b="0" lang="en-US" sz="2200" spc="-1" strike="noStrike">
                <a:solidFill>
                  <a:srgbClr val="ff0000"/>
                </a:solidFill>
                <a:latin typeface="Times New Roman"/>
              </a:rPr>
              <a:t>it has a similarity with that of leaf beetle but a beet different </a:t>
            </a:r>
            <a:endParaRPr b="0" lang="en-US" sz="2200" spc="-1" strike="noStrike">
              <a:solidFill>
                <a:srgbClr val="000000"/>
              </a:solidFill>
              <a:latin typeface="Calibri"/>
            </a:endParaRPr>
          </a:p>
          <a:p>
            <a:pPr>
              <a:lnSpc>
                <a:spcPct val="100000"/>
              </a:lnSpc>
              <a:spcBef>
                <a:spcPts val="641"/>
              </a:spcBef>
            </a:pPr>
            <a:endParaRPr b="0" lang="en-US" sz="2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TextShape 1"/>
          <p:cNvSpPr txBox="1"/>
          <p:nvPr/>
        </p:nvSpPr>
        <p:spPr>
          <a:xfrm>
            <a:off x="545760" y="101160"/>
            <a:ext cx="8229240" cy="685440"/>
          </a:xfrm>
          <a:prstGeom prst="rect">
            <a:avLst/>
          </a:prstGeom>
          <a:solidFill>
            <a:srgbClr val="ffff00"/>
          </a:solidFill>
          <a:ln>
            <a:noFill/>
          </a:ln>
        </p:spPr>
        <p:txBody>
          <a:bodyPr anchor="ctr">
            <a:normAutofit/>
          </a:bodyPr>
          <a:p>
            <a:pPr algn="ctr">
              <a:lnSpc>
                <a:spcPct val="100000"/>
              </a:lnSpc>
            </a:pPr>
            <a:r>
              <a:rPr b="1" lang="en-US" sz="2800" spc="-1" strike="noStrike">
                <a:solidFill>
                  <a:srgbClr val="000000"/>
                </a:solidFill>
                <a:latin typeface="Times New Roman"/>
              </a:rPr>
              <a:t>5.Activities done so far to control DL </a:t>
            </a:r>
            <a:endParaRPr b="0" lang="en-US" sz="2800" spc="-1" strike="noStrike">
              <a:solidFill>
                <a:srgbClr val="000000"/>
              </a:solidFill>
              <a:latin typeface="Calibri"/>
            </a:endParaRPr>
          </a:p>
        </p:txBody>
      </p:sp>
      <p:sp>
        <p:nvSpPr>
          <p:cNvPr id="695" name="TextShape 2"/>
          <p:cNvSpPr txBox="1"/>
          <p:nvPr/>
        </p:nvSpPr>
        <p:spPr>
          <a:xfrm>
            <a:off x="390240" y="896040"/>
            <a:ext cx="10972440" cy="4525560"/>
          </a:xfrm>
          <a:prstGeom prst="rect">
            <a:avLst/>
          </a:prstGeom>
          <a:noFill/>
          <a:ln>
            <a:noFill/>
          </a:ln>
        </p:spPr>
        <p:txBody>
          <a:bodyPr>
            <a:noAutofit/>
          </a:bodyPr>
          <a:p>
            <a:pPr marL="343080" indent="-342720">
              <a:lnSpc>
                <a:spcPct val="100000"/>
              </a:lnSpc>
              <a:spcBef>
                <a:spcPts val="641"/>
              </a:spcBef>
              <a:buClr>
                <a:srgbClr val="000000"/>
              </a:buClr>
              <a:buFont typeface="Arial"/>
              <a:buChar char="•"/>
            </a:pPr>
            <a:r>
              <a:rPr b="1" lang="en-US" sz="3200" spc="-1" strike="noStrike">
                <a:solidFill>
                  <a:srgbClr val="000000"/>
                </a:solidFill>
                <a:latin typeface="Calibri"/>
              </a:rPr>
              <a:t>5.1. Re-allocation of resource to </a:t>
            </a:r>
            <a:r>
              <a:rPr b="1" lang="en-US" sz="3200" spc="-1" strike="noStrike">
                <a:solidFill>
                  <a:srgbClr val="ff0000"/>
                </a:solidFill>
                <a:latin typeface="Calibri"/>
              </a:rPr>
              <a:t>hot spot area</a:t>
            </a:r>
            <a:endParaRPr b="0" lang="en-US" sz="3200" spc="-1" strike="noStrike">
              <a:solidFill>
                <a:srgbClr val="000000"/>
              </a:solidFill>
              <a:latin typeface="Calibri"/>
            </a:endParaRPr>
          </a:p>
          <a:p>
            <a:pPr>
              <a:lnSpc>
                <a:spcPct val="100000"/>
              </a:lnSpc>
              <a:spcBef>
                <a:spcPts val="641"/>
              </a:spcBef>
            </a:pPr>
            <a:endParaRPr b="0" lang="en-US" sz="3200" spc="-1" strike="noStrike">
              <a:solidFill>
                <a:srgbClr val="000000"/>
              </a:solidFill>
              <a:latin typeface="Calibri"/>
            </a:endParaRPr>
          </a:p>
        </p:txBody>
      </p:sp>
      <p:graphicFrame>
        <p:nvGraphicFramePr>
          <p:cNvPr id="696" name="Table 3"/>
          <p:cNvGraphicFramePr/>
          <p:nvPr/>
        </p:nvGraphicFramePr>
        <p:xfrm>
          <a:off x="475560" y="1527120"/>
          <a:ext cx="10972440" cy="4298040"/>
        </p:xfrm>
        <a:graphic>
          <a:graphicData uri="http://schemas.openxmlformats.org/drawingml/2006/table">
            <a:tbl>
              <a:tblPr/>
              <a:tblGrid>
                <a:gridCol w="615240"/>
                <a:gridCol w="1127880"/>
                <a:gridCol w="1787040"/>
                <a:gridCol w="1447200"/>
                <a:gridCol w="1174680"/>
                <a:gridCol w="717840"/>
                <a:gridCol w="717840"/>
                <a:gridCol w="908640"/>
                <a:gridCol w="739440"/>
                <a:gridCol w="867600"/>
                <a:gridCol w="869040"/>
              </a:tblGrid>
              <a:tr h="249840">
                <a:tc rowSpan="3">
                  <a:txBody>
                    <a:bodyPr lIns="68400" rIns="68400" tIns="0" bIns="0">
                      <a:noAutofit/>
                    </a:bodyPr>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S.N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558ed5"/>
                    </a:solidFill>
                  </a:tcPr>
                </a:tc>
                <a:tc rowSpan="3">
                  <a:txBody>
                    <a:bodyPr lIns="68400" rIns="68400" tIns="0" bIns="0">
                      <a:noAutofit/>
                    </a:bodyPr>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ZONE</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558ed5"/>
                    </a:solidFill>
                  </a:tcPr>
                </a:tc>
                <a:tc rowSpan="3">
                  <a:txBody>
                    <a:bodyPr lIns="68400" rIns="68400" tIns="0" bIns="0">
                      <a:noAutofit/>
                    </a:bodyPr>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WEREDA</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558ed5"/>
                    </a:solidFill>
                  </a:tcPr>
                </a:tc>
                <a:tc gridSpan="8">
                  <a:txBody>
                    <a:bodyPr lIns="68400" rIns="68400" tIns="0" bIns="0">
                      <a:noAutofit/>
                    </a:bodyPr>
                    <a:p>
                      <a:pPr algn="ctr">
                        <a:lnSpc>
                          <a:spcPct val="115000"/>
                        </a:lnSpc>
                      </a:pPr>
                      <a:r>
                        <a:rPr b="1" lang="en-US" sz="1400" spc="-1" strike="noStrike">
                          <a:solidFill>
                            <a:srgbClr val="ffffff"/>
                          </a:solidFill>
                          <a:latin typeface="Calibri"/>
                        </a:rPr>
                        <a:t>Different input distributed</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r>
              <a:tr h="249840">
                <a:tc vMerge="1">
                  <a:tcPr marL="90000" marR="90000">
                    <a:solidFill>
                      <a:srgbClr val="729fcf"/>
                    </a:solidFill>
                  </a:tcPr>
                </a:tc>
                <a:tc vMerge="1">
                  <a:tcPr marL="90000" marR="90000">
                    <a:solidFill>
                      <a:srgbClr val="729fcf"/>
                    </a:solidFill>
                  </a:tcPr>
                </a:tc>
                <a:tc vMerge="1">
                  <a:tcPr marL="90000" marR="90000">
                    <a:solidFill>
                      <a:srgbClr val="729fcf"/>
                    </a:solidFill>
                  </a:tcPr>
                </a:tc>
                <a:tc gridSpan="2">
                  <a:txBody>
                    <a:bodyPr lIns="68400" rIns="68400" tIns="0" bIns="0">
                      <a:noAutofit/>
                    </a:bodyPr>
                    <a:p>
                      <a:pPr algn="ctr">
                        <a:lnSpc>
                          <a:spcPct val="115000"/>
                        </a:lnSpc>
                      </a:pPr>
                      <a:r>
                        <a:rPr b="0" lang="en-US" sz="1400" spc="-1" strike="noStrike">
                          <a:solidFill>
                            <a:srgbClr val="000000"/>
                          </a:solidFill>
                          <a:latin typeface="Calibri"/>
                        </a:rPr>
                        <a:t>Agro-chemical</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hMerge="1">
                  <a:tcPr marL="90000" marR="90000">
                    <a:solidFill>
                      <a:srgbClr val="729fcf"/>
                    </a:solidFill>
                  </a:tcPr>
                </a:tc>
                <a:tc rowSpan="2">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p>
                      <a:pPr>
                        <a:lnSpc>
                          <a:spcPct val="115000"/>
                        </a:lnSpc>
                      </a:pPr>
                      <a:r>
                        <a:rPr b="0" lang="en-US" sz="1400" spc="-1" strike="noStrike">
                          <a:solidFill>
                            <a:srgbClr val="000000"/>
                          </a:solidFill>
                          <a:latin typeface="Calibri"/>
                        </a:rPr>
                        <a:t>knapsak</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gridSpan="5">
                  <a:txBody>
                    <a:bodyPr lIns="68400" rIns="68400" tIns="0" bIns="0">
                      <a:noAutofit/>
                    </a:bodyPr>
                    <a:p>
                      <a:pPr algn="ctr">
                        <a:lnSpc>
                          <a:spcPct val="115000"/>
                        </a:lnSpc>
                      </a:pPr>
                      <a:r>
                        <a:rPr b="0" lang="en-US" sz="1400" spc="-1" strike="noStrike">
                          <a:solidFill>
                            <a:srgbClr val="000000"/>
                          </a:solidFill>
                          <a:latin typeface="Calibri"/>
                        </a:rPr>
                        <a:t>PPE</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r>
              <a:tr h="781560">
                <a:tc vMerge="1">
                  <a:tcPr marL="90000" marR="90000">
                    <a:solidFill>
                      <a:srgbClr val="729fcf"/>
                    </a:solidFill>
                  </a:tcPr>
                </a:tc>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EC formulation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ULV formulation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tuta</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facemask</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glove</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Botty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Eye pro</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rowSpan="2">
                  <a:txBody>
                    <a:bodyPr lIns="68400" rIns="68400" tIns="0" bIns="0">
                      <a:noAutofit/>
                    </a:bodyPr>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1</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rowSpan="2">
                  <a:txBody>
                    <a:bodyPr lIns="68400" rIns="68400" tIns="0" bIns="0">
                      <a:noAutofit/>
                    </a:bodyPr>
                    <a:p>
                      <a:pPr>
                        <a:lnSpc>
                          <a:spcPct val="115000"/>
                        </a:lnSpc>
                      </a:pPr>
                      <a:r>
                        <a:rPr b="0" lang="en-US" sz="1400" spc="-1" strike="noStrike">
                          <a:solidFill>
                            <a:srgbClr val="000000"/>
                          </a:solidFill>
                          <a:latin typeface="Calibri"/>
                        </a:rPr>
                        <a:t>south</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Endamokoni</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1200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6568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R/azebo</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800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rowSpan="6">
                  <a:txBody>
                    <a:bodyPr lIns="68400" rIns="68400" tIns="0" bIns="0">
                      <a:noAutofit/>
                    </a:bodyPr>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2</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rowSpan="6">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p>
                      <a:pPr>
                        <a:lnSpc>
                          <a:spcPct val="115000"/>
                        </a:lnSpc>
                      </a:pPr>
                      <a:r>
                        <a:rPr b="0" lang="en-US" sz="1400" spc="-1" strike="noStrike">
                          <a:solidFill>
                            <a:srgbClr val="000000"/>
                          </a:solidFill>
                          <a:latin typeface="Calibri"/>
                        </a:rPr>
                        <a:t> </a:t>
                      </a:r>
                      <a:endParaRPr b="0" lang="en-US" sz="1400" spc="-1" strike="noStrike">
                        <a:latin typeface="Arial"/>
                      </a:endParaRPr>
                    </a:p>
                    <a:p>
                      <a:pPr>
                        <a:lnSpc>
                          <a:spcPct val="115000"/>
                        </a:lnSpc>
                      </a:pPr>
                      <a:r>
                        <a:rPr b="0" lang="en-US" sz="1400" spc="-1" strike="noStrike">
                          <a:solidFill>
                            <a:srgbClr val="000000"/>
                          </a:solidFill>
                          <a:latin typeface="Calibri"/>
                        </a:rPr>
                        <a:t> </a:t>
                      </a:r>
                      <a:endParaRPr b="0" lang="en-US" sz="1400" spc="-1" strike="noStrike">
                        <a:latin typeface="Arial"/>
                      </a:endParaRPr>
                    </a:p>
                    <a:p>
                      <a:pPr>
                        <a:lnSpc>
                          <a:spcPct val="115000"/>
                        </a:lnSpc>
                      </a:pPr>
                      <a:r>
                        <a:rPr b="0" lang="en-US" sz="1400" spc="-1" strike="noStrike">
                          <a:solidFill>
                            <a:srgbClr val="000000"/>
                          </a:solidFill>
                          <a:latin typeface="Calibri"/>
                        </a:rPr>
                        <a:t>eastern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S/saesie</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Tsaeda enba</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Atsbi</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Tsirae</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Hawzen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K/Awlaelo</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rowSpan="3">
                  <a:txBody>
                    <a:bodyPr lIns="68400" rIns="68400" tIns="0" bIns="0">
                      <a:noAutofit/>
                    </a:bodyPr>
                    <a:p>
                      <a:pPr>
                        <a:lnSpc>
                          <a:spcPct val="115000"/>
                        </a:lnSpc>
                      </a:pPr>
                      <a:r>
                        <a:rPr b="1" lang="en-US" sz="1400" spc="-1" strike="noStrike">
                          <a:solidFill>
                            <a:srgbClr val="ffffff"/>
                          </a:solidFill>
                          <a:latin typeface="Calibri"/>
                        </a:rPr>
                        <a:t> </a:t>
                      </a:r>
                      <a:endParaRPr b="0" lang="en-US" sz="1400" spc="-1" strike="noStrike">
                        <a:latin typeface="Arial"/>
                      </a:endParaRPr>
                    </a:p>
                    <a:p>
                      <a:pPr>
                        <a:lnSpc>
                          <a:spcPct val="115000"/>
                        </a:lnSpc>
                      </a:pPr>
                      <a:r>
                        <a:rPr b="1" lang="en-US" sz="1400" spc="-1" strike="noStrike">
                          <a:solidFill>
                            <a:srgbClr val="ffffff"/>
                          </a:solidFill>
                          <a:latin typeface="Calibri"/>
                        </a:rPr>
                        <a:t>3</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rowSpan="3">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p>
                      <a:pPr>
                        <a:lnSpc>
                          <a:spcPct val="115000"/>
                        </a:lnSpc>
                      </a:pPr>
                      <a:r>
                        <a:rPr b="0" lang="en-US" sz="1400" spc="-1" strike="noStrike">
                          <a:solidFill>
                            <a:srgbClr val="000000"/>
                          </a:solidFill>
                          <a:latin typeface="Calibri"/>
                        </a:rPr>
                        <a:t>centeral</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Axum</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500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Adwa</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420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49840">
                <a:tc vMerge="1">
                  <a:tcPr marL="90000" marR="90000">
                    <a:solidFill>
                      <a:srgbClr val="729fcf"/>
                    </a:solidFill>
                  </a:tcPr>
                </a:tc>
                <a:tc v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K/temben</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420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r h="252720">
                <a:tc gridSpan="3">
                  <a:txBody>
                    <a:bodyPr lIns="68400" rIns="68400" tIns="0" bIns="0">
                      <a:noAutofit/>
                    </a:bodyPr>
                    <a:p>
                      <a:pPr>
                        <a:lnSpc>
                          <a:spcPct val="115000"/>
                        </a:lnSpc>
                      </a:pPr>
                      <a:r>
                        <a:rPr b="1" lang="en-US" sz="1400" spc="-1" strike="noStrike">
                          <a:solidFill>
                            <a:srgbClr val="ffffff"/>
                          </a:solidFill>
                          <a:latin typeface="Calibri"/>
                        </a:rPr>
                        <a:t>total</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hMerge="1">
                  <a:tcPr marL="90000" marR="90000">
                    <a:solidFill>
                      <a:srgbClr val="729fcf"/>
                    </a:solidFill>
                  </a:tcPr>
                </a:tc>
                <a:tc hMerge="1">
                  <a:tcPr marL="90000" marR="90000">
                    <a:solidFill>
                      <a:srgbClr val="729fcf"/>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3100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2000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60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c>
                  <a:txBody>
                    <a:bodyPr lIns="68400" rIns="68400" tIns="0" bIns="0">
                      <a:noAutofit/>
                    </a:bodyPr>
                    <a:p>
                      <a:pPr>
                        <a:lnSpc>
                          <a:spcPct val="115000"/>
                        </a:lnSpc>
                      </a:pPr>
                      <a:r>
                        <a:rPr b="0" lang="en-US" sz="1400" spc="-1" strike="noStrike">
                          <a:solidFill>
                            <a:srgbClr val="000000"/>
                          </a:solidFill>
                          <a:latin typeface="Calibri"/>
                        </a:rPr>
                        <a:t> </a:t>
                      </a:r>
                      <a:r>
                        <a:rPr b="0" lang="en-US" sz="1400" spc="-1" strike="noStrike">
                          <a:solidFill>
                            <a:srgbClr val="000000"/>
                          </a:solidFill>
                          <a:latin typeface="Calibri"/>
                        </a:rPr>
                        <a:t>100</a:t>
                      </a:r>
                      <a:endParaRPr b="0" lang="en-US"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558ed5"/>
                    </a:solidFill>
                  </a:tcPr>
                </a:tc>
              </a:tr>
            </a:tbl>
          </a:graphicData>
        </a:graphic>
      </p:graphicFrame>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TextShape 1"/>
          <p:cNvSpPr txBox="1"/>
          <p:nvPr/>
        </p:nvSpPr>
        <p:spPr>
          <a:xfrm>
            <a:off x="1981080" y="380880"/>
            <a:ext cx="8229240" cy="761760"/>
          </a:xfrm>
          <a:prstGeom prst="rect">
            <a:avLst/>
          </a:prstGeom>
          <a:solidFill>
            <a:srgbClr val="ffff00"/>
          </a:solidFill>
          <a:ln>
            <a:noFill/>
          </a:ln>
        </p:spPr>
        <p:txBody>
          <a:bodyPr anchor="ctr">
            <a:noAutofit/>
          </a:bodyPr>
          <a:p>
            <a:pPr marL="228600" algn="ctr">
              <a:lnSpc>
                <a:spcPct val="150000"/>
              </a:lnSpc>
              <a:spcAft>
                <a:spcPts val="1001"/>
              </a:spcAft>
            </a:pPr>
            <a:br/>
            <a:r>
              <a:rPr b="1" lang="en-US" sz="2400" spc="-1" strike="noStrike">
                <a:solidFill>
                  <a:srgbClr val="0070c0"/>
                </a:solidFill>
                <a:latin typeface="Power Geez Unicode1"/>
                <a:ea typeface="Calibri"/>
              </a:rPr>
              <a:t>5.</a:t>
            </a:r>
            <a:r>
              <a:rPr b="1" lang="en-US" sz="2000" spc="-100" strike="noStrike">
                <a:solidFill>
                  <a:srgbClr val="292934"/>
                </a:solidFill>
                <a:latin typeface="Arial"/>
                <a:ea typeface="Calibri"/>
              </a:rPr>
              <a:t>2.Re-establishing survey and control control</a:t>
            </a:r>
            <a:br/>
            <a:endParaRPr b="0" lang="en-US" sz="2000" spc="-1" strike="noStrike">
              <a:solidFill>
                <a:srgbClr val="000000"/>
              </a:solidFill>
              <a:latin typeface="Calibri"/>
            </a:endParaRPr>
          </a:p>
        </p:txBody>
      </p:sp>
      <p:sp>
        <p:nvSpPr>
          <p:cNvPr id="698" name="TextShape 2"/>
          <p:cNvSpPr txBox="1"/>
          <p:nvPr/>
        </p:nvSpPr>
        <p:spPr>
          <a:xfrm>
            <a:off x="609480" y="1600200"/>
            <a:ext cx="10972440" cy="4525560"/>
          </a:xfrm>
          <a:prstGeom prst="rect">
            <a:avLst/>
          </a:prstGeom>
          <a:noFill/>
          <a:ln>
            <a:noFill/>
          </a:ln>
        </p:spPr>
        <p:txBody>
          <a:bodyPr>
            <a:normAutofit/>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Establishment of 4 survey and control stations</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The stations will have 20-30 man power from region, zone and wereda experts </a:t>
            </a:r>
            <a:endParaRPr b="0" lang="en-US" sz="3200" spc="-1" strike="noStrike">
              <a:solidFill>
                <a:srgbClr val="000000"/>
              </a:solidFill>
              <a:latin typeface="Calibri"/>
            </a:endParaRPr>
          </a:p>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Planed to supply all necessary logistics like </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Car mounted sprayrs, </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Hand held and knpsack sprayers , </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Agro chemicals and </a:t>
            </a:r>
            <a:endParaRPr b="0" lang="en-US" sz="28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Personal protective equipment's  (PPE)</a:t>
            </a:r>
            <a:endParaRPr b="0" lang="en-US" sz="2800" spc="-1" strike="noStrike">
              <a:solidFill>
                <a:srgbClr val="000000"/>
              </a:solidFill>
              <a:latin typeface="Calibri"/>
            </a:endParaRPr>
          </a:p>
          <a:p>
            <a:pPr>
              <a:lnSpc>
                <a:spcPct val="100000"/>
              </a:lnSpc>
              <a:spcBef>
                <a:spcPts val="641"/>
              </a:spcBef>
              <a:tabLst>
                <a:tab algn="l" pos="0"/>
              </a:tabLst>
            </a:pPr>
            <a:r>
              <a:rPr b="0" lang="en-US" sz="3200" spc="-1" strike="noStrike">
                <a:solidFill>
                  <a:srgbClr val="000000"/>
                </a:solidFill>
                <a:latin typeface="Calibri"/>
              </a:rPr>
              <a:t> </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9" name="TextShape 1"/>
          <p:cNvSpPr txBox="1"/>
          <p:nvPr/>
        </p:nvSpPr>
        <p:spPr>
          <a:xfrm>
            <a:off x="1981080" y="609480"/>
            <a:ext cx="8229240" cy="609120"/>
          </a:xfrm>
          <a:prstGeom prst="rect">
            <a:avLst/>
          </a:prstGeom>
          <a:solidFill>
            <a:srgbClr val="ffff00"/>
          </a:solidFill>
          <a:ln>
            <a:noFill/>
          </a:ln>
        </p:spPr>
        <p:txBody>
          <a:bodyPr anchor="ctr">
            <a:normAutofit/>
          </a:bodyPr>
          <a:p>
            <a:pPr algn="ctr">
              <a:lnSpc>
                <a:spcPct val="100000"/>
              </a:lnSpc>
            </a:pPr>
            <a:r>
              <a:rPr b="0" lang="en-US" sz="2800" spc="-1" strike="noStrike">
                <a:solidFill>
                  <a:srgbClr val="000000"/>
                </a:solidFill>
                <a:latin typeface="Calibri"/>
              </a:rPr>
              <a:t>5.3.Identifay Logistics required </a:t>
            </a:r>
            <a:endParaRPr b="0" lang="en-US" sz="2800" spc="-1" strike="noStrike">
              <a:solidFill>
                <a:srgbClr val="000000"/>
              </a:solidFill>
              <a:latin typeface="Calibri"/>
            </a:endParaRPr>
          </a:p>
        </p:txBody>
      </p:sp>
      <p:sp>
        <p:nvSpPr>
          <p:cNvPr id="700" name="TextShape 2"/>
          <p:cNvSpPr txBox="1"/>
          <p:nvPr/>
        </p:nvSpPr>
        <p:spPr>
          <a:xfrm>
            <a:off x="1981080" y="1371600"/>
            <a:ext cx="8229240" cy="4754160"/>
          </a:xfrm>
          <a:prstGeom prst="rect">
            <a:avLst/>
          </a:prstGeom>
          <a:noFill/>
          <a:ln>
            <a:noFill/>
          </a:ln>
        </p:spPr>
        <p:txBody>
          <a:bodyPr>
            <a:noAutofit/>
          </a:bodyPr>
          <a:p>
            <a:pPr marL="343080" indent="-342720">
              <a:lnSpc>
                <a:spcPct val="100000"/>
              </a:lnSpc>
              <a:spcBef>
                <a:spcPts val="400"/>
              </a:spcBef>
              <a:buClr>
                <a:srgbClr val="000000"/>
              </a:buClr>
              <a:buFont typeface="Arial"/>
              <a:buChar char="•"/>
            </a:pPr>
            <a:r>
              <a:rPr b="0" lang="en-US" sz="2000" spc="-1" strike="noStrike">
                <a:solidFill>
                  <a:srgbClr val="000000"/>
                </a:solidFill>
                <a:latin typeface="Calibri"/>
              </a:rPr>
              <a:t>Budget support to purchase  and distribute </a:t>
            </a:r>
            <a:endParaRPr b="0" lang="en-US" sz="20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3,000 knapsack sprayers  </a:t>
            </a:r>
            <a:endParaRPr b="0" lang="en-US" sz="20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6,000personal protective equipment </a:t>
            </a:r>
            <a:endParaRPr b="0" lang="en-US" sz="20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1,000 liters of liquid detergent</a:t>
            </a:r>
            <a:endParaRPr b="0" lang="en-US" sz="20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Times New Roman"/>
              </a:rPr>
              <a:t>1200 dry soap</a:t>
            </a:r>
            <a:endParaRPr b="0" lang="en-US" sz="28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50,000 ULV battery(durata)</a:t>
            </a:r>
            <a:endParaRPr b="0" lang="en-US" sz="20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6000 liters of Gasoil for the motorized sprayers</a:t>
            </a:r>
            <a:endParaRPr b="0" lang="en-US" sz="20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50000 liters  of fuel for vehicles  </a:t>
            </a:r>
            <a:endParaRPr b="0" lang="en-US" sz="2000" spc="-1" strike="noStrike">
              <a:solidFill>
                <a:srgbClr val="000000"/>
              </a:solidFill>
              <a:latin typeface="Calibri"/>
            </a:endParaRPr>
          </a:p>
          <a:p>
            <a:pPr lvl="1" marL="743040" indent="-285480">
              <a:lnSpc>
                <a:spcPct val="100000"/>
              </a:lnSpc>
              <a:spcBef>
                <a:spcPts val="400"/>
              </a:spcBef>
              <a:buClr>
                <a:srgbClr val="000000"/>
              </a:buClr>
              <a:buFont typeface="Arial"/>
              <a:buChar char="–"/>
            </a:pPr>
            <a:r>
              <a:rPr b="0" lang="en-US" sz="2000" spc="-1" strike="noStrike">
                <a:solidFill>
                  <a:srgbClr val="000000"/>
                </a:solidFill>
                <a:latin typeface="Times New Roman"/>
              </a:rPr>
              <a:t>And budget 20 million ETB for</a:t>
            </a:r>
            <a:r>
              <a:rPr b="0" lang="en-GB" sz="1800" spc="-1" strike="noStrike">
                <a:solidFill>
                  <a:srgbClr val="000000"/>
                </a:solidFill>
                <a:latin typeface="Times New Roman"/>
                <a:ea typeface="Times New Roman"/>
              </a:rPr>
              <a:t> surveillance, </a:t>
            </a:r>
            <a:r>
              <a:rPr b="0" lang="en-US" sz="2000" spc="-1" strike="noStrike">
                <a:solidFill>
                  <a:srgbClr val="000000"/>
                </a:solidFill>
                <a:latin typeface="Times New Roman"/>
                <a:ea typeface="Times New Roman"/>
              </a:rPr>
              <a:t>monitoring and evolution (</a:t>
            </a:r>
            <a:r>
              <a:rPr b="0" lang="en-GB" sz="2000" spc="-1" strike="noStrike">
                <a:solidFill>
                  <a:srgbClr val="000000"/>
                </a:solidFill>
                <a:latin typeface="Times New Roman"/>
                <a:ea typeface="Times New Roman"/>
              </a:rPr>
              <a:t>M&amp;E</a:t>
            </a:r>
            <a:r>
              <a:rPr b="0" lang="en-US" sz="2000" spc="-1" strike="noStrike">
                <a:solidFill>
                  <a:srgbClr val="000000"/>
                </a:solidFill>
                <a:latin typeface="Times New Roman"/>
                <a:ea typeface="Times New Roman"/>
              </a:rPr>
              <a:t> ) to control the sporadic pests which are very challenging right now in the ground.</a:t>
            </a:r>
            <a:endParaRPr b="0" lang="en-US"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1" name="TextShape 1"/>
          <p:cNvSpPr txBox="1"/>
          <p:nvPr/>
        </p:nvSpPr>
        <p:spPr>
          <a:xfrm>
            <a:off x="1981080" y="533520"/>
            <a:ext cx="8229240" cy="456840"/>
          </a:xfrm>
          <a:prstGeom prst="rect">
            <a:avLst/>
          </a:prstGeom>
          <a:solidFill>
            <a:srgbClr val="ffff00"/>
          </a:solidFill>
          <a:ln>
            <a:noFill/>
          </a:ln>
        </p:spPr>
        <p:txBody>
          <a:bodyPr anchor="ctr">
            <a:normAutofit fontScale="16000"/>
          </a:bodyPr>
          <a:p>
            <a:pPr algn="ctr">
              <a:lnSpc>
                <a:spcPct val="115000"/>
              </a:lnSpc>
              <a:spcAft>
                <a:spcPts val="1001"/>
              </a:spcAft>
            </a:pPr>
            <a:br/>
            <a:r>
              <a:rPr b="1" lang="en-GB" sz="2700" spc="-1" strike="noStrike">
                <a:solidFill>
                  <a:srgbClr val="000000"/>
                </a:solidFill>
                <a:latin typeface="Times New Roman"/>
                <a:ea typeface="Calibri"/>
              </a:rPr>
              <a:t> </a:t>
            </a:r>
            <a:r>
              <a:rPr b="1" lang="en-GB" sz="2700" spc="-1" strike="noStrike">
                <a:solidFill>
                  <a:srgbClr val="000000"/>
                </a:solidFill>
                <a:latin typeface="Times New Roman"/>
                <a:ea typeface="Calibri"/>
              </a:rPr>
              <a:t>5.4. preparation of  budget  required</a:t>
            </a:r>
            <a:br/>
            <a:endParaRPr b="0" lang="en-US" sz="2700" spc="-1" strike="noStrike">
              <a:solidFill>
                <a:srgbClr val="000000"/>
              </a:solidFill>
              <a:latin typeface="Calibri"/>
            </a:endParaRPr>
          </a:p>
        </p:txBody>
      </p:sp>
      <p:graphicFrame>
        <p:nvGraphicFramePr>
          <p:cNvPr id="702" name="Table 2"/>
          <p:cNvGraphicFramePr/>
          <p:nvPr/>
        </p:nvGraphicFramePr>
        <p:xfrm>
          <a:off x="2057400" y="1066680"/>
          <a:ext cx="8152920" cy="4800240"/>
        </p:xfrm>
        <a:graphic>
          <a:graphicData uri="http://schemas.openxmlformats.org/drawingml/2006/table">
            <a:tbl>
              <a:tblPr/>
              <a:tblGrid>
                <a:gridCol w="394200"/>
                <a:gridCol w="4177440"/>
                <a:gridCol w="685800"/>
                <a:gridCol w="914400"/>
                <a:gridCol w="990360"/>
                <a:gridCol w="990720"/>
              </a:tblGrid>
              <a:tr h="537120">
                <a:tc>
                  <a:txBody>
                    <a:bodyPr lIns="24480" rIns="24480" tIns="0" bIns="0" anchor="ctr">
                      <a:noAutofit/>
                    </a:bodyPr>
                    <a:p>
                      <a:pPr algn="ctr">
                        <a:lnSpc>
                          <a:spcPct val="100000"/>
                        </a:lnSpc>
                      </a:pPr>
                      <a:r>
                        <a:rPr b="1" lang="en-US" sz="1200" spc="-1" strike="noStrike">
                          <a:solidFill>
                            <a:srgbClr val="000000"/>
                          </a:solidFill>
                          <a:latin typeface="Times New Roman"/>
                          <a:ea typeface="Times New Roman"/>
                        </a:rPr>
                        <a:t>SN</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gn="ctr">
                        <a:lnSpc>
                          <a:spcPct val="100000"/>
                        </a:lnSpc>
                      </a:pPr>
                      <a:r>
                        <a:rPr b="1" lang="en-US" sz="1600" spc="-1" strike="noStrike">
                          <a:solidFill>
                            <a:srgbClr val="000000"/>
                          </a:solidFill>
                          <a:latin typeface="Times New Roman"/>
                          <a:ea typeface="Times New Roman"/>
                        </a:rPr>
                        <a:t>List of activities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nSpc>
                          <a:spcPct val="100000"/>
                        </a:lnSpc>
                        <a:tabLst>
                          <a:tab algn="l" pos="0"/>
                        </a:tabLst>
                      </a:pPr>
                      <a:endParaRPr b="0" lang="en-US" sz="1800" spc="-1" strike="noStrike">
                        <a:latin typeface="Arial"/>
                      </a:endParaRPr>
                    </a:p>
                    <a:p>
                      <a:pPr>
                        <a:lnSpc>
                          <a:spcPct val="100000"/>
                        </a:lnSpc>
                        <a:tabLst>
                          <a:tab algn="l" pos="0"/>
                        </a:tabLst>
                      </a:pPr>
                      <a:r>
                        <a:rPr b="1" lang="en-US" sz="1600" spc="-1" strike="noStrike">
                          <a:solidFill>
                            <a:srgbClr val="000000"/>
                          </a:solidFill>
                          <a:latin typeface="Times New Roman"/>
                          <a:ea typeface="Times New Roman"/>
                        </a:rPr>
                        <a:t>Unit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nSpc>
                          <a:spcPct val="100000"/>
                        </a:lnSpc>
                        <a:tabLst>
                          <a:tab algn="l" pos="0"/>
                        </a:tabLst>
                      </a:pPr>
                      <a:r>
                        <a:rPr b="1" lang="en-US" sz="1600" spc="-1" strike="noStrike">
                          <a:solidFill>
                            <a:srgbClr val="000000"/>
                          </a:solidFill>
                          <a:latin typeface="Times New Roman"/>
                          <a:ea typeface="Times New Roman"/>
                        </a:rPr>
                        <a:t>quantity</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nSpc>
                          <a:spcPct val="100000"/>
                        </a:lnSpc>
                      </a:pPr>
                      <a:r>
                        <a:rPr b="1" lang="en-US" sz="1600" spc="-1" strike="noStrike">
                          <a:solidFill>
                            <a:srgbClr val="000000"/>
                          </a:solidFill>
                          <a:latin typeface="Times New Roman"/>
                          <a:ea typeface="Times New Roman"/>
                        </a:rPr>
                        <a:t>budget</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nSpc>
                          <a:spcPct val="100000"/>
                        </a:lnSpc>
                      </a:pPr>
                      <a:r>
                        <a:rPr b="1" lang="en-US" sz="1600" spc="-1" strike="noStrike">
                          <a:solidFill>
                            <a:srgbClr val="000000"/>
                          </a:solidFill>
                          <a:latin typeface="Times New Roman"/>
                          <a:ea typeface="Times New Roman"/>
                        </a:rPr>
                        <a:t>remark</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r>
              <a:tr h="503280">
                <a:tc>
                  <a:txBody>
                    <a:bodyPr lIns="24480" rIns="24480" tIns="0" bIns="0" anchor="ctr">
                      <a:noAutofit/>
                    </a:bodyPr>
                    <a:p>
                      <a:pPr algn="r">
                        <a:lnSpc>
                          <a:spcPct val="100000"/>
                        </a:lnSpc>
                      </a:pPr>
                      <a:r>
                        <a:rPr b="0" lang="en-US" sz="1200" spc="-1" strike="noStrike">
                          <a:solidFill>
                            <a:srgbClr val="0070c0"/>
                          </a:solidFill>
                          <a:latin typeface="Calibri"/>
                          <a:ea typeface="Calibri"/>
                        </a:rPr>
                        <a:t>1</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Provision of training for </a:t>
                      </a:r>
                      <a:r>
                        <a:rPr b="0" lang="en-US" sz="1600" spc="-1" strike="noStrike">
                          <a:solidFill>
                            <a:srgbClr val="00b0f0"/>
                          </a:solidFill>
                          <a:latin typeface="Times New Roman"/>
                        </a:rPr>
                        <a:t>zone &amp; wered experts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280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1,701,500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537120">
                <a:tc>
                  <a:txBody>
                    <a:bodyPr lIns="24480" rIns="24480" tIns="0" bIns="0" anchor="ctr">
                      <a:noAutofit/>
                    </a:bodyPr>
                    <a:p>
                      <a:pPr algn="r">
                        <a:lnSpc>
                          <a:spcPct val="100000"/>
                        </a:lnSpc>
                      </a:pPr>
                      <a:r>
                        <a:rPr b="0" lang="en-US" sz="1200" spc="-1" strike="noStrike">
                          <a:solidFill>
                            <a:srgbClr val="000000"/>
                          </a:solidFill>
                          <a:latin typeface="Calibri"/>
                          <a:ea typeface="Calibri"/>
                        </a:rPr>
                        <a:t>2</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b0f0"/>
                          </a:solidFill>
                          <a:latin typeface="Times New Roman"/>
                        </a:rPr>
                        <a:t>Provision of training for plant doctors </a:t>
                      </a:r>
                      <a:r>
                        <a:rPr b="0" lang="en-US" sz="1600" spc="-1" strike="noStrike">
                          <a:solidFill>
                            <a:srgbClr val="000000"/>
                          </a:solidFill>
                          <a:latin typeface="Times New Roman"/>
                        </a:rPr>
                        <a:t>to re-establish the service of </a:t>
                      </a:r>
                      <a:r>
                        <a:rPr b="0" lang="en-US" sz="1600" spc="-1" strike="noStrike">
                          <a:solidFill>
                            <a:srgbClr val="e46c0a"/>
                          </a:solidFill>
                          <a:latin typeface="Times New Roman"/>
                        </a:rPr>
                        <a:t>plant health clinic</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87</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647,056</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805680">
                <a:tc>
                  <a:txBody>
                    <a:bodyPr lIns="24480" rIns="24480" tIns="0" bIns="0" anchor="ctr">
                      <a:noAutofit/>
                    </a:bodyPr>
                    <a:p>
                      <a:pPr algn="r">
                        <a:lnSpc>
                          <a:spcPct val="100000"/>
                        </a:lnSpc>
                      </a:pPr>
                      <a:r>
                        <a:rPr b="0" lang="en-US" sz="1200" spc="-1" strike="noStrike">
                          <a:solidFill>
                            <a:srgbClr val="000000"/>
                          </a:solidFill>
                          <a:latin typeface="Calibri"/>
                          <a:ea typeface="Calibri"/>
                        </a:rPr>
                        <a:t>3</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Provision of training for sprayers (</a:t>
                      </a:r>
                      <a:r>
                        <a:rPr b="0" lang="en-US" sz="1600" spc="-1" strike="noStrike">
                          <a:solidFill>
                            <a:srgbClr val="ff0000"/>
                          </a:solidFill>
                          <a:latin typeface="Times New Roman"/>
                        </a:rPr>
                        <a:t>experts and community sprayers)</a:t>
                      </a:r>
                      <a:r>
                        <a:rPr b="0" lang="en-US" sz="1600" spc="-1" strike="noStrike">
                          <a:solidFill>
                            <a:srgbClr val="000000"/>
                          </a:solidFill>
                          <a:latin typeface="Times New Roman"/>
                        </a:rPr>
                        <a:t> to have a basic understanding of using &amp;handling of pesticide</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1281</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2,581,300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0000"/>
                          </a:solidFill>
                          <a:latin typeface="Calibri"/>
                          <a:ea typeface="Calibri"/>
                        </a:rPr>
                        <a:t>1220 </a:t>
                      </a:r>
                      <a:endParaRPr b="0" lang="en-US" sz="1600" spc="-1" strike="noStrike">
                        <a:latin typeface="Arial"/>
                      </a:endParaRPr>
                    </a:p>
                    <a:p>
                      <a:pPr algn="r">
                        <a:lnSpc>
                          <a:spcPct val="100000"/>
                        </a:lnSpc>
                        <a:tabLst>
                          <a:tab algn="l" pos="0"/>
                        </a:tabLst>
                      </a:pPr>
                      <a:r>
                        <a:rPr b="0" lang="en-US" sz="1600" spc="-1" strike="noStrike">
                          <a:solidFill>
                            <a:srgbClr val="ff0000"/>
                          </a:solidFill>
                          <a:latin typeface="Times New Roman"/>
                          <a:ea typeface="Calibri"/>
                        </a:rPr>
                        <a:t>community sprayers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805680">
                <a:tc>
                  <a:txBody>
                    <a:bodyPr lIns="24480" rIns="24480" tIns="0" bIns="0" anchor="ctr">
                      <a:noAutofit/>
                    </a:bodyPr>
                    <a:p>
                      <a:pPr algn="r">
                        <a:lnSpc>
                          <a:spcPct val="100000"/>
                        </a:lnSpc>
                      </a:pPr>
                      <a:r>
                        <a:rPr b="0" lang="en-US" sz="1200" spc="-1" strike="noStrike">
                          <a:solidFill>
                            <a:srgbClr val="000000"/>
                          </a:solidFill>
                          <a:latin typeface="Calibri"/>
                          <a:ea typeface="Calibri"/>
                        </a:rPr>
                        <a:t>4</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Traing for community facilitators on how to scout fields &amp; communicate with  developmental agents &amp; wereda experts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tabLst>
                          <a:tab algn="l" pos="0"/>
                        </a:tabLst>
                      </a:pPr>
                      <a:r>
                        <a:rPr b="0" lang="en-US" sz="1600" spc="-1" strike="noStrike">
                          <a:solidFill>
                            <a:srgbClr val="000000"/>
                          </a:solidFill>
                          <a:latin typeface="Calibri"/>
                          <a:ea typeface="Calibri"/>
                        </a:rPr>
                        <a:t>1220 </a:t>
                      </a:r>
                      <a:endParaRPr b="0" lang="en-US" sz="1600" spc="-1" strike="noStrike">
                        <a:latin typeface="Arial"/>
                      </a:endParaRPr>
                    </a:p>
                    <a:p>
                      <a:pPr algn="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673,910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537120">
                <a:tc>
                  <a:txBody>
                    <a:bodyPr lIns="24480" rIns="24480" tIns="0" bIns="0" anchor="ctr">
                      <a:noAutofit/>
                    </a:bodyPr>
                    <a:p>
                      <a:pPr algn="r">
                        <a:lnSpc>
                          <a:spcPct val="100000"/>
                        </a:lnSpc>
                      </a:pPr>
                      <a:r>
                        <a:rPr b="0" lang="en-US" sz="1200" spc="-1" strike="noStrike">
                          <a:solidFill>
                            <a:srgbClr val="000000"/>
                          </a:solidFill>
                          <a:latin typeface="Calibri"/>
                          <a:ea typeface="Calibri"/>
                        </a:rPr>
                        <a:t>5</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ff0000"/>
                          </a:solidFill>
                          <a:latin typeface="Times New Roman"/>
                        </a:rPr>
                        <a:t>To conduct survey of both regular &amp; sporadic pests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Calibri"/>
                          <a:ea typeface="Calibri"/>
                        </a:rPr>
                        <a:t>Time</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4</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520,000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537120">
                <a:tc>
                  <a:txBody>
                    <a:bodyPr lIns="24480" rIns="24480" tIns="0" bIns="0" anchor="ctr">
                      <a:noAutofit/>
                    </a:bodyPr>
                    <a:p>
                      <a:pPr algn="r">
                        <a:lnSpc>
                          <a:spcPct val="100000"/>
                        </a:lnSpc>
                      </a:pPr>
                      <a:r>
                        <a:rPr b="0" lang="en-US" sz="1200" spc="-1" strike="noStrike">
                          <a:solidFill>
                            <a:srgbClr val="000000"/>
                          </a:solidFill>
                          <a:latin typeface="Calibri"/>
                          <a:ea typeface="Calibri"/>
                        </a:rPr>
                        <a:t>6</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Supply of materials to re-establish &amp; equip the service of </a:t>
                      </a:r>
                      <a:r>
                        <a:rPr b="0" lang="en-US" sz="1600" spc="-1" strike="noStrike">
                          <a:solidFill>
                            <a:srgbClr val="e46c0a"/>
                          </a:solidFill>
                          <a:latin typeface="Times New Roman"/>
                        </a:rPr>
                        <a:t>plant health clinic</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diff</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400" spc="-1" strike="noStrike">
                          <a:solidFill>
                            <a:srgbClr val="000000"/>
                          </a:solidFill>
                          <a:latin typeface="Power Geez Unicode1"/>
                          <a:ea typeface="Times New Roman"/>
                        </a:rPr>
                        <a:t>737,760</a:t>
                      </a:r>
                      <a:endParaRPr b="0" lang="en-US" sz="14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537120">
                <a:tc>
                  <a:txBody>
                    <a:bodyPr lIns="24480" rIns="24480" tIns="0" bIns="0" anchor="ctr">
                      <a:noAutofit/>
                    </a:bodyPr>
                    <a:p>
                      <a:pPr algn="r">
                        <a:lnSpc>
                          <a:spcPct val="100000"/>
                        </a:lnSpc>
                      </a:pPr>
                      <a:r>
                        <a:rPr b="0" lang="en-US" sz="1200" spc="-1" strike="noStrike">
                          <a:solidFill>
                            <a:srgbClr val="000000"/>
                          </a:solidFill>
                          <a:latin typeface="Calibri"/>
                          <a:ea typeface="Calibri"/>
                        </a:rPr>
                        <a:t>7</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spcBef>
                          <a:spcPts val="320"/>
                        </a:spcBef>
                        <a:tabLst>
                          <a:tab algn="l" pos="0"/>
                        </a:tabLst>
                      </a:pPr>
                      <a:r>
                        <a:rPr b="0" lang="en-US" sz="1600" spc="-1" strike="noStrike">
                          <a:solidFill>
                            <a:srgbClr val="000000"/>
                          </a:solidFill>
                          <a:latin typeface="Times New Roman"/>
                        </a:rPr>
                        <a:t>knapsack sprayers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tabLst>
                          <a:tab algn="l" pos="0"/>
                        </a:tabLst>
                      </a:pPr>
                      <a:r>
                        <a:rPr b="0" lang="en-US" sz="1600" spc="-1" strike="noStrike">
                          <a:solidFill>
                            <a:srgbClr val="000000"/>
                          </a:solidFill>
                          <a:latin typeface="Times New Roman"/>
                        </a:rPr>
                        <a:t>3,000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Calibri"/>
                          <a:ea typeface="Calibri"/>
                        </a:rPr>
                        <a:t>9,000,000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TextShape 1"/>
          <p:cNvSpPr txBox="1"/>
          <p:nvPr/>
        </p:nvSpPr>
        <p:spPr>
          <a:xfrm>
            <a:off x="871560" y="154800"/>
            <a:ext cx="10515240" cy="495000"/>
          </a:xfrm>
          <a:prstGeom prst="rect">
            <a:avLst/>
          </a:prstGeom>
          <a:noFill/>
          <a:ln>
            <a:noFill/>
          </a:ln>
        </p:spPr>
        <p:txBody>
          <a:bodyPr anchor="ctr">
            <a:normAutofit fontScale="97000"/>
          </a:bodyPr>
          <a:p>
            <a:pPr>
              <a:lnSpc>
                <a:spcPct val="90000"/>
              </a:lnSpc>
            </a:pPr>
            <a:r>
              <a:rPr b="0" lang="en-US" sz="3600" spc="-1" strike="noStrike">
                <a:solidFill>
                  <a:srgbClr val="000000"/>
                </a:solidFill>
                <a:latin typeface="Calibri"/>
              </a:rPr>
              <a:t>     </a:t>
            </a:r>
            <a:r>
              <a:rPr b="0" lang="en-US" sz="3600" spc="-1" strike="noStrike">
                <a:solidFill>
                  <a:srgbClr val="000000"/>
                </a:solidFill>
                <a:latin typeface="Calibri"/>
              </a:rPr>
              <a:t>     </a:t>
            </a:r>
            <a:r>
              <a:rPr b="0" lang="en-US" sz="3600" spc="-1" strike="noStrike">
                <a:solidFill>
                  <a:srgbClr val="000000"/>
                </a:solidFill>
                <a:latin typeface="Calibri"/>
              </a:rPr>
              <a:t>     </a:t>
            </a:r>
            <a:r>
              <a:rPr b="0" lang="en-US" sz="3600" spc="-1" strike="noStrike">
                <a:solidFill>
                  <a:srgbClr val="000000"/>
                </a:solidFill>
                <a:latin typeface="Calibri"/>
              </a:rPr>
              <a:t>  </a:t>
            </a:r>
            <a:r>
              <a:rPr b="0" lang="en-US" sz="3600" spc="-1" strike="noStrike">
                <a:solidFill>
                  <a:srgbClr val="000000"/>
                </a:solidFill>
                <a:latin typeface="Calibri"/>
              </a:rPr>
              <a:t>Re</a:t>
            </a:r>
            <a:r>
              <a:rPr b="0" lang="en-US" sz="3600" spc="-1" strike="noStrike">
                <a:solidFill>
                  <a:srgbClr val="000000"/>
                </a:solidFill>
                <a:latin typeface="Calibri"/>
              </a:rPr>
              <a:t>lo</a:t>
            </a:r>
            <a:r>
              <a:rPr b="0" lang="en-US" sz="3600" spc="-1" strike="noStrike">
                <a:solidFill>
                  <a:srgbClr val="000000"/>
                </a:solidFill>
                <a:latin typeface="Calibri"/>
              </a:rPr>
              <a:t>ca</a:t>
            </a:r>
            <a:r>
              <a:rPr b="0" lang="en-US" sz="3600" spc="-1" strike="noStrike">
                <a:solidFill>
                  <a:srgbClr val="000000"/>
                </a:solidFill>
                <a:latin typeface="Calibri"/>
              </a:rPr>
              <a:t>ti</a:t>
            </a:r>
            <a:r>
              <a:rPr b="0" lang="en-US" sz="3600" spc="-1" strike="noStrike">
                <a:solidFill>
                  <a:srgbClr val="000000"/>
                </a:solidFill>
                <a:latin typeface="Calibri"/>
              </a:rPr>
              <a:t>on </a:t>
            </a:r>
            <a:r>
              <a:rPr b="0" lang="en-US" sz="3600" spc="-1" strike="noStrike">
                <a:solidFill>
                  <a:srgbClr val="000000"/>
                </a:solidFill>
                <a:latin typeface="Calibri"/>
              </a:rPr>
              <a:t>ac</a:t>
            </a:r>
            <a:r>
              <a:rPr b="0" lang="en-US" sz="3600" spc="-1" strike="noStrike">
                <a:solidFill>
                  <a:srgbClr val="000000"/>
                </a:solidFill>
                <a:latin typeface="Calibri"/>
              </a:rPr>
              <a:t>tiv</a:t>
            </a:r>
            <a:r>
              <a:rPr b="0" lang="en-US" sz="3600" spc="-1" strike="noStrike">
                <a:solidFill>
                  <a:srgbClr val="000000"/>
                </a:solidFill>
                <a:latin typeface="Calibri"/>
              </a:rPr>
              <a:t>iti</a:t>
            </a:r>
            <a:r>
              <a:rPr b="0" lang="en-US" sz="3600" spc="-1" strike="noStrike">
                <a:solidFill>
                  <a:srgbClr val="000000"/>
                </a:solidFill>
                <a:latin typeface="Calibri"/>
              </a:rPr>
              <a:t>es </a:t>
            </a:r>
            <a:r>
              <a:rPr b="0" lang="en-US" sz="3600" spc="-1" strike="noStrike">
                <a:solidFill>
                  <a:srgbClr val="000000"/>
                </a:solidFill>
                <a:latin typeface="Calibri"/>
              </a:rPr>
              <a:t>in </a:t>
            </a:r>
            <a:r>
              <a:rPr b="0" lang="en-US" sz="3600" spc="-1" strike="noStrike">
                <a:solidFill>
                  <a:srgbClr val="000000"/>
                </a:solidFill>
                <a:latin typeface="Calibri"/>
              </a:rPr>
              <a:t>M</a:t>
            </a:r>
            <a:r>
              <a:rPr b="0" lang="en-US" sz="3600" spc="-1" strike="noStrike">
                <a:solidFill>
                  <a:srgbClr val="000000"/>
                </a:solidFill>
                <a:latin typeface="Calibri"/>
              </a:rPr>
              <a:t>ek</a:t>
            </a:r>
            <a:r>
              <a:rPr b="0" lang="en-US" sz="3600" spc="-1" strike="noStrike">
                <a:solidFill>
                  <a:srgbClr val="000000"/>
                </a:solidFill>
                <a:latin typeface="Calibri"/>
              </a:rPr>
              <a:t>ell</a:t>
            </a:r>
            <a:r>
              <a:rPr b="0" lang="en-US" sz="3600" spc="-1" strike="noStrike">
                <a:solidFill>
                  <a:srgbClr val="000000"/>
                </a:solidFill>
                <a:latin typeface="Calibri"/>
              </a:rPr>
              <a:t>e</a:t>
            </a:r>
            <a:endParaRPr b="0" lang="en-US" sz="3600" spc="-1" strike="noStrike">
              <a:solidFill>
                <a:srgbClr val="000000"/>
              </a:solidFill>
              <a:latin typeface="Arial"/>
            </a:endParaRPr>
          </a:p>
        </p:txBody>
      </p:sp>
      <p:sp>
        <p:nvSpPr>
          <p:cNvPr id="506" name="TextShape 2"/>
          <p:cNvSpPr txBox="1"/>
          <p:nvPr/>
        </p:nvSpPr>
        <p:spPr>
          <a:xfrm>
            <a:off x="838080" y="1327320"/>
            <a:ext cx="10515240" cy="4911480"/>
          </a:xfrm>
          <a:prstGeom prst="rect">
            <a:avLst/>
          </a:prstGeom>
          <a:noFill/>
          <a:ln>
            <a:noFill/>
          </a:ln>
        </p:spPr>
        <p:txBody>
          <a:bodyPr>
            <a:noAutofit/>
          </a:bodyPr>
          <a:p>
            <a:pPr algn="just">
              <a:lnSpc>
                <a:spcPct val="90000"/>
              </a:lnSpc>
              <a:spcBef>
                <a:spcPts val="1001"/>
              </a:spcBef>
              <a:tabLst>
                <a:tab algn="l" pos="0"/>
              </a:tabLst>
            </a:pPr>
            <a:endParaRPr b="0" lang="en-US" sz="1400" spc="-1" strike="noStrike">
              <a:solidFill>
                <a:srgbClr val="000000"/>
              </a:solidFill>
              <a:latin typeface="Arial"/>
            </a:endParaRPr>
          </a:p>
          <a:p>
            <a:pPr algn="just">
              <a:lnSpc>
                <a:spcPct val="90000"/>
              </a:lnSpc>
              <a:spcBef>
                <a:spcPts val="1001"/>
              </a:spcBef>
              <a:tabLst>
                <a:tab algn="l" pos="0"/>
              </a:tabLst>
            </a:pPr>
            <a:endParaRPr b="0" lang="en-US" sz="1400" spc="-1" strike="noStrike">
              <a:solidFill>
                <a:srgbClr val="000000"/>
              </a:solidFill>
              <a:latin typeface="Arial"/>
            </a:endParaRPr>
          </a:p>
          <a:p>
            <a:pPr algn="just">
              <a:lnSpc>
                <a:spcPct val="90000"/>
              </a:lnSpc>
              <a:spcBef>
                <a:spcPts val="1001"/>
              </a:spcBef>
              <a:tabLst>
                <a:tab algn="l" pos="0"/>
              </a:tabLst>
            </a:pPr>
            <a:endParaRPr b="0" lang="en-US" sz="1400" spc="-1" strike="noStrike">
              <a:solidFill>
                <a:srgbClr val="000000"/>
              </a:solidFill>
              <a:latin typeface="Arial"/>
            </a:endParaRPr>
          </a:p>
        </p:txBody>
      </p:sp>
      <p:sp>
        <p:nvSpPr>
          <p:cNvPr id="507" name="CustomShape 3"/>
          <p:cNvSpPr/>
          <p:nvPr/>
        </p:nvSpPr>
        <p:spPr>
          <a:xfrm>
            <a:off x="760320" y="1124640"/>
            <a:ext cx="10931400" cy="5150160"/>
          </a:xfrm>
          <a:prstGeom prst="rect">
            <a:avLst/>
          </a:prstGeom>
          <a:noFill/>
          <a:ln>
            <a:noFill/>
          </a:ln>
        </p:spPr>
        <p:style>
          <a:lnRef idx="0"/>
          <a:fillRef idx="0"/>
          <a:effectRef idx="0"/>
          <a:fontRef idx="minor"/>
        </p:style>
        <p:txBody>
          <a:bodyPr lIns="90000" rIns="90000" tIns="45000" bIns="45000">
            <a:spAutoFit/>
          </a:bodyPr>
          <a:p>
            <a:pPr marL="228600" indent="-228240">
              <a:lnSpc>
                <a:spcPct val="100000"/>
              </a:lnSpc>
              <a:buClr>
                <a:srgbClr val="000000"/>
              </a:buClr>
              <a:buFont typeface="Arial"/>
              <a:buChar char="•"/>
            </a:pPr>
            <a:r>
              <a:rPr b="0" lang="en-GB" sz="2400" spc="-1" strike="noStrike">
                <a:solidFill>
                  <a:srgbClr val="000000"/>
                </a:solidFill>
                <a:latin typeface="Calibri"/>
              </a:rPr>
              <a:t>Relocation task force was established 2021.</a:t>
            </a:r>
            <a:endParaRPr b="0" lang="en-US" sz="2400" spc="-1" strike="noStrike">
              <a:latin typeface="Arial"/>
            </a:endParaRPr>
          </a:p>
          <a:p>
            <a:pPr>
              <a:lnSpc>
                <a:spcPct val="100000"/>
              </a:lnSpc>
            </a:pPr>
            <a:endParaRPr b="0" lang="en-US" sz="2400" spc="-1" strike="noStrike">
              <a:latin typeface="Arial"/>
            </a:endParaRPr>
          </a:p>
          <a:p>
            <a:pPr marL="228600" indent="-228240">
              <a:lnSpc>
                <a:spcPct val="100000"/>
              </a:lnSpc>
              <a:buClr>
                <a:srgbClr val="000000"/>
              </a:buClr>
              <a:buFont typeface="Arial"/>
              <a:buChar char="•"/>
            </a:pPr>
            <a:r>
              <a:rPr b="0" lang="en-GB" sz="2400" spc="-1" strike="noStrike">
                <a:solidFill>
                  <a:srgbClr val="000000"/>
                </a:solidFill>
                <a:highlight>
                  <a:srgbClr val="ffff00"/>
                </a:highlight>
                <a:latin typeface="Calibri"/>
              </a:rPr>
              <a:t>Community consultation and ‘’Go and See Visit’’ for IDP leaders is normally conducted jointly with Protection Cluster.</a:t>
            </a:r>
            <a:endParaRPr b="0" lang="en-US" sz="2400" spc="-1" strike="noStrike">
              <a:latin typeface="Arial"/>
            </a:endParaRPr>
          </a:p>
          <a:p>
            <a:pPr>
              <a:lnSpc>
                <a:spcPct val="100000"/>
              </a:lnSpc>
            </a:pPr>
            <a:endParaRPr b="0" lang="en-US" sz="2400" spc="-1" strike="noStrike">
              <a:latin typeface="Arial"/>
            </a:endParaRPr>
          </a:p>
          <a:p>
            <a:pPr marL="228600" indent="-228240">
              <a:lnSpc>
                <a:spcPct val="100000"/>
              </a:lnSpc>
              <a:buClr>
                <a:srgbClr val="000000"/>
              </a:buClr>
              <a:buFont typeface="Arial"/>
              <a:buChar char="•"/>
            </a:pPr>
            <a:r>
              <a:rPr b="0" lang="en-GB" sz="2400" spc="-1" strike="noStrike">
                <a:solidFill>
                  <a:srgbClr val="000000"/>
                </a:solidFill>
                <a:highlight>
                  <a:srgbClr val="ffff00"/>
                </a:highlight>
                <a:latin typeface="Calibri"/>
              </a:rPr>
              <a:t>Other cluster members include Food, ESNFI and WASH. </a:t>
            </a:r>
            <a:endParaRPr b="0" lang="en-US" sz="2400" spc="-1" strike="noStrike">
              <a:latin typeface="Arial"/>
            </a:endParaRPr>
          </a:p>
          <a:p>
            <a:pPr>
              <a:lnSpc>
                <a:spcPct val="100000"/>
              </a:lnSpc>
            </a:pPr>
            <a:endParaRPr b="0" lang="en-US" sz="2400" spc="-1" strike="noStrike">
              <a:latin typeface="Arial"/>
            </a:endParaRPr>
          </a:p>
          <a:p>
            <a:pPr marL="228600" indent="-228240">
              <a:lnSpc>
                <a:spcPct val="100000"/>
              </a:lnSpc>
              <a:buClr>
                <a:srgbClr val="000000"/>
              </a:buClr>
              <a:buFont typeface="Arial"/>
              <a:buChar char="•"/>
            </a:pPr>
            <a:r>
              <a:rPr b="0" lang="en-GB" sz="2400" spc="-1" strike="noStrike">
                <a:solidFill>
                  <a:srgbClr val="000000"/>
                </a:solidFill>
                <a:highlight>
                  <a:srgbClr val="ffff00"/>
                </a:highlight>
                <a:latin typeface="Calibri"/>
              </a:rPr>
              <a:t>The government interface includes but not limited to lowest BoLSA offices/sub city level.  </a:t>
            </a:r>
            <a:endParaRPr b="0" lang="en-US" sz="2400" spc="-1" strike="noStrike">
              <a:latin typeface="Arial"/>
            </a:endParaRPr>
          </a:p>
          <a:p>
            <a:pPr>
              <a:lnSpc>
                <a:spcPct val="100000"/>
              </a:lnSpc>
            </a:pPr>
            <a:endParaRPr b="0" lang="en-US" sz="2400" spc="-1" strike="noStrike">
              <a:latin typeface="Arial"/>
            </a:endParaRPr>
          </a:p>
          <a:p>
            <a:pPr marL="228600" indent="-228240">
              <a:lnSpc>
                <a:spcPct val="100000"/>
              </a:lnSpc>
              <a:buClr>
                <a:srgbClr val="000000"/>
              </a:buClr>
              <a:buFont typeface="Arial"/>
              <a:buChar char="•"/>
            </a:pPr>
            <a:r>
              <a:rPr b="0" lang="en-GB" sz="2400" spc="-1" strike="noStrike">
                <a:solidFill>
                  <a:srgbClr val="000000"/>
                </a:solidFill>
                <a:highlight>
                  <a:srgbClr val="ffff00"/>
                </a:highlight>
                <a:latin typeface="Calibri"/>
              </a:rPr>
              <a:t>The cluster partners avails resources interalia for transport, coding/packing of IDPs Items,  registration and listing based on the approved list by the government.</a:t>
            </a:r>
            <a:endParaRPr b="0" lang="en-US" sz="2400" spc="-1" strike="noStrike">
              <a:latin typeface="Arial"/>
            </a:endParaRPr>
          </a:p>
          <a:p>
            <a:pPr algn="just">
              <a:lnSpc>
                <a:spcPct val="100000"/>
              </a:lnSpc>
            </a:pPr>
            <a:endParaRPr b="0" lang="en-US" sz="2400" spc="-1" strike="noStrike">
              <a:latin typeface="Arial"/>
            </a:endParaRPr>
          </a:p>
          <a:p>
            <a:pPr algn="just">
              <a:lnSpc>
                <a:spcPct val="100000"/>
              </a:lnSpc>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TextShape 1"/>
          <p:cNvSpPr txBox="1"/>
          <p:nvPr/>
        </p:nvSpPr>
        <p:spPr>
          <a:xfrm>
            <a:off x="1981080" y="380880"/>
            <a:ext cx="8229240" cy="533160"/>
          </a:xfrm>
          <a:prstGeom prst="rect">
            <a:avLst/>
          </a:prstGeom>
          <a:solidFill>
            <a:srgbClr val="ffff00"/>
          </a:solidFill>
          <a:ln>
            <a:noFill/>
          </a:ln>
        </p:spPr>
        <p:txBody>
          <a:bodyPr anchor="ctr">
            <a:normAutofit fontScale="18000"/>
          </a:bodyPr>
          <a:p>
            <a:pPr algn="ctr">
              <a:lnSpc>
                <a:spcPct val="115000"/>
              </a:lnSpc>
              <a:spcAft>
                <a:spcPts val="1001"/>
              </a:spcAft>
            </a:pPr>
            <a:br/>
            <a:r>
              <a:rPr b="0" lang="en-US" sz="4400" spc="-1" strike="noStrike">
                <a:solidFill>
                  <a:srgbClr val="000000"/>
                </a:solidFill>
                <a:latin typeface="Calibri"/>
                <a:ea typeface="Calibri"/>
              </a:rPr>
              <a:t>Contin….</a:t>
            </a:r>
            <a:br/>
            <a:endParaRPr b="0" lang="en-US" sz="4400" spc="-1" strike="noStrike">
              <a:solidFill>
                <a:srgbClr val="000000"/>
              </a:solidFill>
              <a:latin typeface="Calibri"/>
            </a:endParaRPr>
          </a:p>
        </p:txBody>
      </p:sp>
      <p:graphicFrame>
        <p:nvGraphicFramePr>
          <p:cNvPr id="704" name="Table 2"/>
          <p:cNvGraphicFramePr/>
          <p:nvPr/>
        </p:nvGraphicFramePr>
        <p:xfrm>
          <a:off x="2057400" y="1066680"/>
          <a:ext cx="7772040" cy="3684600"/>
        </p:xfrm>
        <a:graphic>
          <a:graphicData uri="http://schemas.openxmlformats.org/drawingml/2006/table">
            <a:tbl>
              <a:tblPr/>
              <a:tblGrid>
                <a:gridCol w="407880"/>
                <a:gridCol w="4399920"/>
                <a:gridCol w="788040"/>
                <a:gridCol w="866880"/>
                <a:gridCol w="1309320"/>
              </a:tblGrid>
              <a:tr h="497880">
                <a:tc>
                  <a:txBody>
                    <a:bodyPr lIns="24480" rIns="24480" tIns="0" bIns="0" anchor="ctr">
                      <a:noAutofit/>
                    </a:bodyPr>
                    <a:p>
                      <a:pPr algn="ctr">
                        <a:lnSpc>
                          <a:spcPct val="100000"/>
                        </a:lnSpc>
                      </a:pPr>
                      <a:r>
                        <a:rPr b="1" lang="en-US" sz="1200" spc="-1" strike="noStrike">
                          <a:solidFill>
                            <a:srgbClr val="000000"/>
                          </a:solidFill>
                          <a:latin typeface="Times New Roman"/>
                          <a:ea typeface="Times New Roman"/>
                        </a:rPr>
                        <a:t>SN</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gn="ctr">
                        <a:lnSpc>
                          <a:spcPct val="100000"/>
                        </a:lnSpc>
                      </a:pPr>
                      <a:r>
                        <a:rPr b="1" lang="en-US" sz="1600" spc="-1" strike="noStrike">
                          <a:solidFill>
                            <a:srgbClr val="000000"/>
                          </a:solidFill>
                          <a:latin typeface="Times New Roman"/>
                          <a:ea typeface="Times New Roman"/>
                        </a:rPr>
                        <a:t>List of activities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gn="ctr">
                        <a:lnSpc>
                          <a:spcPct val="100000"/>
                        </a:lnSpc>
                        <a:tabLst>
                          <a:tab algn="l" pos="0"/>
                        </a:tabLst>
                      </a:pPr>
                      <a:endParaRPr b="0" lang="en-US" sz="1800" spc="-1" strike="noStrike">
                        <a:latin typeface="Arial"/>
                      </a:endParaRPr>
                    </a:p>
                    <a:p>
                      <a:pPr algn="ctr">
                        <a:lnSpc>
                          <a:spcPct val="100000"/>
                        </a:lnSpc>
                        <a:tabLst>
                          <a:tab algn="l" pos="0"/>
                        </a:tabLst>
                      </a:pPr>
                      <a:r>
                        <a:rPr b="1" lang="en-US" sz="1600" spc="-1" strike="noStrike">
                          <a:solidFill>
                            <a:srgbClr val="000000"/>
                          </a:solidFill>
                          <a:latin typeface="Times New Roman"/>
                          <a:ea typeface="Times New Roman"/>
                        </a:rPr>
                        <a:t>Unit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gn="ctr">
                        <a:lnSpc>
                          <a:spcPct val="100000"/>
                        </a:lnSpc>
                        <a:tabLst>
                          <a:tab algn="l" pos="0"/>
                        </a:tabLst>
                      </a:pPr>
                      <a:r>
                        <a:rPr b="1" lang="en-US" sz="1600" spc="-1" strike="noStrike">
                          <a:solidFill>
                            <a:srgbClr val="000000"/>
                          </a:solidFill>
                          <a:latin typeface="Times New Roman"/>
                          <a:ea typeface="Times New Roman"/>
                        </a:rPr>
                        <a:t>quantity</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c>
                  <a:txBody>
                    <a:bodyPr lIns="24480" rIns="24480" tIns="0" bIns="0" anchor="ctr">
                      <a:noAutofit/>
                    </a:bodyPr>
                    <a:p>
                      <a:pPr algn="ctr">
                        <a:lnSpc>
                          <a:spcPct val="100000"/>
                        </a:lnSpc>
                      </a:pPr>
                      <a:r>
                        <a:rPr b="1" lang="en-US" sz="1600" spc="-1" strike="noStrike">
                          <a:solidFill>
                            <a:srgbClr val="000000"/>
                          </a:solidFill>
                          <a:latin typeface="Times New Roman"/>
                          <a:ea typeface="Times New Roman"/>
                        </a:rPr>
                        <a:t>budgets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solidFill>
                      <a:srgbClr val="fcd5b5"/>
                    </a:solidFill>
                  </a:tcPr>
                </a:tc>
              </a:tr>
              <a:tr h="497880">
                <a:tc>
                  <a:txBody>
                    <a:bodyPr lIns="24480" rIns="24480" tIns="0" bIns="0" anchor="ctr">
                      <a:noAutofit/>
                    </a:bodyPr>
                    <a:p>
                      <a:pPr algn="r">
                        <a:lnSpc>
                          <a:spcPct val="100000"/>
                        </a:lnSpc>
                      </a:pPr>
                      <a:r>
                        <a:rPr b="0" lang="en-US" sz="1200" spc="-1" strike="noStrike">
                          <a:solidFill>
                            <a:srgbClr val="0070c0"/>
                          </a:solidFill>
                          <a:latin typeface="Calibri"/>
                          <a:ea typeface="Calibri"/>
                        </a:rPr>
                        <a:t>8</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spcBef>
                          <a:spcPts val="320"/>
                        </a:spcBef>
                        <a:tabLst>
                          <a:tab algn="l" pos="0"/>
                        </a:tabLst>
                      </a:pPr>
                      <a:r>
                        <a:rPr b="0" lang="en-US" sz="1600" spc="-1" strike="noStrike">
                          <a:solidFill>
                            <a:srgbClr val="000000"/>
                          </a:solidFill>
                          <a:latin typeface="Times New Roman"/>
                        </a:rPr>
                        <a:t>Personal protective equipment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6,000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6,000,000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268560">
                <a:tc>
                  <a:txBody>
                    <a:bodyPr lIns="24480" rIns="24480" tIns="0" bIns="0" anchor="ctr">
                      <a:noAutofit/>
                    </a:bodyPr>
                    <a:p>
                      <a:pPr algn="r">
                        <a:lnSpc>
                          <a:spcPct val="100000"/>
                        </a:lnSpc>
                      </a:pPr>
                      <a:r>
                        <a:rPr b="0" lang="en-US" sz="1200" spc="-1" strike="noStrike">
                          <a:solidFill>
                            <a:srgbClr val="000000"/>
                          </a:solidFill>
                          <a:latin typeface="Calibri"/>
                          <a:ea typeface="Calibri"/>
                        </a:rPr>
                        <a:t>9</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just">
                        <a:lnSpc>
                          <a:spcPct val="100000"/>
                        </a:lnSpc>
                        <a:tabLst>
                          <a:tab algn="l" pos="0"/>
                        </a:tabLst>
                      </a:pPr>
                      <a:r>
                        <a:rPr b="0" lang="en-US" sz="1600" spc="-1" strike="noStrike">
                          <a:solidFill>
                            <a:srgbClr val="000000"/>
                          </a:solidFill>
                          <a:latin typeface="Times New Roman"/>
                          <a:ea typeface="Calibri"/>
                        </a:rPr>
                        <a:t>Vehicle mounted sprayer maintenance</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2,000000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348480">
                <a:tc>
                  <a:txBody>
                    <a:bodyPr lIns="24480" rIns="24480" tIns="0" bIns="0" anchor="ctr">
                      <a:noAutofit/>
                    </a:bodyPr>
                    <a:p>
                      <a:pPr algn="r">
                        <a:lnSpc>
                          <a:spcPct val="100000"/>
                        </a:lnSpc>
                      </a:pPr>
                      <a:r>
                        <a:rPr b="0" lang="en-US" sz="1200" spc="-1" strike="noStrike">
                          <a:solidFill>
                            <a:srgbClr val="000000"/>
                          </a:solidFill>
                          <a:latin typeface="Calibri"/>
                          <a:ea typeface="Calibri"/>
                        </a:rPr>
                        <a:t>10</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spcBef>
                          <a:spcPts val="320"/>
                        </a:spcBef>
                        <a:tabLst>
                          <a:tab algn="l" pos="0"/>
                        </a:tabLst>
                      </a:pPr>
                      <a:r>
                        <a:rPr b="0" lang="en-US" sz="1600" spc="-1" strike="noStrike">
                          <a:solidFill>
                            <a:srgbClr val="000000"/>
                          </a:solidFill>
                          <a:latin typeface="Times New Roman"/>
                        </a:rPr>
                        <a:t>Liquid detergent</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Liter</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1,200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100,000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497880">
                <a:tc>
                  <a:txBody>
                    <a:bodyPr lIns="24480" rIns="24480" tIns="0" bIns="0" anchor="ctr">
                      <a:noAutofit/>
                    </a:bodyPr>
                    <a:p>
                      <a:pPr algn="r">
                        <a:lnSpc>
                          <a:spcPct val="100000"/>
                        </a:lnSpc>
                      </a:pPr>
                      <a:r>
                        <a:rPr b="0" lang="en-US" sz="1200" spc="-1" strike="noStrike">
                          <a:solidFill>
                            <a:srgbClr val="000000"/>
                          </a:solidFill>
                          <a:latin typeface="Calibri"/>
                          <a:ea typeface="Calibri"/>
                        </a:rPr>
                        <a:t>11</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spcBef>
                          <a:spcPts val="320"/>
                        </a:spcBef>
                        <a:tabLst>
                          <a:tab algn="l" pos="0"/>
                        </a:tabLst>
                      </a:pPr>
                      <a:r>
                        <a:rPr b="0" lang="en-US" sz="1600" spc="-1" strike="noStrike">
                          <a:solidFill>
                            <a:srgbClr val="000000"/>
                          </a:solidFill>
                          <a:latin typeface="Times New Roman"/>
                        </a:rPr>
                        <a:t>ULV battery (durata)</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70c0"/>
                          </a:solidFill>
                          <a:latin typeface="Calibri"/>
                          <a:ea typeface="Calibri"/>
                        </a:rPr>
                        <a:t>N</a:t>
                      </a:r>
                      <a:r>
                        <a:rPr b="0" lang="en-US" sz="1600" spc="-1" strike="noStrike" u="sng">
                          <a:solidFill>
                            <a:srgbClr val="0070c0"/>
                          </a:solidFill>
                          <a:uFillTx/>
                          <a:latin typeface="Calibri"/>
                          <a:ea typeface="Calibri"/>
                        </a:rPr>
                        <a:t>o</a:t>
                      </a:r>
                      <a:endParaRPr b="0" lang="en-US" sz="1600" spc="-1" strike="noStrike">
                        <a:latin typeface="Arial"/>
                      </a:endParaRPr>
                    </a:p>
                    <a:p>
                      <a:pPr>
                        <a:lnSpc>
                          <a:spcPct val="100000"/>
                        </a:lnSpc>
                        <a:tabLst>
                          <a:tab algn="l" pos="0"/>
                        </a:tabLst>
                      </a:pP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50,000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5,000,000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537480">
                <a:tc>
                  <a:txBody>
                    <a:bodyPr lIns="24480" rIns="24480" tIns="0" bIns="0" anchor="ctr">
                      <a:noAutofit/>
                    </a:bodyPr>
                    <a:p>
                      <a:pPr algn="r">
                        <a:lnSpc>
                          <a:spcPct val="100000"/>
                        </a:lnSpc>
                      </a:pPr>
                      <a:r>
                        <a:rPr b="0" lang="en-US" sz="1200" spc="-1" strike="noStrike">
                          <a:solidFill>
                            <a:srgbClr val="000000"/>
                          </a:solidFill>
                          <a:latin typeface="Calibri"/>
                          <a:ea typeface="Calibri"/>
                        </a:rPr>
                        <a:t>12</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0000"/>
                          </a:solidFill>
                          <a:latin typeface="Times New Roman"/>
                        </a:rPr>
                        <a:t>Gasoil for the motorized sprayers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liters</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6000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420,000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268560">
                <a:tc>
                  <a:txBody>
                    <a:bodyPr lIns="24480" rIns="24480" tIns="0" bIns="0" anchor="ctr">
                      <a:noAutofit/>
                    </a:bodyPr>
                    <a:p>
                      <a:pPr algn="r">
                        <a:lnSpc>
                          <a:spcPct val="100000"/>
                        </a:lnSpc>
                      </a:pPr>
                      <a:r>
                        <a:rPr b="0" lang="en-US" sz="1200" spc="-1" strike="noStrike">
                          <a:solidFill>
                            <a:srgbClr val="000000"/>
                          </a:solidFill>
                          <a:latin typeface="Calibri"/>
                          <a:ea typeface="Calibri"/>
                        </a:rPr>
                        <a:t>13</a:t>
                      </a:r>
                      <a:endParaRPr b="0" lang="en-US" sz="12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tabLst>
                          <a:tab algn="l" pos="0"/>
                        </a:tabLst>
                      </a:pPr>
                      <a:r>
                        <a:rPr b="0" lang="en-US" sz="1600" spc="-1" strike="noStrike">
                          <a:solidFill>
                            <a:srgbClr val="000000"/>
                          </a:solidFill>
                          <a:latin typeface="Times New Roman"/>
                        </a:rPr>
                        <a:t>Fuel for vehicles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Times New Roman"/>
                        </a:rPr>
                        <a:t>Barrel</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r">
                        <a:lnSpc>
                          <a:spcPct val="100000"/>
                        </a:lnSpc>
                      </a:pPr>
                      <a:r>
                        <a:rPr b="0" lang="en-US" sz="1600" spc="-1" strike="noStrike">
                          <a:solidFill>
                            <a:srgbClr val="000000"/>
                          </a:solidFill>
                          <a:latin typeface="Times New Roman"/>
                        </a:rPr>
                        <a:t>10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250,000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497880">
                <a:tc>
                  <a:txBody>
                    <a:bodyPr lIns="24480" rIns="24480" tIns="0" bIns="0" anchor="ctr">
                      <a:noAutofit/>
                    </a:bodyPr>
                    <a:p>
                      <a:pPr algn="r">
                        <a:lnSpc>
                          <a:spcPct val="100000"/>
                        </a:lnSpc>
                      </a:pPr>
                      <a:r>
                        <a:rPr b="0" lang="en-US" sz="1400" spc="-1" strike="noStrike">
                          <a:solidFill>
                            <a:srgbClr val="000000"/>
                          </a:solidFill>
                          <a:latin typeface="Calibri"/>
                        </a:rPr>
                        <a:t>14</a:t>
                      </a:r>
                      <a:endParaRPr b="0" lang="en-US" sz="14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spcBef>
                          <a:spcPts val="320"/>
                        </a:spcBef>
                        <a:tabLst>
                          <a:tab algn="l" pos="0"/>
                        </a:tabLst>
                      </a:pPr>
                      <a:r>
                        <a:rPr b="0" lang="en-US" sz="1600" spc="-1" strike="noStrike">
                          <a:solidFill>
                            <a:srgbClr val="000000"/>
                          </a:solidFill>
                          <a:latin typeface="Times New Roman"/>
                        </a:rPr>
                        <a:t>Budget for </a:t>
                      </a:r>
                      <a:r>
                        <a:rPr b="0" lang="en-GB" sz="1600" spc="-1" strike="noStrike">
                          <a:solidFill>
                            <a:srgbClr val="000000"/>
                          </a:solidFill>
                          <a:latin typeface="Times New Roman"/>
                          <a:ea typeface="Times New Roman"/>
                        </a:rPr>
                        <a:t>Regular surveillance, survey and control teams to deploy,</a:t>
                      </a:r>
                      <a:r>
                        <a:rPr b="0" lang="en-US" sz="1600" spc="-1" strike="noStrike">
                          <a:solidFill>
                            <a:srgbClr val="000000"/>
                          </a:solidFill>
                          <a:latin typeface="Times New Roman"/>
                          <a:ea typeface="Times New Roman"/>
                        </a:rPr>
                        <a:t>monitoring and evolution(</a:t>
                      </a:r>
                      <a:r>
                        <a:rPr b="0" lang="en-GB" sz="1600" spc="-1" strike="noStrike">
                          <a:solidFill>
                            <a:srgbClr val="000000"/>
                          </a:solidFill>
                          <a:latin typeface="Times New Roman"/>
                          <a:ea typeface="Times New Roman"/>
                        </a:rPr>
                        <a:t>M&amp;E</a:t>
                      </a:r>
                      <a:r>
                        <a:rPr b="0" lang="en-US" sz="1600" spc="-1" strike="noStrike">
                          <a:solidFill>
                            <a:srgbClr val="000000"/>
                          </a:solidFill>
                          <a:latin typeface="Times New Roman"/>
                          <a:ea typeface="Times New Roman"/>
                        </a:rPr>
                        <a:t> ) </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nSpc>
                          <a:spcPct val="100000"/>
                        </a:lnSpc>
                      </a:pPr>
                      <a:r>
                        <a:rPr b="0" lang="en-US" sz="1600" spc="-1" strike="noStrike">
                          <a:solidFill>
                            <a:srgbClr val="000000"/>
                          </a:solidFill>
                          <a:latin typeface="Calibri"/>
                          <a:ea typeface="Calibri"/>
                        </a:rPr>
                        <a:t>Birr</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24480" rIns="24480" tIns="0" bIns="0" anchor="ctr">
                      <a:noAutofit/>
                    </a:bodyPr>
                    <a:p>
                      <a:pPr algn="ctr">
                        <a:lnSpc>
                          <a:spcPct val="100000"/>
                        </a:lnSpc>
                      </a:pPr>
                      <a:r>
                        <a:rPr b="0" lang="en-US" sz="1600" spc="-1" strike="noStrike">
                          <a:solidFill>
                            <a:srgbClr val="000000"/>
                          </a:solidFill>
                          <a:latin typeface="Calibri"/>
                          <a:ea typeface="Calibri"/>
                        </a:rPr>
                        <a:t>20,000,000</a:t>
                      </a:r>
                      <a:endParaRPr b="0" lang="en-US" sz="1600" spc="-1" strike="noStrike">
                        <a:latin typeface="Arial"/>
                      </a:endParaRPr>
                    </a:p>
                  </a:txBody>
                  <a:tcPr marL="24480" marR="24480">
                    <a:lnL w="12240">
                      <a:solidFill>
                        <a:srgbClr val="000000"/>
                      </a:solidFill>
                    </a:lnL>
                    <a:lnR w="12240">
                      <a:solidFill>
                        <a:srgbClr val="000000"/>
                      </a:solidFill>
                    </a:lnR>
                    <a:lnT w="12240">
                      <a:solidFill>
                        <a:srgbClr val="000000"/>
                      </a:solidFill>
                    </a:lnT>
                    <a:lnB w="12240">
                      <a:solidFill>
                        <a:srgbClr val="000000"/>
                      </a:solidFill>
                    </a:lnB>
                    <a:noFill/>
                  </a:tcPr>
                </a:tc>
              </a:tr>
              <a:tr h="270000">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cPr marL="24480" marR="24480">
                    <a:lnL w="12240">
                      <a:solidFill>
                        <a:srgbClr val="000000"/>
                      </a:solidFill>
                    </a:lnL>
                    <a:lnR w="12240">
                      <a:solidFill>
                        <a:srgbClr val="000000"/>
                      </a:solidFill>
                    </a:lnR>
                    <a:lnT w="12240">
                      <a:solidFill>
                        <a:srgbClr val="000000"/>
                      </a:solidFill>
                    </a:lnT>
                    <a:lnB w="12240">
                      <a:solidFill>
                        <a:srgbClr val="000000"/>
                      </a:solidFill>
                    </a:lnB>
                    <a:noFill/>
                  </a:tcPr>
                </a:tc>
                <a:tc>
                  <a:txBody>
                    <a:bodyPr lIns="7560" rIns="7560" tIns="7560" bIns="0" anchor="b">
                      <a:noAutofit/>
                    </a:bodyPr>
                    <a:p>
                      <a:pPr algn="r">
                        <a:lnSpc>
                          <a:spcPct val="100000"/>
                        </a:lnSpc>
                      </a:pPr>
                      <a:r>
                        <a:rPr b="0" lang="en-US" sz="1600" spc="-1" strike="noStrike">
                          <a:solidFill>
                            <a:srgbClr val="ff0000"/>
                          </a:solidFill>
                          <a:latin typeface="Calibri"/>
                        </a:rPr>
                        <a:t>49,631,526</a:t>
                      </a:r>
                      <a:endParaRPr b="0" lang="en-US" sz="1600" spc="-1" strike="noStrike">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TextShape 1"/>
          <p:cNvSpPr txBox="1"/>
          <p:nvPr/>
        </p:nvSpPr>
        <p:spPr>
          <a:xfrm>
            <a:off x="1523880" y="544320"/>
            <a:ext cx="9143640" cy="3596400"/>
          </a:xfrm>
          <a:prstGeom prst="rect">
            <a:avLst/>
          </a:prstGeom>
          <a:noFill/>
          <a:ln>
            <a:noFill/>
          </a:ln>
        </p:spPr>
        <p:txBody>
          <a:bodyPr anchor="b">
            <a:normAutofit/>
          </a:bodyPr>
          <a:p>
            <a:pPr algn="ctr">
              <a:lnSpc>
                <a:spcPct val="90000"/>
              </a:lnSpc>
            </a:pPr>
            <a:r>
              <a:rPr b="1" lang="en-US" sz="8000" spc="-1" strike="noStrike">
                <a:solidFill>
                  <a:srgbClr val="808080"/>
                </a:solidFill>
                <a:latin typeface="Arial"/>
              </a:rPr>
              <a:t>Nutrition Cluster Update </a:t>
            </a: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TextShape 1"/>
          <p:cNvSpPr txBox="1"/>
          <p:nvPr/>
        </p:nvSpPr>
        <p:spPr>
          <a:xfrm>
            <a:off x="1233000" y="1339560"/>
            <a:ext cx="9634320" cy="2317680"/>
          </a:xfrm>
          <a:prstGeom prst="rect">
            <a:avLst/>
          </a:prstGeom>
          <a:noFill/>
          <a:ln>
            <a:noFill/>
          </a:ln>
        </p:spPr>
        <p:txBody>
          <a:bodyPr anchor="b">
            <a:normAutofit/>
          </a:bodyPr>
          <a:p>
            <a:pPr algn="ctr">
              <a:lnSpc>
                <a:spcPct val="90000"/>
              </a:lnSpc>
            </a:pPr>
            <a:r>
              <a:rPr b="1" lang="en-US" sz="8000" spc="-1" strike="noStrike">
                <a:solidFill>
                  <a:srgbClr val="808080"/>
                </a:solidFill>
                <a:latin typeface="Arial"/>
                <a:ea typeface="Roboto"/>
              </a:rPr>
              <a:t>Health Cluster Update</a:t>
            </a:r>
            <a:endParaRPr b="0" lang="en-US" sz="8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TextShape 1"/>
          <p:cNvSpPr txBox="1"/>
          <p:nvPr/>
        </p:nvSpPr>
        <p:spPr>
          <a:xfrm>
            <a:off x="838080" y="1825560"/>
            <a:ext cx="10169280" cy="4075200"/>
          </a:xfrm>
          <a:prstGeom prst="rect">
            <a:avLst/>
          </a:prstGeom>
          <a:noFill/>
          <a:ln>
            <a:noFill/>
          </a:ln>
        </p:spPr>
        <p:txBody>
          <a:bodyPr anchor="ctr">
            <a:normAutofit/>
          </a:bodyPr>
          <a:p>
            <a:pPr>
              <a:lnSpc>
                <a:spcPct val="90000"/>
              </a:lnSpc>
              <a:spcBef>
                <a:spcPts val="1001"/>
              </a:spcBef>
              <a:tabLst>
                <a:tab algn="l" pos="0"/>
              </a:tabLst>
            </a:pPr>
            <a:r>
              <a:rPr b="0" lang="en-US" sz="4000" spc="-1" strike="noStrike">
                <a:solidFill>
                  <a:srgbClr val="000000"/>
                </a:solidFill>
                <a:latin typeface="Times New Roman"/>
              </a:rPr>
              <a:t>Cholera Emergency preparedness and response plan (EPRP), 2023</a:t>
            </a:r>
            <a:endParaRPr b="0" lang="en-US" sz="4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TextShape 1"/>
          <p:cNvSpPr txBox="1"/>
          <p:nvPr/>
        </p:nvSpPr>
        <p:spPr>
          <a:xfrm>
            <a:off x="233640" y="90720"/>
            <a:ext cx="11337480" cy="768960"/>
          </a:xfrm>
          <a:prstGeom prst="rect">
            <a:avLst/>
          </a:prstGeom>
          <a:noFill/>
          <a:ln>
            <a:noFill/>
          </a:ln>
        </p:spPr>
        <p:txBody>
          <a:bodyPr anchor="ctr">
            <a:noAutofit/>
          </a:bodyPr>
          <a:p>
            <a:pPr>
              <a:lnSpc>
                <a:spcPct val="90000"/>
              </a:lnSpc>
            </a:pPr>
            <a:r>
              <a:rPr b="0" lang="en-US" sz="4400" spc="-1" strike="noStrike">
                <a:solidFill>
                  <a:srgbClr val="000000"/>
                </a:solidFill>
                <a:latin typeface="Times New Roman"/>
              </a:rPr>
              <a:t>Cholera </a:t>
            </a:r>
            <a:endParaRPr b="0" lang="en-US" sz="4400" spc="-1" strike="noStrike">
              <a:solidFill>
                <a:srgbClr val="000000"/>
              </a:solidFill>
              <a:latin typeface="Calibri"/>
            </a:endParaRPr>
          </a:p>
        </p:txBody>
      </p:sp>
      <p:sp>
        <p:nvSpPr>
          <p:cNvPr id="709" name="TextShape 2"/>
          <p:cNvSpPr txBox="1"/>
          <p:nvPr/>
        </p:nvSpPr>
        <p:spPr>
          <a:xfrm>
            <a:off x="142200" y="1117440"/>
            <a:ext cx="11211120" cy="5740200"/>
          </a:xfrm>
          <a:prstGeom prst="rect">
            <a:avLst/>
          </a:prstGeom>
          <a:noFill/>
          <a:ln>
            <a:noFill/>
          </a:ln>
        </p:spPr>
        <p:txBody>
          <a:bodyPr>
            <a:normAutofit/>
          </a:bodyPr>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Cholera is an acute diarrheal infection caused by vibrio cholera transmitted by ingestion of contaminated water and food.</a:t>
            </a:r>
            <a:endParaRPr b="0" lang="en-US" sz="2800" spc="-1" strike="noStrike">
              <a:solidFill>
                <a:srgbClr val="000000"/>
              </a:solidFill>
              <a:latin typeface="Calibri"/>
            </a:endParaRPr>
          </a:p>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 </a:t>
            </a:r>
            <a:r>
              <a:rPr b="0" lang="en-US" sz="2800" spc="-1" strike="noStrike">
                <a:solidFill>
                  <a:srgbClr val="000000"/>
                </a:solidFill>
                <a:latin typeface="Times New Roman"/>
                <a:ea typeface="Calibri"/>
              </a:rPr>
              <a:t>Cholera is a fatal disease with 30-50% mortality without treatment </a:t>
            </a:r>
            <a:endParaRPr b="0" lang="en-US" sz="2800" spc="-1" strike="noStrike">
              <a:solidFill>
                <a:srgbClr val="000000"/>
              </a:solidFill>
              <a:latin typeface="Calibri"/>
            </a:endParaRPr>
          </a:p>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With Prompt Case management morality is  less than 1% .</a:t>
            </a:r>
            <a:endParaRPr b="0" lang="en-US" sz="2800" spc="-1" strike="noStrike">
              <a:solidFill>
                <a:srgbClr val="000000"/>
              </a:solidFill>
              <a:latin typeface="Calibri"/>
            </a:endParaRPr>
          </a:p>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 </a:t>
            </a:r>
            <a:r>
              <a:rPr b="0" lang="en-US" sz="2800" spc="-1" strike="noStrike">
                <a:solidFill>
                  <a:srgbClr val="000000"/>
                </a:solidFill>
                <a:latin typeface="Times New Roman"/>
                <a:ea typeface="Calibri"/>
              </a:rPr>
              <a:t>The disease has a very short incubation period starting from two hours to five days. </a:t>
            </a:r>
            <a:endParaRPr b="0" lang="en-US" sz="2800" spc="-1" strike="noStrike">
              <a:solidFill>
                <a:srgbClr val="000000"/>
              </a:solidFill>
              <a:latin typeface="Calibri"/>
            </a:endParaRPr>
          </a:p>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The disease has also fast transmission from person to person.</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TextShape 1"/>
          <p:cNvSpPr txBox="1"/>
          <p:nvPr/>
        </p:nvSpPr>
        <p:spPr>
          <a:xfrm>
            <a:off x="233640" y="90720"/>
            <a:ext cx="11048760" cy="904680"/>
          </a:xfrm>
          <a:prstGeom prst="rect">
            <a:avLst/>
          </a:prstGeom>
          <a:noFill/>
          <a:ln>
            <a:noFill/>
          </a:ln>
        </p:spPr>
        <p:txBody>
          <a:bodyPr anchor="ctr">
            <a:noAutofit/>
          </a:bodyPr>
          <a:p>
            <a:pPr>
              <a:lnSpc>
                <a:spcPct val="90000"/>
              </a:lnSpc>
            </a:pPr>
            <a:r>
              <a:rPr b="0" lang="en-US" sz="4400" spc="-1" strike="noStrike">
                <a:solidFill>
                  <a:srgbClr val="000000"/>
                </a:solidFill>
                <a:latin typeface="Times New Roman"/>
              </a:rPr>
              <a:t>Risk factors</a:t>
            </a:r>
            <a:endParaRPr b="0" lang="en-US" sz="4400" spc="-1" strike="noStrike">
              <a:solidFill>
                <a:srgbClr val="000000"/>
              </a:solidFill>
              <a:latin typeface="Calibri"/>
            </a:endParaRPr>
          </a:p>
        </p:txBody>
      </p:sp>
      <p:sp>
        <p:nvSpPr>
          <p:cNvPr id="711" name="TextShape 2"/>
          <p:cNvSpPr txBox="1"/>
          <p:nvPr/>
        </p:nvSpPr>
        <p:spPr>
          <a:xfrm>
            <a:off x="101520" y="1158120"/>
            <a:ext cx="11261880" cy="5374440"/>
          </a:xfrm>
          <a:prstGeom prst="rect">
            <a:avLst/>
          </a:prstGeom>
          <a:noFill/>
          <a:ln>
            <a:noFill/>
          </a:ln>
        </p:spPr>
        <p:txBody>
          <a:bodyPr>
            <a:normAutofit/>
          </a:bodyPr>
          <a:p>
            <a:pPr marL="343080" indent="-342720" algn="just">
              <a:lnSpc>
                <a:spcPct val="160000"/>
              </a:lnSpc>
              <a:buClr>
                <a:srgbClr val="0000ff"/>
              </a:buClr>
              <a:buFont typeface="Symbol"/>
              <a:buChar char=""/>
            </a:pPr>
            <a:r>
              <a:rPr b="0" lang="en-US" sz="2400" spc="-1" strike="noStrike">
                <a:solidFill>
                  <a:srgbClr val="0000ff"/>
                </a:solidFill>
                <a:latin typeface="Times New Roman"/>
                <a:ea typeface="Calibri"/>
              </a:rPr>
              <a:t>The destruction of the water scheme people are drinking water from untreated sources.</a:t>
            </a:r>
            <a:endParaRPr b="0" lang="en-US" sz="2400" spc="-1" strike="noStrike">
              <a:solidFill>
                <a:srgbClr val="000000"/>
              </a:solidFill>
              <a:latin typeface="Calibri"/>
            </a:endParaRPr>
          </a:p>
          <a:p>
            <a:pPr marL="343080" indent="-342720" algn="just">
              <a:lnSpc>
                <a:spcPct val="160000"/>
              </a:lnSpc>
              <a:buClr>
                <a:srgbClr val="0000ff"/>
              </a:buClr>
              <a:buFont typeface="Symbol"/>
              <a:buChar char=""/>
            </a:pPr>
            <a:r>
              <a:rPr b="0" lang="en-US" sz="2400" spc="-1" strike="noStrike">
                <a:solidFill>
                  <a:srgbClr val="0000ff"/>
                </a:solidFill>
                <a:latin typeface="Times New Roman"/>
                <a:ea typeface="Calibri"/>
              </a:rPr>
              <a:t>The health seeking behavior of the community severely diminished due the disruption of the health system</a:t>
            </a:r>
            <a:endParaRPr b="0" lang="en-US" sz="2400" spc="-1" strike="noStrike">
              <a:solidFill>
                <a:srgbClr val="000000"/>
              </a:solidFill>
              <a:latin typeface="Calibri"/>
            </a:endParaRPr>
          </a:p>
          <a:p>
            <a:pPr marL="343080" indent="-342720" algn="just">
              <a:lnSpc>
                <a:spcPct val="160000"/>
              </a:lnSpc>
              <a:buClr>
                <a:srgbClr val="0000ff"/>
              </a:buClr>
              <a:buFont typeface="Symbol"/>
              <a:buChar char=""/>
            </a:pPr>
            <a:r>
              <a:rPr b="0" lang="en-US" sz="2400" spc="-1" strike="noStrike">
                <a:solidFill>
                  <a:srgbClr val="0000ff"/>
                </a:solidFill>
                <a:latin typeface="Times New Roman"/>
                <a:ea typeface="Calibri"/>
              </a:rPr>
              <a:t>The WaSH practice diminished due to low accessibility, affordability of water treatment chemicals and shortage of water.</a:t>
            </a:r>
            <a:endParaRPr b="0" lang="en-US" sz="2400" spc="-1" strike="noStrike">
              <a:solidFill>
                <a:srgbClr val="000000"/>
              </a:solidFill>
              <a:latin typeface="Calibri"/>
            </a:endParaRPr>
          </a:p>
          <a:p>
            <a:pPr marL="343080" indent="-342720" algn="just">
              <a:lnSpc>
                <a:spcPct val="160000"/>
              </a:lnSpc>
              <a:buClr>
                <a:srgbClr val="000000"/>
              </a:buClr>
              <a:buFont typeface="Symbol"/>
              <a:buChar char=""/>
            </a:pPr>
            <a:r>
              <a:rPr b="0" lang="en-US" sz="2400" spc="-1" strike="noStrike">
                <a:solidFill>
                  <a:srgbClr val="000000"/>
                </a:solidFill>
                <a:latin typeface="Times New Roman"/>
                <a:ea typeface="Calibri"/>
              </a:rPr>
              <a:t>The health workforce not fully returned to their work station</a:t>
            </a:r>
            <a:endParaRPr b="0" lang="en-US" sz="2400" spc="-1" strike="noStrike">
              <a:solidFill>
                <a:srgbClr val="000000"/>
              </a:solidFill>
              <a:latin typeface="Calibri"/>
            </a:endParaRPr>
          </a:p>
          <a:p>
            <a:pPr marL="343080" indent="-342720" algn="just">
              <a:lnSpc>
                <a:spcPct val="160000"/>
              </a:lnSpc>
              <a:buClr>
                <a:srgbClr val="000000"/>
              </a:buClr>
              <a:buFont typeface="Symbol"/>
              <a:buChar char=""/>
            </a:pPr>
            <a:r>
              <a:rPr b="0" lang="en-US" sz="2400" spc="-1" strike="noStrike">
                <a:solidFill>
                  <a:srgbClr val="000000"/>
                </a:solidFill>
                <a:latin typeface="Times New Roman"/>
                <a:ea typeface="Calibri"/>
              </a:rPr>
              <a:t>Most health facilities of Tigray are still with critical shortage of medicine and which will be very difficult to manage cholera outbreaks if it happened .</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TextShape 1"/>
          <p:cNvSpPr txBox="1"/>
          <p:nvPr/>
        </p:nvSpPr>
        <p:spPr>
          <a:xfrm>
            <a:off x="0" y="90720"/>
            <a:ext cx="11282400" cy="731880"/>
          </a:xfrm>
          <a:prstGeom prst="rect">
            <a:avLst/>
          </a:prstGeom>
          <a:noFill/>
          <a:ln>
            <a:noFill/>
          </a:ln>
        </p:spPr>
        <p:txBody>
          <a:bodyPr anchor="ctr">
            <a:noAutofit/>
          </a:bodyPr>
          <a:p>
            <a:pPr>
              <a:lnSpc>
                <a:spcPct val="90000"/>
              </a:lnSpc>
            </a:pPr>
            <a:r>
              <a:rPr b="0" lang="en-US" sz="4400" spc="-1" strike="noStrike">
                <a:solidFill>
                  <a:srgbClr val="000000"/>
                </a:solidFill>
                <a:latin typeface="Times New Roman"/>
              </a:rPr>
              <a:t>Risk factors</a:t>
            </a:r>
            <a:endParaRPr b="0" lang="en-US" sz="4400" spc="-1" strike="noStrike">
              <a:solidFill>
                <a:srgbClr val="000000"/>
              </a:solidFill>
              <a:latin typeface="Calibri"/>
            </a:endParaRPr>
          </a:p>
        </p:txBody>
      </p:sp>
      <p:sp>
        <p:nvSpPr>
          <p:cNvPr id="713" name="TextShape 2"/>
          <p:cNvSpPr txBox="1"/>
          <p:nvPr/>
        </p:nvSpPr>
        <p:spPr>
          <a:xfrm>
            <a:off x="81360" y="822960"/>
            <a:ext cx="11211120" cy="5841720"/>
          </a:xfrm>
          <a:prstGeom prst="rect">
            <a:avLst/>
          </a:prstGeom>
          <a:noFill/>
          <a:ln>
            <a:noFill/>
          </a:ln>
        </p:spPr>
        <p:txBody>
          <a:bodyPr>
            <a:normAutofit/>
          </a:bodyPr>
          <a:p>
            <a:pPr marL="228600" indent="-228240" algn="just">
              <a:lnSpc>
                <a:spcPct val="150000"/>
              </a:lnSpc>
              <a:buClr>
                <a:srgbClr val="000000"/>
              </a:buClr>
              <a:buFont typeface="Arial"/>
              <a:buChar char="•"/>
            </a:pPr>
            <a:r>
              <a:rPr b="0" lang="en-US" sz="2400" spc="-1" strike="noStrike">
                <a:solidFill>
                  <a:srgbClr val="000000"/>
                </a:solidFill>
                <a:latin typeface="Times New Roman"/>
                <a:ea typeface="Calibri"/>
              </a:rPr>
              <a:t>Even after the peace deal  large segment of the population of Tigray are still living in the IDP camps of </a:t>
            </a:r>
            <a:endParaRPr b="0" lang="en-US" sz="2400" spc="-1" strike="noStrike">
              <a:solidFill>
                <a:srgbClr val="000000"/>
              </a:solidFill>
              <a:latin typeface="Calibri"/>
            </a:endParaRPr>
          </a:p>
          <a:p>
            <a:pPr lvl="1" marL="685800" indent="-228240" algn="just">
              <a:lnSpc>
                <a:spcPct val="150000"/>
              </a:lnSpc>
              <a:buClr>
                <a:srgbClr val="4472c4"/>
              </a:buClr>
              <a:buFont typeface="Arial"/>
              <a:buChar char="•"/>
            </a:pPr>
            <a:r>
              <a:rPr b="0" lang="en-US" sz="2400" spc="-1" strike="noStrike">
                <a:solidFill>
                  <a:srgbClr val="4472c4"/>
                </a:solidFill>
                <a:latin typeface="Times New Roman"/>
                <a:ea typeface="Calibri"/>
              </a:rPr>
              <a:t>Mekelle, Abiadi, Adwa, Shire, Hitsts Endabaguna, Sheraro Wukro, Adigrat, Maichew .</a:t>
            </a:r>
            <a:endParaRPr b="0" lang="en-US" sz="2400" spc="-1" strike="noStrike">
              <a:solidFill>
                <a:srgbClr val="000000"/>
              </a:solidFill>
              <a:latin typeface="Calibri"/>
            </a:endParaRPr>
          </a:p>
          <a:p>
            <a:pPr marL="228600" indent="-228240" algn="just">
              <a:lnSpc>
                <a:spcPct val="150000"/>
              </a:lnSpc>
              <a:buClr>
                <a:srgbClr val="000000"/>
              </a:buClr>
              <a:buFont typeface="Arial"/>
              <a:buChar char="•"/>
            </a:pPr>
            <a:r>
              <a:rPr b="0" lang="en-US" sz="2400" spc="-1" strike="noStrike">
                <a:solidFill>
                  <a:srgbClr val="000000"/>
                </a:solidFill>
                <a:latin typeface="Times New Roman"/>
                <a:ea typeface="Calibri"/>
              </a:rPr>
              <a:t>This huge displacement coupled with collapsed health system, poor WaSH practice, in adequacy of water and sanitation facilities, Food and shelter could  increases the occurrence of cholera Outbreaks .</a:t>
            </a:r>
            <a:endParaRPr b="0" lang="en-US" sz="2400" spc="-1" strike="noStrike">
              <a:solidFill>
                <a:srgbClr val="000000"/>
              </a:solidFill>
              <a:latin typeface="Calibri"/>
            </a:endParaRPr>
          </a:p>
          <a:p>
            <a:pPr indent="-228240" algn="just">
              <a:lnSpc>
                <a:spcPct val="150000"/>
              </a:lnSpc>
              <a:buClr>
                <a:srgbClr val="000000"/>
              </a:buClr>
              <a:buFont typeface="Arial"/>
              <a:buChar char="•"/>
            </a:pPr>
            <a:r>
              <a:rPr b="0" lang="en-US" sz="2400" spc="-1" strike="noStrike">
                <a:solidFill>
                  <a:srgbClr val="000000"/>
                </a:solidFill>
                <a:latin typeface="Times New Roman"/>
                <a:ea typeface="Calibri"/>
              </a:rPr>
              <a:t>Taking in to account the above-mentioned risk factors, all partners and Stakeholders should promptly respond to the imminent public health threat bases on the developed EPRP.</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TextShape 1"/>
          <p:cNvSpPr txBox="1"/>
          <p:nvPr/>
        </p:nvSpPr>
        <p:spPr>
          <a:xfrm>
            <a:off x="345600" y="91080"/>
            <a:ext cx="11008080" cy="589680"/>
          </a:xfrm>
          <a:prstGeom prst="rect">
            <a:avLst/>
          </a:prstGeom>
          <a:noFill/>
          <a:ln>
            <a:noFill/>
          </a:ln>
        </p:spPr>
        <p:txBody>
          <a:bodyPr anchor="ctr">
            <a:normAutofit fontScale="83000"/>
          </a:bodyPr>
          <a:p>
            <a:pPr>
              <a:lnSpc>
                <a:spcPct val="90000"/>
              </a:lnSpc>
            </a:pPr>
            <a:r>
              <a:rPr b="0" lang="en-US" sz="4400" spc="-1" strike="noStrike">
                <a:solidFill>
                  <a:srgbClr val="000000"/>
                </a:solidFill>
                <a:latin typeface="Times New Roman"/>
              </a:rPr>
              <a:t>Objective of the EPRP</a:t>
            </a:r>
            <a:endParaRPr b="0" lang="en-US" sz="4400" spc="-1" strike="noStrike">
              <a:solidFill>
                <a:srgbClr val="000000"/>
              </a:solidFill>
              <a:latin typeface="Calibri"/>
            </a:endParaRPr>
          </a:p>
        </p:txBody>
      </p:sp>
      <p:sp>
        <p:nvSpPr>
          <p:cNvPr id="715" name="TextShape 2"/>
          <p:cNvSpPr txBox="1"/>
          <p:nvPr/>
        </p:nvSpPr>
        <p:spPr>
          <a:xfrm>
            <a:off x="345600" y="863640"/>
            <a:ext cx="11008080" cy="5312880"/>
          </a:xfrm>
          <a:prstGeom prst="rect">
            <a:avLst/>
          </a:prstGeom>
          <a:noFill/>
          <a:ln>
            <a:noFill/>
          </a:ln>
        </p:spPr>
        <p:txBody>
          <a:bodyPr>
            <a:normAutofit/>
          </a:bodyPr>
          <a:p>
            <a:pPr algn="just">
              <a:lnSpc>
                <a:spcPct val="150000"/>
              </a:lnSpc>
              <a:spcBef>
                <a:spcPts val="2401"/>
              </a:spcBef>
              <a:tabLst>
                <a:tab algn="l" pos="0"/>
              </a:tabLst>
            </a:pPr>
            <a:r>
              <a:rPr b="0" lang="en-US" sz="2400" spc="-1" strike="noStrike">
                <a:solidFill>
                  <a:srgbClr val="000000"/>
                </a:solidFill>
                <a:latin typeface="Times New Roman"/>
                <a:ea typeface="Calibri"/>
              </a:rPr>
              <a:t>The objective of this Plan is to reduce morbidity and mortality resulting from cholera epidemics/outbreaks by enhancing and revitalization cholera prevention and response pillars through timely preparedness for epidemics/outbreaks and early detection of outbreaks.</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TextShape 1"/>
          <p:cNvSpPr txBox="1"/>
          <p:nvPr/>
        </p:nvSpPr>
        <p:spPr>
          <a:xfrm>
            <a:off x="60840" y="142200"/>
            <a:ext cx="11292480" cy="659880"/>
          </a:xfrm>
          <a:prstGeom prst="rect">
            <a:avLst/>
          </a:prstGeom>
          <a:noFill/>
          <a:ln>
            <a:noFill/>
          </a:ln>
        </p:spPr>
        <p:txBody>
          <a:bodyPr anchor="ctr">
            <a:normAutofit/>
          </a:bodyPr>
          <a:p>
            <a:pPr>
              <a:lnSpc>
                <a:spcPct val="90000"/>
              </a:lnSpc>
            </a:pPr>
            <a:r>
              <a:rPr b="0" lang="en-US" sz="4400" spc="-1" strike="noStrike">
                <a:solidFill>
                  <a:srgbClr val="000000"/>
                </a:solidFill>
                <a:latin typeface="Times New Roman"/>
              </a:rPr>
              <a:t>Objective </a:t>
            </a:r>
            <a:endParaRPr b="0" lang="en-US" sz="4400" spc="-1" strike="noStrike">
              <a:solidFill>
                <a:srgbClr val="000000"/>
              </a:solidFill>
              <a:latin typeface="Calibri"/>
            </a:endParaRPr>
          </a:p>
        </p:txBody>
      </p:sp>
      <p:sp>
        <p:nvSpPr>
          <p:cNvPr id="717" name="TextShape 2"/>
          <p:cNvSpPr txBox="1"/>
          <p:nvPr/>
        </p:nvSpPr>
        <p:spPr>
          <a:xfrm>
            <a:off x="172800" y="883800"/>
            <a:ext cx="11180880" cy="5831640"/>
          </a:xfrm>
          <a:prstGeom prst="rect">
            <a:avLst/>
          </a:prstGeom>
          <a:noFill/>
          <a:ln>
            <a:noFill/>
          </a:ln>
        </p:spPr>
        <p:txBody>
          <a:bodyPr>
            <a:normAutofit/>
          </a:bodyPr>
          <a:p>
            <a:pPr algn="just">
              <a:lnSpc>
                <a:spcPct val="150000"/>
              </a:lnSpc>
              <a:spcBef>
                <a:spcPts val="1001"/>
              </a:spcBef>
              <a:tabLst>
                <a:tab algn="l" pos="0"/>
              </a:tabLst>
            </a:pPr>
            <a:r>
              <a:rPr b="1" lang="en-US" sz="2400" spc="-1" strike="noStrike">
                <a:solidFill>
                  <a:srgbClr val="000000"/>
                </a:solidFill>
                <a:latin typeface="Times New Roman"/>
                <a:ea typeface="Calibri"/>
              </a:rPr>
              <a:t>Specific Objectives </a:t>
            </a:r>
            <a:endParaRPr b="0" lang="en-US" sz="2400" spc="-1" strike="noStrike">
              <a:solidFill>
                <a:srgbClr val="000000"/>
              </a:solidFill>
              <a:latin typeface="Calibri"/>
            </a:endParaRPr>
          </a:p>
          <a:p>
            <a:pPr marL="228600" indent="-228240" algn="just">
              <a:lnSpc>
                <a:spcPct val="150000"/>
              </a:lnSpc>
              <a:spcBef>
                <a:spcPts val="1001"/>
              </a:spcBef>
              <a:buClr>
                <a:srgbClr val="000000"/>
              </a:buClr>
              <a:buFont typeface="Wingdings" charset="2"/>
              <a:buChar char=""/>
              <a:tabLst>
                <a:tab algn="l" pos="0"/>
              </a:tabLst>
            </a:pPr>
            <a:r>
              <a:rPr b="0" lang="en-US" sz="2400" spc="-1" strike="noStrike">
                <a:solidFill>
                  <a:srgbClr val="000000"/>
                </a:solidFill>
                <a:latin typeface="Times New Roman"/>
                <a:ea typeface="Calibri"/>
              </a:rPr>
              <a:t> </a:t>
            </a:r>
            <a:r>
              <a:rPr b="0" lang="en-US" sz="2400" spc="-1" strike="noStrike">
                <a:solidFill>
                  <a:srgbClr val="000000"/>
                </a:solidFill>
                <a:latin typeface="Times New Roman"/>
                <a:ea typeface="Calibri"/>
              </a:rPr>
              <a:t>Improve coordination for cholera preparedness and response interventions.</a:t>
            </a:r>
            <a:endParaRPr b="0" lang="en-US" sz="2400" spc="-1" strike="noStrike">
              <a:solidFill>
                <a:srgbClr val="000000"/>
              </a:solidFill>
              <a:latin typeface="Calibri"/>
            </a:endParaRPr>
          </a:p>
          <a:p>
            <a:pPr marL="228600" indent="-228240" algn="just">
              <a:lnSpc>
                <a:spcPct val="150000"/>
              </a:lnSpc>
              <a:spcBef>
                <a:spcPts val="1001"/>
              </a:spcBef>
              <a:buClr>
                <a:srgbClr val="000000"/>
              </a:buClr>
              <a:buFont typeface="Wingdings" charset="2"/>
              <a:buChar char=""/>
              <a:tabLst>
                <a:tab algn="l" pos="0"/>
              </a:tabLst>
            </a:pPr>
            <a:r>
              <a:rPr b="0" lang="en-US" sz="2400" spc="-1" strike="noStrike">
                <a:solidFill>
                  <a:srgbClr val="000000"/>
                </a:solidFill>
                <a:latin typeface="Times New Roman"/>
                <a:ea typeface="Calibri"/>
              </a:rPr>
              <a:t> </a:t>
            </a:r>
            <a:r>
              <a:rPr b="0" lang="en-US" sz="2400" spc="-1" strike="noStrike">
                <a:solidFill>
                  <a:srgbClr val="000000"/>
                </a:solidFill>
                <a:latin typeface="Times New Roman"/>
                <a:ea typeface="Calibri"/>
              </a:rPr>
              <a:t>Intensify cholera surveillance </a:t>
            </a:r>
            <a:endParaRPr b="0" lang="en-US" sz="2400" spc="-1" strike="noStrike">
              <a:solidFill>
                <a:srgbClr val="000000"/>
              </a:solidFill>
              <a:latin typeface="Calibri"/>
            </a:endParaRPr>
          </a:p>
          <a:p>
            <a:pPr marL="228600" indent="-228240" algn="just">
              <a:lnSpc>
                <a:spcPct val="150000"/>
              </a:lnSpc>
              <a:spcBef>
                <a:spcPts val="1001"/>
              </a:spcBef>
              <a:buClr>
                <a:srgbClr val="000000"/>
              </a:buClr>
              <a:buFont typeface="Wingdings" charset="2"/>
              <a:buChar char=""/>
              <a:tabLst>
                <a:tab algn="l" pos="0"/>
              </a:tabLst>
            </a:pPr>
            <a:r>
              <a:rPr b="0" lang="en-US" sz="3200" spc="-1" strike="noStrike">
                <a:solidFill>
                  <a:srgbClr val="000000"/>
                </a:solidFill>
                <a:latin typeface="Times New Roman"/>
                <a:ea typeface="Calibri"/>
              </a:rPr>
              <a:t> </a:t>
            </a:r>
            <a:r>
              <a:rPr b="0" lang="en-US" sz="2400" spc="-1" strike="noStrike">
                <a:solidFill>
                  <a:srgbClr val="000000"/>
                </a:solidFill>
                <a:latin typeface="Times New Roman"/>
                <a:ea typeface="Calibri"/>
              </a:rPr>
              <a:t>Proper case-management and infection control and prevention during cholera outbreak response.</a:t>
            </a:r>
            <a:endParaRPr b="0" lang="en-US" sz="2400" spc="-1" strike="noStrike">
              <a:solidFill>
                <a:srgbClr val="000000"/>
              </a:solidFill>
              <a:latin typeface="Calibri"/>
            </a:endParaRPr>
          </a:p>
          <a:p>
            <a:pPr marL="343080" indent="-342720" algn="just">
              <a:lnSpc>
                <a:spcPct val="150000"/>
              </a:lnSpc>
              <a:buClr>
                <a:srgbClr val="000000"/>
              </a:buClr>
              <a:buFont typeface="Wingdings" charset="2"/>
              <a:buChar char=""/>
              <a:tabLst>
                <a:tab algn="l" pos="0"/>
              </a:tabLst>
            </a:pPr>
            <a:r>
              <a:rPr b="0" lang="en-US" sz="2400" spc="-1" strike="noStrike">
                <a:solidFill>
                  <a:srgbClr val="000000"/>
                </a:solidFill>
                <a:latin typeface="Times New Roman"/>
                <a:ea typeface="Calibri"/>
              </a:rPr>
              <a:t>Enhance hygiene practice and environmental health procedures in response to outbreaks.</a:t>
            </a:r>
            <a:endParaRPr b="0" lang="en-US" sz="2400" spc="-1" strike="noStrike">
              <a:solidFill>
                <a:srgbClr val="000000"/>
              </a:solidFill>
              <a:latin typeface="Calibri"/>
            </a:endParaRPr>
          </a:p>
          <a:p>
            <a:pPr marL="343080" indent="-342720" algn="just">
              <a:lnSpc>
                <a:spcPct val="150000"/>
              </a:lnSpc>
              <a:buClr>
                <a:srgbClr val="000000"/>
              </a:buClr>
              <a:buFont typeface="Wingdings" charset="2"/>
              <a:buChar char=""/>
              <a:tabLst>
                <a:tab algn="l" pos="0"/>
              </a:tabLst>
            </a:pPr>
            <a:r>
              <a:rPr b="0" lang="en-US" sz="2400" spc="-1" strike="noStrike">
                <a:solidFill>
                  <a:srgbClr val="000000"/>
                </a:solidFill>
                <a:latin typeface="Times New Roman"/>
                <a:ea typeface="Calibri"/>
              </a:rPr>
              <a:t>Improve water quality to prevent and control the outbreak</a:t>
            </a:r>
            <a:endParaRPr b="0" lang="en-US" sz="2400" spc="-1" strike="noStrike">
              <a:solidFill>
                <a:srgbClr val="000000"/>
              </a:solidFill>
              <a:latin typeface="Calibri"/>
            </a:endParaRPr>
          </a:p>
          <a:p>
            <a:pPr marL="343080" indent="-342720" algn="just">
              <a:lnSpc>
                <a:spcPct val="150000"/>
              </a:lnSpc>
              <a:buClr>
                <a:srgbClr val="000000"/>
              </a:buClr>
              <a:buFont typeface="Wingdings" charset="2"/>
              <a:buChar char=""/>
              <a:tabLst>
                <a:tab algn="l" pos="0"/>
              </a:tabLst>
            </a:pPr>
            <a:r>
              <a:rPr b="0" lang="en-US" sz="2400" spc="-1" strike="noStrike">
                <a:solidFill>
                  <a:srgbClr val="000000"/>
                </a:solidFill>
                <a:latin typeface="Times New Roman"/>
                <a:ea typeface="Calibri"/>
              </a:rPr>
              <a:t>Enhance risk communication and health education in communities to prevent and control outbreaks of Cholera.</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TextShape 1"/>
          <p:cNvSpPr txBox="1"/>
          <p:nvPr/>
        </p:nvSpPr>
        <p:spPr>
          <a:xfrm>
            <a:off x="142200" y="90720"/>
            <a:ext cx="11140200" cy="864000"/>
          </a:xfrm>
          <a:prstGeom prst="rect">
            <a:avLst/>
          </a:prstGeom>
          <a:noFill/>
          <a:ln>
            <a:noFill/>
          </a:ln>
        </p:spPr>
        <p:txBody>
          <a:bodyPr anchor="ctr">
            <a:noAutofit/>
          </a:bodyPr>
          <a:p>
            <a:pPr>
              <a:lnSpc>
                <a:spcPct val="90000"/>
              </a:lnSpc>
            </a:pPr>
            <a:r>
              <a:rPr b="0" lang="en-US" sz="4400" spc="-1" strike="noStrike">
                <a:solidFill>
                  <a:srgbClr val="000000"/>
                </a:solidFill>
                <a:latin typeface="Times New Roman"/>
              </a:rPr>
              <a:t>Cholera Situation in Ethiopia </a:t>
            </a:r>
            <a:endParaRPr b="0" lang="en-US" sz="4400" spc="-1" strike="noStrike">
              <a:solidFill>
                <a:srgbClr val="000000"/>
              </a:solidFill>
              <a:latin typeface="Calibri"/>
            </a:endParaRPr>
          </a:p>
        </p:txBody>
      </p:sp>
      <p:sp>
        <p:nvSpPr>
          <p:cNvPr id="719" name="TextShape 2"/>
          <p:cNvSpPr txBox="1"/>
          <p:nvPr/>
        </p:nvSpPr>
        <p:spPr>
          <a:xfrm>
            <a:off x="457200" y="1138320"/>
            <a:ext cx="11211120" cy="5902560"/>
          </a:xfrm>
          <a:prstGeom prst="rect">
            <a:avLst/>
          </a:prstGeom>
          <a:noFill/>
          <a:ln>
            <a:noFill/>
          </a:ln>
        </p:spPr>
        <p:txBody>
          <a:bodyPr>
            <a:normAutofit/>
          </a:bodyPr>
          <a:p>
            <a:pPr marL="228600" indent="-228240" algn="just">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According to EPHI ,As of 01 August 2023, cumulative of 16,842 cholera cases (cAR =104.5/100,000 Population) and 229 deaths (CFR = 1.4%) were reported nationally. </a:t>
            </a:r>
            <a:endParaRPr b="0" lang="en-US" sz="2800" spc="-1" strike="noStrike">
              <a:solidFill>
                <a:srgbClr val="000000"/>
              </a:solidFill>
              <a:latin typeface="Calibri"/>
            </a:endParaRPr>
          </a:p>
          <a:p>
            <a:pPr marL="228600" indent="-228240" algn="just">
              <a:lnSpc>
                <a:spcPct val="150000"/>
              </a:lnSpc>
              <a:spcBef>
                <a:spcPts val="1001"/>
              </a:spcBef>
              <a:buClr>
                <a:srgbClr val="000000"/>
              </a:buClr>
              <a:buFont typeface="Arial"/>
              <a:buChar char="•"/>
            </a:pPr>
            <a:r>
              <a:rPr b="0" lang="en-US" sz="2800" spc="-1" strike="noStrike">
                <a:solidFill>
                  <a:srgbClr val="000000"/>
                </a:solidFill>
                <a:latin typeface="Times New Roman"/>
                <a:ea typeface="Calibri"/>
              </a:rPr>
              <a:t>Since the 27 July 2023, 496 newly reported cases (170 new cases and 326 late reported cases) and 5 new deaths reported since 27 July 2023.</a:t>
            </a:r>
            <a:endParaRPr b="0" lang="en-US" sz="2800" spc="-1" strike="noStrike">
              <a:solidFill>
                <a:srgbClr val="000000"/>
              </a:solidFill>
              <a:latin typeface="Calibri"/>
            </a:endParaRPr>
          </a:p>
          <a:p>
            <a:pPr marL="228600" indent="-228240" algn="just">
              <a:lnSpc>
                <a:spcPct val="150000"/>
              </a:lnSpc>
              <a:spcBef>
                <a:spcPts val="1001"/>
              </a:spcBef>
              <a:buClr>
                <a:srgbClr val="000000"/>
              </a:buClr>
              <a:buFont typeface="Arial"/>
              <a:buChar char="•"/>
            </a:pPr>
            <a:r>
              <a:rPr b="0" lang="en-US" sz="2400" spc="-1" strike="noStrike">
                <a:solidFill>
                  <a:srgbClr val="000000"/>
                </a:solidFill>
                <a:latin typeface="Times New Roman"/>
                <a:ea typeface="Calibri"/>
              </a:rPr>
              <a:t>As of 02 August 2023, a total of 130 Woredas were affected from four regions (49 Woredas of Oromia Region, 40 Woredas of SNNP Region, 6 Woredas of Somali Region, 17 Woredas of Sidama Region and 18 of Amhara Region) were affected since 27 August 2022. </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TextShape 1"/>
          <p:cNvSpPr txBox="1"/>
          <p:nvPr/>
        </p:nvSpPr>
        <p:spPr>
          <a:xfrm>
            <a:off x="838080" y="365040"/>
            <a:ext cx="10515240" cy="1325160"/>
          </a:xfrm>
          <a:prstGeom prst="rect">
            <a:avLst/>
          </a:prstGeom>
          <a:noFill/>
          <a:ln>
            <a:noFill/>
          </a:ln>
        </p:spPr>
        <p:txBody>
          <a:bodyPr anchor="ctr">
            <a:noAutofit/>
          </a:bodyPr>
          <a:p>
            <a:pPr algn="ctr">
              <a:lnSpc>
                <a:spcPct val="90000"/>
              </a:lnSpc>
            </a:pPr>
            <a:r>
              <a:rPr b="0" lang="en-GB" sz="4400" spc="-1" strike="noStrike">
                <a:solidFill>
                  <a:srgbClr val="000000"/>
                </a:solidFill>
                <a:latin typeface="Calibri"/>
                <a:ea typeface="Calibri"/>
              </a:rPr>
              <a:t> </a:t>
            </a:r>
            <a:r>
              <a:rPr b="0" lang="en-GB" sz="4400" spc="-1" strike="noStrike">
                <a:solidFill>
                  <a:srgbClr val="000000"/>
                </a:solidFill>
                <a:latin typeface="Calibri"/>
                <a:ea typeface="Calibri"/>
              </a:rPr>
              <a:t>C</a:t>
            </a:r>
            <a:r>
              <a:rPr b="0" lang="en-GB" sz="4400" spc="-1" strike="noStrike">
                <a:solidFill>
                  <a:srgbClr val="000000"/>
                </a:solidFill>
                <a:latin typeface="Calibri"/>
                <a:ea typeface="Calibri"/>
              </a:rPr>
              <a:t>h</a:t>
            </a:r>
            <a:r>
              <a:rPr b="0" lang="en-GB" sz="4400" spc="-1" strike="noStrike">
                <a:solidFill>
                  <a:srgbClr val="000000"/>
                </a:solidFill>
                <a:latin typeface="Calibri"/>
                <a:ea typeface="Calibri"/>
              </a:rPr>
              <a:t>al</a:t>
            </a:r>
            <a:r>
              <a:rPr b="0" lang="en-GB" sz="4400" spc="-1" strike="noStrike">
                <a:solidFill>
                  <a:srgbClr val="000000"/>
                </a:solidFill>
                <a:latin typeface="Calibri"/>
                <a:ea typeface="Calibri"/>
              </a:rPr>
              <a:t>le</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g</a:t>
            </a:r>
            <a:r>
              <a:rPr b="0" lang="en-GB" sz="4400" spc="-1" strike="noStrike">
                <a:solidFill>
                  <a:srgbClr val="000000"/>
                </a:solidFill>
                <a:latin typeface="Calibri"/>
                <a:ea typeface="Calibri"/>
              </a:rPr>
              <a:t>e</a:t>
            </a:r>
            <a:r>
              <a:rPr b="0" lang="en-GB" sz="4400" spc="-1" strike="noStrike">
                <a:solidFill>
                  <a:srgbClr val="000000"/>
                </a:solidFill>
                <a:latin typeface="Calibri"/>
                <a:ea typeface="Calibri"/>
              </a:rPr>
              <a:t>s </a:t>
            </a:r>
            <a:r>
              <a:rPr b="0" lang="en-GB" sz="4400" spc="-1" strike="noStrike">
                <a:solidFill>
                  <a:srgbClr val="000000"/>
                </a:solidFill>
                <a:latin typeface="Calibri"/>
                <a:ea typeface="Calibri"/>
              </a:rPr>
              <a:t>e</a:t>
            </a:r>
            <a:r>
              <a:rPr b="0" lang="en-GB" sz="4400" spc="-1" strike="noStrike">
                <a:solidFill>
                  <a:srgbClr val="000000"/>
                </a:solidFill>
                <a:latin typeface="Calibri"/>
                <a:ea typeface="Calibri"/>
              </a:rPr>
              <a:t>n</a:t>
            </a:r>
            <a:r>
              <a:rPr b="0" lang="en-GB" sz="4400" spc="-1" strike="noStrike">
                <a:solidFill>
                  <a:srgbClr val="000000"/>
                </a:solidFill>
                <a:latin typeface="Calibri"/>
                <a:ea typeface="Calibri"/>
              </a:rPr>
              <a:t>c</a:t>
            </a:r>
            <a:r>
              <a:rPr b="0" lang="en-GB" sz="4400" spc="-1" strike="noStrike">
                <a:solidFill>
                  <a:srgbClr val="000000"/>
                </a:solidFill>
                <a:latin typeface="Calibri"/>
                <a:ea typeface="Calibri"/>
              </a:rPr>
              <a:t>o</a:t>
            </a:r>
            <a:r>
              <a:rPr b="0" lang="en-GB" sz="4400" spc="-1" strike="noStrike">
                <a:solidFill>
                  <a:srgbClr val="000000"/>
                </a:solidFill>
                <a:latin typeface="Calibri"/>
                <a:ea typeface="Calibri"/>
              </a:rPr>
              <a:t>u</a:t>
            </a:r>
            <a:r>
              <a:rPr b="0" lang="en-GB" sz="4400" spc="-1" strike="noStrike">
                <a:solidFill>
                  <a:srgbClr val="000000"/>
                </a:solidFill>
                <a:latin typeface="Calibri"/>
                <a:ea typeface="Calibri"/>
              </a:rPr>
              <a:t>nt</a:t>
            </a:r>
            <a:r>
              <a:rPr b="0" lang="en-GB" sz="4400" spc="-1" strike="noStrike">
                <a:solidFill>
                  <a:srgbClr val="000000"/>
                </a:solidFill>
                <a:latin typeface="Calibri"/>
                <a:ea typeface="Calibri"/>
              </a:rPr>
              <a:t>er</a:t>
            </a:r>
            <a:r>
              <a:rPr b="0" lang="en-GB" sz="4400" spc="-1" strike="noStrike">
                <a:solidFill>
                  <a:srgbClr val="000000"/>
                </a:solidFill>
                <a:latin typeface="Calibri"/>
                <a:ea typeface="Calibri"/>
              </a:rPr>
              <a:t>e</a:t>
            </a:r>
            <a:r>
              <a:rPr b="0" lang="en-GB" sz="4400" spc="-1" strike="noStrike">
                <a:solidFill>
                  <a:srgbClr val="000000"/>
                </a:solidFill>
                <a:latin typeface="Calibri"/>
                <a:ea typeface="Calibri"/>
              </a:rPr>
              <a:t>d </a:t>
            </a:r>
            <a:r>
              <a:rPr b="0" lang="en-GB" sz="4400" spc="-1" strike="noStrike">
                <a:solidFill>
                  <a:srgbClr val="000000"/>
                </a:solidFill>
                <a:latin typeface="Calibri"/>
                <a:ea typeface="Calibri"/>
              </a:rPr>
              <a:t>b</a:t>
            </a:r>
            <a:r>
              <a:rPr b="0" lang="en-GB" sz="4400" spc="-1" strike="noStrike">
                <a:solidFill>
                  <a:srgbClr val="000000"/>
                </a:solidFill>
                <a:latin typeface="Calibri"/>
                <a:ea typeface="Calibri"/>
              </a:rPr>
              <a:t>y </a:t>
            </a:r>
            <a:r>
              <a:rPr b="0" lang="en-GB" sz="4400" spc="-1" strike="noStrike">
                <a:solidFill>
                  <a:srgbClr val="000000"/>
                </a:solidFill>
                <a:latin typeface="Calibri"/>
                <a:ea typeface="Calibri"/>
              </a:rPr>
              <a:t>t</a:t>
            </a:r>
            <a:r>
              <a:rPr b="0" lang="en-GB" sz="4400" spc="-1" strike="noStrike">
                <a:solidFill>
                  <a:srgbClr val="000000"/>
                </a:solidFill>
                <a:latin typeface="Calibri"/>
                <a:ea typeface="Calibri"/>
              </a:rPr>
              <a:t>h</a:t>
            </a:r>
            <a:r>
              <a:rPr b="0" lang="en-GB" sz="4400" spc="-1" strike="noStrike">
                <a:solidFill>
                  <a:srgbClr val="000000"/>
                </a:solidFill>
                <a:latin typeface="Calibri"/>
                <a:ea typeface="Calibri"/>
              </a:rPr>
              <a:t>e </a:t>
            </a:r>
            <a:r>
              <a:rPr b="0" lang="en-GB" sz="4400" spc="-1" strike="noStrike">
                <a:solidFill>
                  <a:srgbClr val="000000"/>
                </a:solidFill>
                <a:latin typeface="Calibri"/>
                <a:ea typeface="Calibri"/>
              </a:rPr>
              <a:t>cl</a:t>
            </a:r>
            <a:r>
              <a:rPr b="0" lang="en-GB" sz="4400" spc="-1" strike="noStrike">
                <a:solidFill>
                  <a:srgbClr val="000000"/>
                </a:solidFill>
                <a:latin typeface="Calibri"/>
                <a:ea typeface="Calibri"/>
              </a:rPr>
              <a:t>u</a:t>
            </a:r>
            <a:r>
              <a:rPr b="0" lang="en-GB" sz="4400" spc="-1" strike="noStrike">
                <a:solidFill>
                  <a:srgbClr val="000000"/>
                </a:solidFill>
                <a:latin typeface="Calibri"/>
                <a:ea typeface="Calibri"/>
              </a:rPr>
              <a:t>st</a:t>
            </a:r>
            <a:r>
              <a:rPr b="0" lang="en-GB" sz="4400" spc="-1" strike="noStrike">
                <a:solidFill>
                  <a:srgbClr val="000000"/>
                </a:solidFill>
                <a:latin typeface="Calibri"/>
                <a:ea typeface="Calibri"/>
              </a:rPr>
              <a:t>er</a:t>
            </a:r>
            <a:endParaRPr b="0" lang="en-US" sz="4400" spc="-1" strike="noStrike">
              <a:solidFill>
                <a:srgbClr val="000000"/>
              </a:solidFill>
              <a:latin typeface="Arial"/>
            </a:endParaRPr>
          </a:p>
        </p:txBody>
      </p:sp>
      <p:sp>
        <p:nvSpPr>
          <p:cNvPr id="509" name="TextShape 2"/>
          <p:cNvSpPr txBox="1"/>
          <p:nvPr/>
        </p:nvSpPr>
        <p:spPr>
          <a:xfrm>
            <a:off x="838080" y="1438560"/>
            <a:ext cx="10169280" cy="4623120"/>
          </a:xfrm>
          <a:prstGeom prst="rect">
            <a:avLst/>
          </a:prstGeom>
          <a:noFill/>
          <a:ln>
            <a:noFill/>
          </a:ln>
        </p:spPr>
        <p:txBody>
          <a:bodyPr>
            <a:normAutofit fontScale="46000"/>
          </a:bodyPr>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In Mekelle IDPs in 19 schools need to be relocated however, there is general apathy by IDPs to relocate to SB4, IDP students are currently enrolled in schools where they are residing hence moving to SB4 will cause distraction to their learning. </a:t>
            </a: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Elshadai has availed its facility for possible relocation however, it needs resources to carry out partitioning and construction of WASH facilities. </a:t>
            </a: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In Shire IDPs in 12 schools have been earmarked for possible relocation to Mai Dimu site. The site has an intake capacity of 20,000 individuals. The major obstacle is electricity – for security, and for cooking.  There is need to install a transformer and other domestic cabling in the site. </a:t>
            </a:r>
            <a:endParaRPr b="0" lang="en-US" sz="2800" spc="-1" strike="noStrike">
              <a:solidFill>
                <a:srgbClr val="000000"/>
              </a:solidFill>
              <a:latin typeface="Arial"/>
            </a:endParaRPr>
          </a:p>
          <a:p>
            <a:pPr>
              <a:lnSpc>
                <a:spcPct val="90000"/>
              </a:lnSpc>
              <a:spcBef>
                <a:spcPts val="1001"/>
              </a:spcBef>
            </a:pP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In Sheraro IDPs in 7 Schools are earmarked for relocation to Adi-Aba IDP site. The site has  339 duplex shelters out of the planned 2,016 Duplex Shelters. </a:t>
            </a: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Adi-Grat- 02 Schools- No relocation site is availed</a:t>
            </a: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Abi-Adi—06 Schools- No relocation site is availed</a:t>
            </a: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Axum- 08 Schools- AXU Referral Hospital. </a:t>
            </a:r>
            <a:endParaRPr b="0" lang="en-US" sz="2800" spc="-1" strike="noStrike">
              <a:solidFill>
                <a:srgbClr val="000000"/>
              </a:solidFill>
              <a:latin typeface="Arial"/>
            </a:endParaRPr>
          </a:p>
          <a:p>
            <a:pPr marL="457200" indent="-342720">
              <a:lnSpc>
                <a:spcPct val="90000"/>
              </a:lnSpc>
              <a:spcBef>
                <a:spcPts val="1001"/>
              </a:spcBef>
              <a:buClr>
                <a:srgbClr val="000000"/>
              </a:buClr>
              <a:buFont typeface="Arial"/>
              <a:buChar char="•"/>
            </a:pPr>
            <a:r>
              <a:rPr b="0" lang="en-GB" sz="2800" spc="-1" strike="noStrike">
                <a:solidFill>
                  <a:srgbClr val="000000"/>
                </a:solidFill>
                <a:latin typeface="Calibri"/>
                <a:ea typeface="Calibri"/>
              </a:rPr>
              <a:t>Mai-Chew- No Relocation site is available. </a:t>
            </a:r>
            <a:endParaRPr b="0" lang="en-US" sz="2800" spc="-1" strike="noStrike">
              <a:solidFill>
                <a:srgbClr val="000000"/>
              </a:solidFill>
              <a:latin typeface="Arial"/>
            </a:endParaRPr>
          </a:p>
        </p:txBody>
      </p:sp>
      <p:sp>
        <p:nvSpPr>
          <p:cNvPr id="510" name="TextShape 3"/>
          <p:cNvSpPr txBox="1"/>
          <p:nvPr/>
        </p:nvSpPr>
        <p:spPr>
          <a:xfrm>
            <a:off x="8610480" y="6356520"/>
            <a:ext cx="2742840" cy="364680"/>
          </a:xfrm>
          <a:prstGeom prst="rect">
            <a:avLst/>
          </a:prstGeom>
          <a:noFill/>
          <a:ln>
            <a:noFill/>
          </a:ln>
        </p:spPr>
        <p:txBody>
          <a:bodyPr anchor="ctr">
            <a:noAutofit/>
          </a:bodyPr>
          <a:p>
            <a:pPr algn="r">
              <a:lnSpc>
                <a:spcPct val="100000"/>
              </a:lnSpc>
              <a:tabLst>
                <a:tab algn="l" pos="0"/>
              </a:tabLst>
            </a:pPr>
            <a:fld id="{9086BB5E-35FB-4269-9772-435D77930A60}" type="slidenum">
              <a:rPr b="0" lang="en-US" sz="1200" spc="-1" strike="noStrike">
                <a:solidFill>
                  <a:srgbClr val="8b8b8b"/>
                </a:solidFill>
                <a:latin typeface="Arial"/>
              </a:rPr>
              <a:t>9</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TextShape 1"/>
          <p:cNvSpPr txBox="1"/>
          <p:nvPr/>
        </p:nvSpPr>
        <p:spPr>
          <a:xfrm>
            <a:off x="142200" y="90720"/>
            <a:ext cx="11140200" cy="864000"/>
          </a:xfrm>
          <a:prstGeom prst="rect">
            <a:avLst/>
          </a:prstGeom>
          <a:noFill/>
          <a:ln>
            <a:noFill/>
          </a:ln>
        </p:spPr>
        <p:txBody>
          <a:bodyPr anchor="ctr">
            <a:noAutofit/>
          </a:bodyPr>
          <a:p>
            <a:pPr>
              <a:lnSpc>
                <a:spcPct val="90000"/>
              </a:lnSpc>
            </a:pPr>
            <a:r>
              <a:rPr b="0" lang="en-US" sz="4400" spc="-1" strike="noStrike">
                <a:solidFill>
                  <a:srgbClr val="000000"/>
                </a:solidFill>
                <a:latin typeface="Times New Roman"/>
              </a:rPr>
              <a:t>Cholera Situation in Ethiopia </a:t>
            </a:r>
            <a:endParaRPr b="0" lang="en-US" sz="4400" spc="-1" strike="noStrike">
              <a:solidFill>
                <a:srgbClr val="000000"/>
              </a:solidFill>
              <a:latin typeface="Calibri"/>
            </a:endParaRPr>
          </a:p>
        </p:txBody>
      </p:sp>
      <p:pic>
        <p:nvPicPr>
          <p:cNvPr id="721" name="Picture 4" descr=""/>
          <p:cNvPicPr/>
          <p:nvPr/>
        </p:nvPicPr>
        <p:blipFill>
          <a:blip r:embed="rId1"/>
          <a:stretch/>
        </p:blipFill>
        <p:spPr>
          <a:xfrm>
            <a:off x="243000" y="1474560"/>
            <a:ext cx="5019840" cy="3705480"/>
          </a:xfrm>
          <a:prstGeom prst="rect">
            <a:avLst/>
          </a:prstGeom>
          <a:ln>
            <a:noFill/>
          </a:ln>
        </p:spPr>
      </p:pic>
      <p:pic>
        <p:nvPicPr>
          <p:cNvPr id="722" name="Picture 6" descr=""/>
          <p:cNvPicPr/>
          <p:nvPr/>
        </p:nvPicPr>
        <p:blipFill>
          <a:blip r:embed="rId2"/>
          <a:stretch/>
        </p:blipFill>
        <p:spPr>
          <a:xfrm>
            <a:off x="6095880" y="1576080"/>
            <a:ext cx="4610520" cy="3705480"/>
          </a:xfrm>
          <a:prstGeom prst="rect">
            <a:avLst/>
          </a:prstGeom>
          <a:ln>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TextShape 1"/>
          <p:cNvSpPr txBox="1"/>
          <p:nvPr/>
        </p:nvSpPr>
        <p:spPr>
          <a:xfrm>
            <a:off x="6258600" y="979560"/>
            <a:ext cx="5816160" cy="5878080"/>
          </a:xfrm>
          <a:prstGeom prst="rect">
            <a:avLst/>
          </a:prstGeom>
          <a:noFill/>
          <a:ln>
            <a:noFill/>
          </a:ln>
        </p:spPr>
        <p:txBody>
          <a:bodyPr>
            <a:normAutofit fontScale="51000"/>
          </a:bodyPr>
          <a:p>
            <a:pPr>
              <a:lnSpc>
                <a:spcPct val="90000"/>
              </a:lnSpc>
              <a:spcBef>
                <a:spcPts val="1001"/>
              </a:spcBef>
              <a:tabLst>
                <a:tab algn="l" pos="0"/>
              </a:tabLst>
            </a:pPr>
            <a:r>
              <a:rPr b="0" lang="en-GB" sz="4400" spc="-1" strike="noStrike">
                <a:solidFill>
                  <a:srgbClr val="000000"/>
                </a:solidFill>
                <a:latin typeface="Times New Roman"/>
              </a:rPr>
              <a:t>Bacteriological test </a:t>
            </a:r>
            <a:endParaRPr b="0" lang="en-US" sz="4400" spc="-1" strike="noStrike">
              <a:solidFill>
                <a:srgbClr val="000000"/>
              </a:solidFill>
              <a:latin typeface="Calibri"/>
            </a:endParaRPr>
          </a:p>
          <a:p>
            <a:pPr marL="228600" indent="-228240" algn="just">
              <a:lnSpc>
                <a:spcPct val="150000"/>
              </a:lnSpc>
              <a:spcBef>
                <a:spcPts val="1001"/>
              </a:spcBef>
              <a:buClr>
                <a:srgbClr val="000000"/>
              </a:buClr>
              <a:buFont typeface="Arial"/>
              <a:buChar char="•"/>
              <a:tabLst>
                <a:tab algn="l" pos="0"/>
              </a:tabLst>
            </a:pPr>
            <a:r>
              <a:rPr b="0" lang="en-US" sz="2400" spc="-1" strike="noStrike">
                <a:solidFill>
                  <a:srgbClr val="000000"/>
                </a:solidFill>
                <a:latin typeface="Times New Roman"/>
                <a:ea typeface="Calibri"/>
              </a:rPr>
              <a:t>23 (32.8%) water samples were found positive for fecal coliform/contamination. </a:t>
            </a:r>
            <a:endParaRPr b="0" lang="en-US" sz="2400" spc="-1" strike="noStrike">
              <a:solidFill>
                <a:srgbClr val="000000"/>
              </a:solidFill>
              <a:latin typeface="Calibri"/>
            </a:endParaRPr>
          </a:p>
          <a:p>
            <a:pPr marL="571680" indent="-571320">
              <a:lnSpc>
                <a:spcPct val="150000"/>
              </a:lnSpc>
              <a:spcBef>
                <a:spcPts val="1001"/>
              </a:spcBef>
              <a:buClr>
                <a:srgbClr val="000000"/>
              </a:buClr>
              <a:buFont typeface="Wingdings" charset="2"/>
              <a:buChar char=""/>
              <a:tabLst>
                <a:tab algn="l" pos="0"/>
              </a:tabLst>
            </a:pPr>
            <a:r>
              <a:rPr b="0" lang="en-US" sz="2600" spc="-1" strike="noStrike">
                <a:solidFill>
                  <a:srgbClr val="000000"/>
                </a:solidFill>
                <a:latin typeface="Times New Roman"/>
                <a:ea typeface="Calibri"/>
              </a:rPr>
              <a:t>Samples were collected from different sources (Reservoir, Spring, Household, Water track, Roto &amp; Hydrant).</a:t>
            </a:r>
            <a:endParaRPr b="0" lang="en-US" sz="2600" spc="-1" strike="noStrike">
              <a:solidFill>
                <a:srgbClr val="000000"/>
              </a:solidFill>
              <a:latin typeface="Calibri"/>
            </a:endParaRPr>
          </a:p>
          <a:p>
            <a:pPr>
              <a:lnSpc>
                <a:spcPct val="150000"/>
              </a:lnSpc>
              <a:spcBef>
                <a:spcPts val="1001"/>
              </a:spcBef>
              <a:tabLst>
                <a:tab algn="l" pos="0"/>
              </a:tabLst>
            </a:pPr>
            <a:r>
              <a:rPr b="1" lang="en-US" sz="3500" spc="-1" strike="noStrike">
                <a:solidFill>
                  <a:srgbClr val="000000"/>
                </a:solidFill>
                <a:latin typeface="Times New Roman"/>
                <a:ea typeface="Calibri"/>
              </a:rPr>
              <a:t>69 water samples  from different sources were tested for FRC.</a:t>
            </a:r>
            <a:endParaRPr b="0" lang="en-US" sz="3500" spc="-1" strike="noStrike">
              <a:solidFill>
                <a:srgbClr val="000000"/>
              </a:solidFill>
              <a:latin typeface="Calibri"/>
            </a:endParaRPr>
          </a:p>
          <a:p>
            <a:pPr marL="571680" indent="-571320">
              <a:lnSpc>
                <a:spcPct val="150000"/>
              </a:lnSpc>
              <a:spcBef>
                <a:spcPts val="1001"/>
              </a:spcBef>
              <a:buClr>
                <a:srgbClr val="000000"/>
              </a:buClr>
              <a:buFont typeface="Wingdings" charset="2"/>
              <a:buChar char=""/>
              <a:tabLst>
                <a:tab algn="l" pos="0"/>
              </a:tabLst>
            </a:pPr>
            <a:r>
              <a:rPr b="0" lang="en-US" sz="2800" spc="-1" strike="noStrike">
                <a:solidFill>
                  <a:srgbClr val="000000"/>
                </a:solidFill>
                <a:latin typeface="Times New Roman"/>
                <a:ea typeface="Calibri"/>
              </a:rPr>
              <a:t>58 (84%) of the water sample collected from different sources found with FRC bellow the standard(&lt; 0.2).</a:t>
            </a:r>
            <a:endParaRPr b="0" lang="en-US" sz="2800" spc="-1" strike="noStrike">
              <a:solidFill>
                <a:srgbClr val="000000"/>
              </a:solidFill>
              <a:latin typeface="Calibri"/>
            </a:endParaRPr>
          </a:p>
        </p:txBody>
      </p:sp>
      <p:sp>
        <p:nvSpPr>
          <p:cNvPr id="724" name="CustomShape 2"/>
          <p:cNvSpPr/>
          <p:nvPr/>
        </p:nvSpPr>
        <p:spPr>
          <a:xfrm>
            <a:off x="0" y="-81720"/>
            <a:ext cx="10840320" cy="883440"/>
          </a:xfrm>
          <a:prstGeom prst="rect">
            <a:avLst/>
          </a:prstGeom>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just">
              <a:lnSpc>
                <a:spcPct val="150000"/>
              </a:lnSpc>
            </a:pPr>
            <a:r>
              <a:rPr b="0" lang="en-US" sz="2800" spc="-1" strike="noStrike">
                <a:solidFill>
                  <a:srgbClr val="ffffff"/>
                </a:solidFill>
                <a:latin typeface="Times New Roman"/>
              </a:rPr>
              <a:t>Cholera hotspot assessment result</a:t>
            </a:r>
            <a:endParaRPr b="0" lang="en-US" sz="2800" spc="-1" strike="noStrike">
              <a:latin typeface="Arial"/>
            </a:endParaRPr>
          </a:p>
        </p:txBody>
      </p:sp>
      <p:graphicFrame>
        <p:nvGraphicFramePr>
          <p:cNvPr id="725" name="Table 3"/>
          <p:cNvGraphicFramePr/>
          <p:nvPr/>
        </p:nvGraphicFramePr>
        <p:xfrm>
          <a:off x="117000" y="1167840"/>
          <a:ext cx="6141240" cy="4968000"/>
        </p:xfrm>
        <a:graphic>
          <a:graphicData uri="http://schemas.openxmlformats.org/drawingml/2006/table">
            <a:tbl>
              <a:tblPr/>
              <a:tblGrid>
                <a:gridCol w="1874520"/>
                <a:gridCol w="1391760"/>
                <a:gridCol w="1339560"/>
                <a:gridCol w="1535400"/>
              </a:tblGrid>
              <a:tr h="1134720">
                <a:tc>
                  <a:txBody>
                    <a:bodyPr lIns="68400" rIns="68400" tIns="34200" bIns="34200">
                      <a:noAutofit/>
                    </a:bodyPr>
                    <a:p>
                      <a:pPr>
                        <a:lnSpc>
                          <a:spcPct val="100000"/>
                        </a:lnSpc>
                      </a:pPr>
                      <a:r>
                        <a:rPr b="1" lang="en-US" sz="2800" spc="-1" strike="noStrike">
                          <a:solidFill>
                            <a:srgbClr val="ffffff"/>
                          </a:solidFill>
                          <a:latin typeface="Calibri"/>
                        </a:rPr>
                        <a:t>Zones</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lIns="68400" rIns="68400" tIns="34200" bIns="34200">
                      <a:noAutofit/>
                    </a:bodyPr>
                    <a:p>
                      <a:pPr>
                        <a:lnSpc>
                          <a:spcPct val="100000"/>
                        </a:lnSpc>
                      </a:pPr>
                      <a:r>
                        <a:rPr b="1" lang="en-US" sz="2800" spc="-1" strike="noStrike">
                          <a:solidFill>
                            <a:srgbClr val="ffffff"/>
                          </a:solidFill>
                          <a:latin typeface="Calibri"/>
                        </a:rPr>
                        <a:t>#of woredas</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lIns="68400" rIns="68400" tIns="34200" bIns="34200">
                      <a:noAutofit/>
                    </a:bodyPr>
                    <a:p>
                      <a:pPr>
                        <a:lnSpc>
                          <a:spcPct val="100000"/>
                        </a:lnSpc>
                      </a:pPr>
                      <a:r>
                        <a:rPr b="1" lang="en-US" sz="2800" spc="-1" strike="noStrike">
                          <a:solidFill>
                            <a:srgbClr val="ffffff"/>
                          </a:solidFill>
                          <a:latin typeface="Calibri"/>
                        </a:rPr>
                        <a:t># of Holy water</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lIns="68400" rIns="68400" tIns="34200" bIns="34200">
                      <a:noAutofit/>
                    </a:bodyPr>
                    <a:p>
                      <a:pPr>
                        <a:lnSpc>
                          <a:spcPct val="100000"/>
                        </a:lnSpc>
                      </a:pPr>
                      <a:r>
                        <a:rPr b="1" lang="en-US" sz="2800" spc="-1" strike="noStrike">
                          <a:solidFill>
                            <a:srgbClr val="ffffff"/>
                          </a:solidFill>
                          <a:latin typeface="Calibri"/>
                        </a:rPr>
                        <a:t># of Idps</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547920">
                <a:tc>
                  <a:txBody>
                    <a:bodyPr lIns="68400" rIns="68400" tIns="34200" bIns="34200">
                      <a:noAutofit/>
                    </a:bodyPr>
                    <a:p>
                      <a:pPr>
                        <a:lnSpc>
                          <a:spcPct val="100000"/>
                        </a:lnSpc>
                      </a:pPr>
                      <a:r>
                        <a:rPr b="0" lang="en-US" sz="2800" spc="-1" strike="noStrike">
                          <a:solidFill>
                            <a:srgbClr val="000000"/>
                          </a:solidFill>
                          <a:latin typeface="Calibri"/>
                        </a:rPr>
                        <a:t>Mekelle</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3</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5</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0</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47920">
                <a:tc>
                  <a:txBody>
                    <a:bodyPr lIns="68400" rIns="68400" tIns="34200" bIns="34200">
                      <a:noAutofit/>
                    </a:bodyPr>
                    <a:p>
                      <a:pPr>
                        <a:lnSpc>
                          <a:spcPct val="100000"/>
                        </a:lnSpc>
                      </a:pPr>
                      <a:r>
                        <a:rPr b="0" lang="en-US" sz="2800" spc="-1" strike="noStrike">
                          <a:solidFill>
                            <a:srgbClr val="000000"/>
                          </a:solidFill>
                          <a:latin typeface="Calibri"/>
                        </a:rPr>
                        <a:t>East</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2</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1</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8</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47920">
                <a:tc>
                  <a:txBody>
                    <a:bodyPr lIns="68400" rIns="68400" tIns="34200" bIns="34200">
                      <a:noAutofit/>
                    </a:bodyPr>
                    <a:p>
                      <a:pPr>
                        <a:lnSpc>
                          <a:spcPct val="100000"/>
                        </a:lnSpc>
                      </a:pPr>
                      <a:r>
                        <a:rPr b="0" lang="en-US" sz="2800" spc="-1" strike="noStrike">
                          <a:solidFill>
                            <a:srgbClr val="000000"/>
                          </a:solidFill>
                          <a:latin typeface="Calibri"/>
                        </a:rPr>
                        <a:t>Central</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5</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5</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18</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47920">
                <a:tc>
                  <a:txBody>
                    <a:bodyPr lIns="68400" rIns="68400" tIns="34200" bIns="34200">
                      <a:noAutofit/>
                    </a:bodyPr>
                    <a:p>
                      <a:pPr>
                        <a:lnSpc>
                          <a:spcPct val="100000"/>
                        </a:lnSpc>
                      </a:pPr>
                      <a:r>
                        <a:rPr b="0" lang="en-US" sz="2800" spc="-1" strike="noStrike">
                          <a:solidFill>
                            <a:srgbClr val="000000"/>
                          </a:solidFill>
                          <a:latin typeface="Calibri"/>
                        </a:rPr>
                        <a:t>South</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1</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0</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2</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47920">
                <a:tc>
                  <a:txBody>
                    <a:bodyPr lIns="68400" rIns="68400" tIns="34200" bIns="34200">
                      <a:noAutofit/>
                    </a:bodyPr>
                    <a:p>
                      <a:pPr>
                        <a:lnSpc>
                          <a:spcPct val="100000"/>
                        </a:lnSpc>
                      </a:pPr>
                      <a:r>
                        <a:rPr b="0" lang="en-US" sz="2800" spc="-1" strike="noStrike">
                          <a:solidFill>
                            <a:srgbClr val="000000"/>
                          </a:solidFill>
                          <a:latin typeface="Calibri"/>
                        </a:rPr>
                        <a:t>Southeast</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4</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3</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0</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47920">
                <a:tc>
                  <a:txBody>
                    <a:bodyPr lIns="68400" rIns="68400" tIns="34200" bIns="34200">
                      <a:noAutofit/>
                    </a:bodyPr>
                    <a:p>
                      <a:pPr>
                        <a:lnSpc>
                          <a:spcPct val="100000"/>
                        </a:lnSpc>
                      </a:pPr>
                      <a:r>
                        <a:rPr b="0" lang="en-US" sz="2800" spc="-1" strike="noStrike">
                          <a:solidFill>
                            <a:srgbClr val="000000"/>
                          </a:solidFill>
                          <a:latin typeface="Calibri"/>
                        </a:rPr>
                        <a:t>North west</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10</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34200" bIns="34200">
                      <a:noAutofit/>
                    </a:bodyPr>
                    <a:p>
                      <a:pPr>
                        <a:lnSpc>
                          <a:spcPct val="100000"/>
                        </a:lnSpc>
                      </a:pPr>
                      <a:r>
                        <a:rPr b="0" lang="en-US" sz="2800" spc="-1" strike="noStrike">
                          <a:solidFill>
                            <a:srgbClr val="000000"/>
                          </a:solidFill>
                          <a:latin typeface="Calibri"/>
                        </a:rPr>
                        <a:t>7</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45760">
                <a:tc>
                  <a:txBody>
                    <a:bodyPr lIns="68400" rIns="68400" tIns="34200" bIns="34200">
                      <a:noAutofit/>
                    </a:bodyPr>
                    <a:p>
                      <a:pPr>
                        <a:lnSpc>
                          <a:spcPct val="100000"/>
                        </a:lnSpc>
                      </a:pPr>
                      <a:r>
                        <a:rPr b="0" lang="en-US" sz="2800" spc="-1" strike="noStrike">
                          <a:solidFill>
                            <a:srgbClr val="000000"/>
                          </a:solidFill>
                          <a:latin typeface="Calibri"/>
                        </a:rPr>
                        <a:t>Total</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25</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14</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34200" bIns="34200">
                      <a:noAutofit/>
                    </a:bodyPr>
                    <a:p>
                      <a:pPr>
                        <a:lnSpc>
                          <a:spcPct val="100000"/>
                        </a:lnSpc>
                      </a:pPr>
                      <a:r>
                        <a:rPr b="0" lang="en-US" sz="2800" spc="-1" strike="noStrike">
                          <a:solidFill>
                            <a:srgbClr val="000000"/>
                          </a:solidFill>
                          <a:latin typeface="Calibri"/>
                        </a:rPr>
                        <a:t>35</a:t>
                      </a:r>
                      <a:endParaRPr b="0" lang="en-US" sz="28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TextShape 1"/>
          <p:cNvSpPr txBox="1"/>
          <p:nvPr/>
        </p:nvSpPr>
        <p:spPr>
          <a:xfrm>
            <a:off x="162720" y="142200"/>
            <a:ext cx="11419560" cy="680400"/>
          </a:xfrm>
          <a:prstGeom prst="rect">
            <a:avLst/>
          </a:prstGeom>
          <a:noFill/>
          <a:ln>
            <a:noFill/>
          </a:ln>
        </p:spPr>
        <p:txBody>
          <a:bodyPr anchor="ctr">
            <a:noAutofit/>
          </a:bodyPr>
          <a:p>
            <a:pPr>
              <a:lnSpc>
                <a:spcPct val="90000"/>
              </a:lnSpc>
            </a:pPr>
            <a:br/>
            <a:r>
              <a:rPr b="0" lang="en-US" sz="3200" spc="-1" strike="noStrike">
                <a:solidFill>
                  <a:srgbClr val="000000"/>
                </a:solidFill>
                <a:latin typeface="Times New Roman"/>
              </a:rPr>
              <a:t>Budget required for cholera EPRP</a:t>
            </a:r>
            <a:br/>
            <a:endParaRPr b="0" lang="en-US" sz="3200" spc="-1" strike="noStrike">
              <a:solidFill>
                <a:srgbClr val="000000"/>
              </a:solidFill>
              <a:latin typeface="Calibri"/>
            </a:endParaRPr>
          </a:p>
        </p:txBody>
      </p:sp>
      <p:graphicFrame>
        <p:nvGraphicFramePr>
          <p:cNvPr id="727" name="Table 2"/>
          <p:cNvGraphicFramePr/>
          <p:nvPr/>
        </p:nvGraphicFramePr>
        <p:xfrm>
          <a:off x="162720" y="688680"/>
          <a:ext cx="11287440" cy="5206320"/>
        </p:xfrm>
        <a:graphic>
          <a:graphicData uri="http://schemas.openxmlformats.org/drawingml/2006/table">
            <a:tbl>
              <a:tblPr/>
              <a:tblGrid>
                <a:gridCol w="916560"/>
                <a:gridCol w="3674160"/>
                <a:gridCol w="3943800"/>
                <a:gridCol w="2036160"/>
                <a:gridCol w="716760"/>
              </a:tblGrid>
              <a:tr h="351000">
                <a:tc gridSpan="4">
                  <a:txBody>
                    <a:bodyPr lIns="68400" rIns="68400" tIns="0" bIns="0" anchor="b">
                      <a:noAutofit/>
                    </a:bodyPr>
                    <a:p>
                      <a:pPr algn="ctr">
                        <a:lnSpc>
                          <a:spcPct val="115000"/>
                        </a:lnSpc>
                      </a:pPr>
                      <a:r>
                        <a:rPr b="1" lang="en-US" sz="2400" spc="-1" strike="noStrike">
                          <a:solidFill>
                            <a:srgbClr val="ffffff"/>
                          </a:solidFill>
                          <a:latin typeface="Calibri"/>
                        </a:rPr>
                        <a:t>Summary of proposed budget for cholera preparedness and response</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a:txBody>
                    <a:bodyPr lIns="0" rIns="0" tIns="0" bIns="0" anchor="ctr">
                      <a:noAutofit/>
                    </a:bodyPr>
                    <a:p>
                      <a:pPr>
                        <a:lnSpc>
                          <a:spcPct val="115000"/>
                        </a:lnSpc>
                        <a:spcAft>
                          <a:spcPts val="1001"/>
                        </a:spcAft>
                      </a:pPr>
                      <a:r>
                        <a:rPr b="1" lang="en-US" sz="1100" spc="-1" strike="noStrike">
                          <a:solidFill>
                            <a:srgbClr val="ffffff"/>
                          </a:solidFill>
                          <a:latin typeface="Calibri"/>
                        </a:rPr>
                        <a:t> </a:t>
                      </a:r>
                      <a:endParaRPr b="0" lang="en-US" sz="1100" spc="-1" strike="noStrike">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775080">
                <a:tc>
                  <a:txBody>
                    <a:bodyPr lIns="68400" rIns="68400" tIns="0" bIns="0" anchor="b">
                      <a:noAutofit/>
                    </a:bodyPr>
                    <a:p>
                      <a:pPr>
                        <a:lnSpc>
                          <a:spcPct val="115000"/>
                        </a:lnSpc>
                      </a:pPr>
                      <a:r>
                        <a:rPr b="1" lang="en-US" sz="2400" spc="-1" strike="noStrike">
                          <a:solidFill>
                            <a:srgbClr val="ffffff"/>
                          </a:solidFill>
                          <a:latin typeface="Times New Roman"/>
                        </a:rPr>
                        <a:t>S. No</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rPr>
                        <a:t>Pillars for cholera prevention</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nSpc>
                          <a:spcPct val="115000"/>
                        </a:lnSpc>
                      </a:pPr>
                      <a:r>
                        <a:rPr b="0" lang="en-US" sz="2400" spc="-1" strike="noStrike">
                          <a:solidFill>
                            <a:srgbClr val="000000"/>
                          </a:solidFill>
                          <a:latin typeface="Times New Roman"/>
                        </a:rPr>
                        <a:t>Proposed budget in ETB</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nSpc>
                          <a:spcPct val="115000"/>
                        </a:lnSpc>
                      </a:pPr>
                      <a:r>
                        <a:rPr b="0" lang="en-US" sz="2400" spc="-1" strike="noStrike">
                          <a:solidFill>
                            <a:srgbClr val="000000"/>
                          </a:solidFill>
                          <a:latin typeface="Times New Roman"/>
                          <a:ea typeface="Calibri"/>
                        </a:rPr>
                        <a:t>Source </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775080">
                <a:tc>
                  <a:txBody>
                    <a:bodyPr lIns="68400" rIns="68400" tIns="0" bIns="0" anchor="b">
                      <a:noAutofit/>
                    </a:bodyPr>
                    <a:p>
                      <a:pPr>
                        <a:lnSpc>
                          <a:spcPct val="115000"/>
                        </a:lnSpc>
                      </a:pPr>
                      <a:r>
                        <a:rPr b="1" lang="en-US" sz="2400" spc="-1" strike="noStrike">
                          <a:solidFill>
                            <a:srgbClr val="ffffff"/>
                          </a:solidFill>
                          <a:latin typeface="Times New Roman"/>
                        </a:rPr>
                        <a:t>1</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ea typeface="Calibri"/>
                        </a:rPr>
                        <a:t>Coordination</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chor="b">
                      <a:noAutofit/>
                    </a:bodyPr>
                    <a:p>
                      <a:pPr algn="ctr">
                        <a:lnSpc>
                          <a:spcPct val="115000"/>
                        </a:lnSpc>
                      </a:pPr>
                      <a:r>
                        <a:rPr b="1" lang="en-US" sz="2400" spc="-1" strike="noStrike">
                          <a:solidFill>
                            <a:srgbClr val="000000"/>
                          </a:solidFill>
                          <a:latin typeface="Times New Roman"/>
                        </a:rPr>
                        <a:t>6,117,000</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chor="b">
                      <a:noAutofit/>
                    </a:bodyPr>
                    <a:p>
                      <a:pPr>
                        <a:lnSpc>
                          <a:spcPct val="115000"/>
                        </a:lnSpc>
                      </a:pPr>
                      <a:r>
                        <a:rPr b="0" lang="en-US" sz="2400" spc="-1" strike="noStrike">
                          <a:solidFill>
                            <a:srgbClr val="000000"/>
                          </a:solidFill>
                          <a:latin typeface="Times New Roman"/>
                        </a:rPr>
                        <a:t> </a:t>
                      </a:r>
                      <a:r>
                        <a:rPr b="0" lang="en-US" sz="2400" spc="-1" strike="noStrike">
                          <a:solidFill>
                            <a:srgbClr val="000000"/>
                          </a:solidFill>
                          <a:latin typeface="Times New Roman"/>
                        </a:rPr>
                        <a:t>From all partners</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775080">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rPr>
                        <a:t>Surveillance</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gn="ctr">
                        <a:lnSpc>
                          <a:spcPct val="115000"/>
                        </a:lnSpc>
                      </a:pPr>
                      <a:r>
                        <a:rPr b="1" lang="en-US" sz="2400" spc="-1" strike="noStrike">
                          <a:solidFill>
                            <a:srgbClr val="000000"/>
                          </a:solidFill>
                          <a:latin typeface="Times New Roman"/>
                        </a:rPr>
                        <a:t>12,655,300</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nSpc>
                          <a:spcPct val="115000"/>
                        </a:lnSpc>
                      </a:pPr>
                      <a:r>
                        <a:rPr b="0" lang="en-US" sz="2400" spc="-1" strike="noStrike">
                          <a:solidFill>
                            <a:srgbClr val="000000"/>
                          </a:solidFill>
                          <a:latin typeface="Times New Roman"/>
                        </a:rPr>
                        <a:t>From all partners</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775080">
                <a:tc>
                  <a:txBody>
                    <a:bodyPr lIns="68400" rIns="68400" tIns="0" bIns="0" anchor="b">
                      <a:noAutofit/>
                    </a:bodyPr>
                    <a:p>
                      <a:pPr>
                        <a:lnSpc>
                          <a:spcPct val="115000"/>
                        </a:lnSpc>
                      </a:pPr>
                      <a:r>
                        <a:rPr b="1" lang="en-US" sz="2400" spc="-1" strike="noStrike">
                          <a:solidFill>
                            <a:srgbClr val="ffffff"/>
                          </a:solidFill>
                          <a:latin typeface="Times New Roman"/>
                        </a:rPr>
                        <a:t>2</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ea typeface="Calibri"/>
                        </a:rPr>
                        <a:t>RCCE</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chor="b">
                      <a:noAutofit/>
                    </a:bodyPr>
                    <a:p>
                      <a:pPr algn="ctr">
                        <a:lnSpc>
                          <a:spcPct val="115000"/>
                        </a:lnSpc>
                      </a:pPr>
                      <a:r>
                        <a:rPr b="1" lang="en-US" sz="2400" spc="-1" strike="noStrike">
                          <a:solidFill>
                            <a:srgbClr val="000000"/>
                          </a:solidFill>
                          <a:latin typeface="Times New Roman"/>
                        </a:rPr>
                        <a:t>17,562,760</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chor="b">
                      <a:noAutofit/>
                    </a:bodyPr>
                    <a:p>
                      <a:pPr>
                        <a:lnSpc>
                          <a:spcPct val="115000"/>
                        </a:lnSpc>
                      </a:pPr>
                      <a:r>
                        <a:rPr b="0" lang="en-US" sz="2400" spc="-1" strike="noStrike">
                          <a:solidFill>
                            <a:srgbClr val="000000"/>
                          </a:solidFill>
                          <a:latin typeface="Times New Roman"/>
                        </a:rPr>
                        <a:t>From all partners</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775080">
                <a:tc>
                  <a:txBody>
                    <a:bodyPr lIns="68400" rIns="68400" tIns="0" bIns="0" anchor="b">
                      <a:noAutofit/>
                    </a:bodyPr>
                    <a:p>
                      <a:pPr>
                        <a:lnSpc>
                          <a:spcPct val="115000"/>
                        </a:lnSpc>
                      </a:pPr>
                      <a:r>
                        <a:rPr b="1" lang="en-US" sz="2400" spc="-1" strike="noStrike">
                          <a:solidFill>
                            <a:srgbClr val="ffffff"/>
                          </a:solidFill>
                          <a:latin typeface="Times New Roman"/>
                        </a:rPr>
                        <a:t>3</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rPr>
                        <a:t>WASH</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gn="ctr">
                        <a:lnSpc>
                          <a:spcPct val="115000"/>
                        </a:lnSpc>
                      </a:pPr>
                      <a:r>
                        <a:rPr b="1" lang="en-US" sz="2400" spc="-1" strike="noStrike">
                          <a:solidFill>
                            <a:srgbClr val="000000"/>
                          </a:solidFill>
                          <a:latin typeface="Times New Roman"/>
                        </a:rPr>
                        <a:t>86,781,600.00</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nSpc>
                          <a:spcPct val="115000"/>
                        </a:lnSpc>
                      </a:pPr>
                      <a:r>
                        <a:rPr b="0" lang="en-US" sz="2400" spc="-1" strike="noStrike">
                          <a:solidFill>
                            <a:srgbClr val="000000"/>
                          </a:solidFill>
                          <a:latin typeface="Times New Roman"/>
                        </a:rPr>
                        <a:t>From all partners</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87720">
                <a:tc>
                  <a:txBody>
                    <a:bodyPr lIns="68400" rIns="68400" tIns="0" bIns="0" anchor="b">
                      <a:noAutofit/>
                    </a:bodyPr>
                    <a:p>
                      <a:pPr>
                        <a:lnSpc>
                          <a:spcPct val="115000"/>
                        </a:lnSpc>
                      </a:pPr>
                      <a:r>
                        <a:rPr b="1" lang="en-US" sz="2400" spc="-1" strike="noStrike">
                          <a:solidFill>
                            <a:srgbClr val="ffffff"/>
                          </a:solidFill>
                          <a:latin typeface="Times New Roman"/>
                        </a:rPr>
                        <a:t>4</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ea typeface="Calibri"/>
                        </a:rPr>
                        <a:t>Case management </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chor="b">
                      <a:noAutofit/>
                    </a:bodyPr>
                    <a:p>
                      <a:pPr algn="ctr">
                        <a:lnSpc>
                          <a:spcPct val="115000"/>
                        </a:lnSpc>
                      </a:pPr>
                      <a:r>
                        <a:rPr b="0" lang="en-US" sz="2400" spc="-1" strike="noStrike">
                          <a:solidFill>
                            <a:srgbClr val="000000"/>
                          </a:solidFill>
                          <a:latin typeface="Times New Roman"/>
                        </a:rPr>
                        <a:t>98,761,005</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lIns="68400" rIns="68400" tIns="0" bIns="0" anchor="b">
                      <a:noAutofit/>
                    </a:bodyPr>
                    <a:p>
                      <a:pPr>
                        <a:lnSpc>
                          <a:spcPct val="115000"/>
                        </a:lnSpc>
                      </a:pPr>
                      <a:r>
                        <a:rPr b="0" lang="en-US" sz="2400" spc="-1" strike="noStrike">
                          <a:solidFill>
                            <a:srgbClr val="000000"/>
                          </a:solidFill>
                          <a:latin typeface="Times New Roman"/>
                        </a:rPr>
                        <a:t> </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87720">
                <a:tc>
                  <a:txBody>
                    <a:bodyPr lIns="68400" rIns="68400" tIns="0" bIns="0" anchor="b">
                      <a:noAutofit/>
                    </a:bodyPr>
                    <a:p>
                      <a:pPr>
                        <a:lnSpc>
                          <a:spcPct val="115000"/>
                        </a:lnSpc>
                      </a:pPr>
                      <a:r>
                        <a:rPr b="1" lang="en-US" sz="2400" spc="-1" strike="noStrike">
                          <a:solidFill>
                            <a:srgbClr val="ffffff"/>
                          </a:solidFill>
                          <a:latin typeface="Times New Roman"/>
                        </a:rPr>
                        <a:t> </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b">
                      <a:noAutofit/>
                    </a:bodyPr>
                    <a:p>
                      <a:pPr>
                        <a:lnSpc>
                          <a:spcPct val="115000"/>
                        </a:lnSpc>
                      </a:pPr>
                      <a:r>
                        <a:rPr b="0" lang="en-US" sz="2400" spc="-1" strike="noStrike">
                          <a:solidFill>
                            <a:srgbClr val="000000"/>
                          </a:solidFill>
                          <a:latin typeface="Times New Roman"/>
                        </a:rPr>
                        <a:t>Total </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gn="ctr">
                        <a:lnSpc>
                          <a:spcPct val="115000"/>
                        </a:lnSpc>
                      </a:pPr>
                      <a:r>
                        <a:rPr b="1" lang="en-US" sz="2400" spc="-1" strike="noStrike">
                          <a:solidFill>
                            <a:srgbClr val="000000"/>
                          </a:solidFill>
                          <a:latin typeface="Times New Roman"/>
                        </a:rPr>
                        <a:t>221,877,665.00</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lIns="68400" rIns="68400" tIns="0" bIns="0" anchor="b">
                      <a:noAutofit/>
                    </a:bodyPr>
                    <a:p>
                      <a:pPr>
                        <a:lnSpc>
                          <a:spcPct val="115000"/>
                        </a:lnSpc>
                      </a:pPr>
                      <a:r>
                        <a:rPr b="0" lang="en-US" sz="2400" spc="-1" strike="noStrike">
                          <a:solidFill>
                            <a:srgbClr val="000000"/>
                          </a:solidFill>
                          <a:latin typeface="Times New Roman"/>
                        </a:rPr>
                        <a:t> </a:t>
                      </a:r>
                      <a:endParaRPr b="0" lang="en-US" sz="2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TextShape 1"/>
          <p:cNvSpPr txBox="1"/>
          <p:nvPr/>
        </p:nvSpPr>
        <p:spPr>
          <a:xfrm>
            <a:off x="267840" y="171000"/>
            <a:ext cx="11076480" cy="752040"/>
          </a:xfrm>
          <a:prstGeom prst="rect">
            <a:avLst/>
          </a:prstGeom>
          <a:noFill/>
          <a:ln>
            <a:noFill/>
          </a:ln>
        </p:spPr>
        <p:txBody>
          <a:bodyPr anchor="ctr">
            <a:noAutofit/>
          </a:bodyPr>
          <a:p>
            <a:pPr>
              <a:lnSpc>
                <a:spcPct val="90000"/>
              </a:lnSpc>
            </a:pPr>
            <a:r>
              <a:rPr b="1" lang="en-US" sz="4400" spc="-1" strike="noStrike">
                <a:solidFill>
                  <a:srgbClr val="000000"/>
                </a:solidFill>
                <a:latin typeface="Times New Roman"/>
              </a:rPr>
              <a:t>Major challenges</a:t>
            </a:r>
            <a:endParaRPr b="0" lang="en-US" sz="4400" spc="-1" strike="noStrike">
              <a:solidFill>
                <a:srgbClr val="000000"/>
              </a:solidFill>
              <a:latin typeface="Calibri"/>
            </a:endParaRPr>
          </a:p>
        </p:txBody>
      </p:sp>
      <p:sp>
        <p:nvSpPr>
          <p:cNvPr id="729" name="CustomShape 2"/>
          <p:cNvSpPr/>
          <p:nvPr/>
        </p:nvSpPr>
        <p:spPr>
          <a:xfrm>
            <a:off x="371520" y="1019160"/>
            <a:ext cx="11663280" cy="5575320"/>
          </a:xfrm>
          <a:prstGeom prst="rect">
            <a:avLst/>
          </a:prstGeom>
          <a:noFill/>
          <a:ln>
            <a:noFill/>
          </a:ln>
        </p:spPr>
        <p:style>
          <a:lnRef idx="0"/>
          <a:fillRef idx="0"/>
          <a:effectRef idx="0"/>
          <a:fontRef idx="minor"/>
        </p:style>
        <p:txBody>
          <a:bodyPr>
            <a:normAutofit/>
          </a:bodyPr>
          <a:p>
            <a:pPr marL="343080" indent="-342720" algn="just">
              <a:lnSpc>
                <a:spcPct val="150000"/>
              </a:lnSpc>
              <a:buClr>
                <a:srgbClr val="000000"/>
              </a:buClr>
              <a:buFont typeface="Arial"/>
              <a:buChar char="•"/>
            </a:pPr>
            <a:r>
              <a:rPr b="0" lang="en-US" sz="2400" spc="-1" strike="noStrike">
                <a:solidFill>
                  <a:srgbClr val="000000"/>
                </a:solidFill>
                <a:latin typeface="Times New Roman"/>
              </a:rPr>
              <a:t>Large number of IDPs.</a:t>
            </a:r>
            <a:endParaRPr b="0" lang="en-US" sz="2400" spc="-1" strike="noStrike">
              <a:latin typeface="Arial"/>
            </a:endParaRPr>
          </a:p>
          <a:p>
            <a:pPr marL="343080" indent="-342720" algn="just">
              <a:lnSpc>
                <a:spcPct val="150000"/>
              </a:lnSpc>
              <a:buClr>
                <a:srgbClr val="000000"/>
              </a:buClr>
              <a:buFont typeface="Arial"/>
              <a:buChar char="•"/>
            </a:pPr>
            <a:r>
              <a:rPr b="0" lang="en-US" sz="2400" spc="-1" strike="noStrike">
                <a:solidFill>
                  <a:srgbClr val="000000"/>
                </a:solidFill>
                <a:latin typeface="Times New Roman"/>
              </a:rPr>
              <a:t>Large number of holy water users</a:t>
            </a:r>
            <a:endParaRPr b="0" lang="en-US" sz="2400" spc="-1" strike="noStrike">
              <a:latin typeface="Arial"/>
            </a:endParaRPr>
          </a:p>
          <a:p>
            <a:pPr marL="343080" indent="-342720" algn="just">
              <a:lnSpc>
                <a:spcPct val="150000"/>
              </a:lnSpc>
              <a:buClr>
                <a:srgbClr val="000000"/>
              </a:buClr>
              <a:buFont typeface="Arial"/>
              <a:buChar char="•"/>
            </a:pPr>
            <a:r>
              <a:rPr b="0" lang="en-US" sz="2400" spc="-1" strike="noStrike">
                <a:solidFill>
                  <a:srgbClr val="000000"/>
                </a:solidFill>
                <a:latin typeface="Times New Roman"/>
              </a:rPr>
              <a:t>Damaged water sources </a:t>
            </a:r>
            <a:endParaRPr b="0" lang="en-US" sz="2400" spc="-1" strike="noStrike">
              <a:latin typeface="Arial"/>
            </a:endParaRPr>
          </a:p>
          <a:p>
            <a:pPr marL="343080" indent="-342720" algn="just">
              <a:lnSpc>
                <a:spcPct val="150000"/>
              </a:lnSpc>
              <a:buClr>
                <a:srgbClr val="000000"/>
              </a:buClr>
              <a:buFont typeface="Arial"/>
              <a:buChar char="•"/>
            </a:pPr>
            <a:r>
              <a:rPr b="0" lang="en-US" sz="2400" spc="-1" strike="noStrike">
                <a:solidFill>
                  <a:srgbClr val="000000"/>
                </a:solidFill>
                <a:latin typeface="Times New Roman"/>
              </a:rPr>
              <a:t>Damaged health facilities </a:t>
            </a:r>
            <a:endParaRPr b="0" lang="en-US" sz="2400" spc="-1" strike="noStrike">
              <a:latin typeface="Arial"/>
            </a:endParaRPr>
          </a:p>
          <a:p>
            <a:pPr marL="457200" indent="-456840" algn="just">
              <a:lnSpc>
                <a:spcPct val="150000"/>
              </a:lnSpc>
              <a:buClr>
                <a:srgbClr val="000000"/>
              </a:buClr>
              <a:buFont typeface="Arial"/>
              <a:buChar char="•"/>
            </a:pPr>
            <a:r>
              <a:rPr b="0" lang="en-US" sz="2400" spc="-1" strike="noStrike">
                <a:solidFill>
                  <a:srgbClr val="000000"/>
                </a:solidFill>
                <a:latin typeface="Times New Roman"/>
              </a:rPr>
              <a:t>Shortage of supplies for cholera management( even ORS)</a:t>
            </a:r>
            <a:endParaRPr b="0" lang="en-US" sz="2400" spc="-1" strike="noStrike">
              <a:latin typeface="Arial"/>
            </a:endParaRPr>
          </a:p>
          <a:p>
            <a:pPr marL="457200" indent="-456840" algn="just">
              <a:lnSpc>
                <a:spcPct val="150000"/>
              </a:lnSpc>
              <a:buClr>
                <a:srgbClr val="000000"/>
              </a:buClr>
              <a:buFont typeface="Arial"/>
              <a:buChar char="•"/>
            </a:pPr>
            <a:r>
              <a:rPr b="0" lang="en-US" sz="2400" spc="-1" strike="noStrike">
                <a:solidFill>
                  <a:srgbClr val="000000"/>
                </a:solidFill>
                <a:latin typeface="Times New Roman"/>
              </a:rPr>
              <a:t>Poor collaboration of sectors and partners</a:t>
            </a:r>
            <a:endParaRPr b="0" lang="en-US" sz="2400" spc="-1" strike="noStrike">
              <a:latin typeface="Arial"/>
            </a:endParaRPr>
          </a:p>
          <a:p>
            <a:pPr marL="457200" indent="-456840" algn="just">
              <a:lnSpc>
                <a:spcPct val="150000"/>
              </a:lnSpc>
              <a:buClr>
                <a:srgbClr val="000000"/>
              </a:buClr>
              <a:buFont typeface="Arial"/>
              <a:buChar char="•"/>
            </a:pPr>
            <a:r>
              <a:rPr b="0" lang="en-US" sz="2400" spc="-1" strike="noStrike">
                <a:solidFill>
                  <a:srgbClr val="000000"/>
                </a:solidFill>
                <a:latin typeface="Times New Roman"/>
              </a:rPr>
              <a:t>Shortage of ambulance for referral of critical cases</a:t>
            </a:r>
            <a:endParaRPr b="0" lang="en-US" sz="2400" spc="-1" strike="noStrike">
              <a:latin typeface="Arial"/>
            </a:endParaRPr>
          </a:p>
          <a:p>
            <a:pPr marL="457200" indent="-456840" algn="just">
              <a:lnSpc>
                <a:spcPct val="150000"/>
              </a:lnSpc>
              <a:buClr>
                <a:srgbClr val="000000"/>
              </a:buClr>
              <a:buFont typeface="Arial"/>
              <a:buChar char="•"/>
            </a:pPr>
            <a:r>
              <a:rPr b="0" lang="en-US" sz="2400" spc="-1" strike="noStrike">
                <a:solidFill>
                  <a:srgbClr val="000000"/>
                </a:solidFill>
                <a:latin typeface="Times New Roman"/>
              </a:rPr>
              <a:t>No budget allocated for cholera management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TextShape 1"/>
          <p:cNvSpPr txBox="1"/>
          <p:nvPr/>
        </p:nvSpPr>
        <p:spPr>
          <a:xfrm>
            <a:off x="232200" y="446040"/>
            <a:ext cx="7813440" cy="821520"/>
          </a:xfrm>
          <a:prstGeom prst="rect">
            <a:avLst/>
          </a:prstGeom>
          <a:noFill/>
          <a:ln>
            <a:noFill/>
          </a:ln>
        </p:spPr>
        <p:txBody>
          <a:bodyPr anchor="ctr">
            <a:normAutofit/>
          </a:bodyPr>
          <a:p>
            <a:pPr>
              <a:lnSpc>
                <a:spcPct val="90000"/>
              </a:lnSpc>
            </a:pPr>
            <a:r>
              <a:rPr b="1" lang="en-US" sz="4000" spc="-1" strike="noStrike">
                <a:solidFill>
                  <a:srgbClr val="000000"/>
                </a:solidFill>
                <a:latin typeface="Times New Roman"/>
              </a:rPr>
              <a:t>EWARS-Report Completeness</a:t>
            </a:r>
            <a:endParaRPr b="0" lang="en-US" sz="4000" spc="-1" strike="noStrike">
              <a:solidFill>
                <a:srgbClr val="000000"/>
              </a:solidFill>
              <a:latin typeface="Calibri"/>
            </a:endParaRPr>
          </a:p>
        </p:txBody>
      </p:sp>
      <p:sp>
        <p:nvSpPr>
          <p:cNvPr id="731" name="TextShape 2"/>
          <p:cNvSpPr txBox="1"/>
          <p:nvPr/>
        </p:nvSpPr>
        <p:spPr>
          <a:xfrm>
            <a:off x="378720" y="1400040"/>
            <a:ext cx="3988440" cy="4705200"/>
          </a:xfrm>
          <a:prstGeom prst="rect">
            <a:avLst/>
          </a:prstGeom>
          <a:noFill/>
          <a:ln>
            <a:noFill/>
          </a:ln>
        </p:spPr>
        <p:txBody>
          <a:bodyPr>
            <a:normAutofit fontScale="66000"/>
          </a:bodyPr>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rPr>
              <a:t>In this week the Data collected from </a:t>
            </a:r>
            <a:r>
              <a:rPr b="1" lang="en-US" sz="2800" spc="-1" strike="noStrike">
                <a:solidFill>
                  <a:srgbClr val="000000"/>
                </a:solidFill>
                <a:latin typeface="Times New Roman"/>
              </a:rPr>
              <a:t>205</a:t>
            </a:r>
            <a:r>
              <a:rPr b="0" lang="en-US" sz="2800" spc="-1" strike="noStrike">
                <a:solidFill>
                  <a:srgbClr val="000000"/>
                </a:solidFill>
                <a:latin typeface="Times New Roman"/>
              </a:rPr>
              <a:t> of the health facilities out of the </a:t>
            </a:r>
            <a:r>
              <a:rPr b="1" lang="en-US" sz="2800" spc="-1" strike="noStrike">
                <a:solidFill>
                  <a:srgbClr val="000000"/>
                </a:solidFill>
                <a:latin typeface="Times New Roman"/>
              </a:rPr>
              <a:t>270</a:t>
            </a:r>
            <a:r>
              <a:rPr b="0" lang="en-US" sz="2800" spc="-1" strike="noStrike">
                <a:solidFill>
                  <a:srgbClr val="000000"/>
                </a:solidFill>
                <a:latin typeface="Times New Roman"/>
              </a:rPr>
              <a:t> total facilities (excluding health posts) as a region </a:t>
            </a:r>
            <a:endParaRPr b="0" lang="en-US" sz="2800" spc="-1" strike="noStrike">
              <a:solidFill>
                <a:srgbClr val="000000"/>
              </a:solidFill>
              <a:latin typeface="Calibri"/>
            </a:endParaRPr>
          </a:p>
          <a:p>
            <a:pPr marL="228600" indent="-228240">
              <a:lnSpc>
                <a:spcPct val="150000"/>
              </a:lnSpc>
              <a:spcBef>
                <a:spcPts val="1001"/>
              </a:spcBef>
              <a:buClr>
                <a:srgbClr val="000000"/>
              </a:buClr>
              <a:buFont typeface="Arial"/>
              <a:buChar char="•"/>
            </a:pPr>
            <a:r>
              <a:rPr b="0" lang="en-US" sz="2800" spc="-1" strike="noStrike">
                <a:solidFill>
                  <a:srgbClr val="000000"/>
                </a:solidFill>
                <a:latin typeface="Times New Roman"/>
              </a:rPr>
              <a:t>Hence the report completeness become </a:t>
            </a:r>
            <a:r>
              <a:rPr b="1" lang="en-US" sz="2800" spc="-1" strike="noStrike">
                <a:solidFill>
                  <a:srgbClr val="000000"/>
                </a:solidFill>
                <a:latin typeface="Times New Roman"/>
              </a:rPr>
              <a:t>76%</a:t>
            </a:r>
            <a:r>
              <a:rPr b="0" lang="en-US" sz="2800" spc="-1" strike="noStrike">
                <a:solidFill>
                  <a:srgbClr val="000000"/>
                </a:solidFill>
                <a:latin typeface="Times New Roman"/>
              </a:rPr>
              <a:t> which is below the national standard</a:t>
            </a:r>
            <a:endParaRPr b="0" lang="en-US" sz="2800" spc="-1" strike="noStrike">
              <a:solidFill>
                <a:srgbClr val="000000"/>
              </a:solidFill>
              <a:latin typeface="Calibri"/>
            </a:endParaRPr>
          </a:p>
        </p:txBody>
      </p:sp>
      <p:graphicFrame>
        <p:nvGraphicFramePr>
          <p:cNvPr id="732" name="Table 3"/>
          <p:cNvGraphicFramePr/>
          <p:nvPr/>
        </p:nvGraphicFramePr>
        <p:xfrm>
          <a:off x="4434120" y="1538280"/>
          <a:ext cx="7639560" cy="4462200"/>
        </p:xfrm>
        <a:graphic>
          <a:graphicData uri="http://schemas.openxmlformats.org/drawingml/2006/table">
            <a:tbl>
              <a:tblPr/>
              <a:tblGrid>
                <a:gridCol w="1923480"/>
                <a:gridCol w="1808640"/>
                <a:gridCol w="1862280"/>
                <a:gridCol w="2045160"/>
              </a:tblGrid>
              <a:tr h="432000">
                <a:tc rowSpan="2">
                  <a:txBody>
                    <a:bodyPr lIns="0" rIns="0" tIns="0" bIns="0" anchor="b">
                      <a:noAutofit/>
                    </a:bodyPr>
                    <a:p>
                      <a:pPr algn="just">
                        <a:lnSpc>
                          <a:spcPct val="100000"/>
                        </a:lnSpc>
                      </a:pPr>
                      <a:r>
                        <a:rPr b="0" lang="en-US" sz="3600" spc="-1" strike="noStrike">
                          <a:solidFill>
                            <a:srgbClr val="000000"/>
                          </a:solidFill>
                          <a:latin typeface="Calibri"/>
                        </a:rPr>
                        <a:t> </a:t>
                      </a:r>
                      <a:r>
                        <a:rPr b="0" lang="en-US" sz="3600" spc="-1" strike="noStrike">
                          <a:solidFill>
                            <a:srgbClr val="000000"/>
                          </a:solidFill>
                          <a:latin typeface="Calibri"/>
                        </a:rPr>
                        <a:t>Zone</a:t>
                      </a:r>
                      <a:endParaRPr b="0" lang="en-US" sz="36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gridSpan="3">
                  <a:txBody>
                    <a:bodyPr lIns="0" rIns="0" tIns="0" bIns="0" anchor="b">
                      <a:noAutofit/>
                    </a:bodyPr>
                    <a:p>
                      <a:pPr algn="ctr">
                        <a:lnSpc>
                          <a:spcPct val="100000"/>
                        </a:lnSpc>
                      </a:pPr>
                      <a:r>
                        <a:rPr b="0" lang="en-US" sz="2800" spc="-1" strike="noStrike">
                          <a:solidFill>
                            <a:srgbClr val="0000ff"/>
                          </a:solidFill>
                          <a:latin typeface="Calibri"/>
                        </a:rPr>
                        <a:t>HFs</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hMerge="1">
                  <a:tcPr marL="90000" marR="90000">
                    <a:solidFill>
                      <a:srgbClr val="729fcf"/>
                    </a:solidFill>
                  </a:tcPr>
                </a:tc>
                <a:tc hMerge="1">
                  <a:tcPr marL="90000" marR="90000">
                    <a:solidFill>
                      <a:srgbClr val="729fcf"/>
                    </a:solidFill>
                  </a:tcPr>
                </a:tc>
              </a:tr>
              <a:tr h="457920">
                <a:tc vMerge="1">
                  <a:tcPr marL="90000" marR="90000">
                    <a:solidFill>
                      <a:srgbClr val="729fcf"/>
                    </a:solidFill>
                  </a:tcPr>
                </a:tc>
                <a:tc>
                  <a:txBody>
                    <a:bodyPr lIns="0" rIns="0" tIns="0" bIns="0" anchor="b">
                      <a:noAutofit/>
                    </a:bodyPr>
                    <a:p>
                      <a:pPr algn="ctr">
                        <a:lnSpc>
                          <a:spcPct val="100000"/>
                        </a:lnSpc>
                      </a:pPr>
                      <a:r>
                        <a:rPr b="0" lang="en-US" sz="2800" spc="-1" strike="noStrike">
                          <a:solidFill>
                            <a:srgbClr val="000000"/>
                          </a:solidFill>
                          <a:latin typeface="Calibri"/>
                        </a:rPr>
                        <a:t>Expected</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0" rIns="0" tIns="0" bIns="0" anchor="b">
                      <a:noAutofit/>
                    </a:bodyPr>
                    <a:p>
                      <a:pPr algn="ctr">
                        <a:lnSpc>
                          <a:spcPct val="100000"/>
                        </a:lnSpc>
                      </a:pPr>
                      <a:r>
                        <a:rPr b="0" lang="en-US" sz="2800" spc="-1" strike="noStrike">
                          <a:solidFill>
                            <a:srgbClr val="000000"/>
                          </a:solidFill>
                          <a:latin typeface="Calibri"/>
                        </a:rPr>
                        <a:t>Reported</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0" rIns="0" tIns="0" bIns="0" anchor="b">
                      <a:noAutofit/>
                    </a:bodyPr>
                    <a:p>
                      <a:pPr algn="ctr">
                        <a:lnSpc>
                          <a:spcPct val="100000"/>
                        </a:lnSpc>
                      </a:pPr>
                      <a:r>
                        <a:rPr b="0" lang="en-US" sz="2800" spc="-1" strike="noStrike">
                          <a:solidFill>
                            <a:srgbClr val="000000"/>
                          </a:solidFill>
                          <a:latin typeface="Calibri"/>
                        </a:rPr>
                        <a:t>Percent</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40640">
                <a:tc>
                  <a:txBody>
                    <a:bodyPr lIns="0" rIns="0" tIns="0" bIns="0" anchor="b">
                      <a:noAutofit/>
                    </a:bodyPr>
                    <a:p>
                      <a:pPr algn="ctr">
                        <a:lnSpc>
                          <a:spcPct val="100000"/>
                        </a:lnSpc>
                      </a:pPr>
                      <a:r>
                        <a:rPr b="0" lang="en-US" sz="2800" spc="-1" strike="noStrike">
                          <a:solidFill>
                            <a:srgbClr val="000000"/>
                          </a:solidFill>
                          <a:latin typeface="Calibri"/>
                        </a:rPr>
                        <a:t>South </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38</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19</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50</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65120">
                <a:tc>
                  <a:txBody>
                    <a:bodyPr lIns="0" rIns="0" tIns="0" bIns="0" anchor="b">
                      <a:noAutofit/>
                    </a:bodyPr>
                    <a:p>
                      <a:pPr algn="ctr">
                        <a:lnSpc>
                          <a:spcPct val="100000"/>
                        </a:lnSpc>
                      </a:pPr>
                      <a:r>
                        <a:rPr b="0" lang="en-US" sz="2800" spc="-1" strike="noStrike">
                          <a:solidFill>
                            <a:srgbClr val="000000"/>
                          </a:solidFill>
                          <a:latin typeface="Calibri"/>
                        </a:rPr>
                        <a:t>Southast</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28</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28</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100</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40640">
                <a:tc>
                  <a:txBody>
                    <a:bodyPr lIns="0" rIns="0" tIns="0" bIns="0" anchor="b">
                      <a:noAutofit/>
                    </a:bodyPr>
                    <a:p>
                      <a:pPr algn="ctr">
                        <a:lnSpc>
                          <a:spcPct val="100000"/>
                        </a:lnSpc>
                      </a:pPr>
                      <a:r>
                        <a:rPr b="0" lang="en-US" sz="2800" spc="-1" strike="noStrike">
                          <a:solidFill>
                            <a:srgbClr val="000000"/>
                          </a:solidFill>
                          <a:latin typeface="Calibri"/>
                        </a:rPr>
                        <a:t>Mekelle</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16</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16</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100</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40640">
                <a:tc>
                  <a:txBody>
                    <a:bodyPr lIns="0" rIns="0" tIns="0" bIns="0" anchor="b">
                      <a:noAutofit/>
                    </a:bodyPr>
                    <a:p>
                      <a:pPr algn="ctr">
                        <a:lnSpc>
                          <a:spcPct val="100000"/>
                        </a:lnSpc>
                      </a:pPr>
                      <a:r>
                        <a:rPr b="0" lang="en-US" sz="2800" spc="-1" strike="noStrike">
                          <a:solidFill>
                            <a:srgbClr val="000000"/>
                          </a:solidFill>
                          <a:latin typeface="Calibri"/>
                        </a:rPr>
                        <a:t>East</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47</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38</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81</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40640">
                <a:tc>
                  <a:txBody>
                    <a:bodyPr lIns="0" rIns="0" tIns="0" bIns="0" anchor="b">
                      <a:noAutofit/>
                    </a:bodyPr>
                    <a:p>
                      <a:pPr algn="ctr">
                        <a:lnSpc>
                          <a:spcPct val="100000"/>
                        </a:lnSpc>
                      </a:pPr>
                      <a:r>
                        <a:rPr b="0" lang="en-US" sz="2800" spc="-1" strike="noStrike">
                          <a:solidFill>
                            <a:srgbClr val="000000"/>
                          </a:solidFill>
                          <a:latin typeface="Calibri"/>
                        </a:rPr>
                        <a:t>Central</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71</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69</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97</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65120">
                <a:tc>
                  <a:txBody>
                    <a:bodyPr lIns="0" rIns="0" tIns="0" bIns="0" anchor="b">
                      <a:noAutofit/>
                    </a:bodyPr>
                    <a:p>
                      <a:pPr algn="ctr">
                        <a:lnSpc>
                          <a:spcPct val="100000"/>
                        </a:lnSpc>
                      </a:pPr>
                      <a:r>
                        <a:rPr b="0" lang="en-US" sz="2800" spc="-1" strike="noStrike">
                          <a:solidFill>
                            <a:srgbClr val="000000"/>
                          </a:solidFill>
                          <a:latin typeface="Calibri"/>
                        </a:rPr>
                        <a:t>N/Western</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44</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35</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80</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40640">
                <a:tc>
                  <a:txBody>
                    <a:bodyPr lIns="0" rIns="0" tIns="0" bIns="0" anchor="b">
                      <a:noAutofit/>
                    </a:bodyPr>
                    <a:p>
                      <a:pPr algn="ctr">
                        <a:lnSpc>
                          <a:spcPct val="100000"/>
                        </a:lnSpc>
                      </a:pPr>
                      <a:r>
                        <a:rPr b="0" lang="en-US" sz="2800" spc="-1" strike="noStrike">
                          <a:solidFill>
                            <a:srgbClr val="000000"/>
                          </a:solidFill>
                          <a:latin typeface="Calibri"/>
                        </a:rPr>
                        <a:t>West</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26</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0</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0</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r h="438840">
                <a:tc>
                  <a:txBody>
                    <a:bodyPr lIns="0" rIns="0" tIns="0" bIns="0" anchor="b">
                      <a:noAutofit/>
                    </a:bodyPr>
                    <a:p>
                      <a:pPr algn="ctr">
                        <a:lnSpc>
                          <a:spcPct val="100000"/>
                        </a:lnSpc>
                      </a:pPr>
                      <a:r>
                        <a:rPr b="0" lang="en-US" sz="2800" spc="-1" strike="noStrike">
                          <a:solidFill>
                            <a:srgbClr val="000000"/>
                          </a:solidFill>
                          <a:latin typeface="Calibri"/>
                        </a:rPr>
                        <a:t>Total</a:t>
                      </a:r>
                      <a:endParaRPr b="0" lang="en-US" sz="2800" spc="-1" strike="noStrike">
                        <a:latin typeface="Arial"/>
                      </a:endParaRPr>
                    </a:p>
                  </a:txBody>
                  <a:tcPr>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270</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9360" rIns="9360" tIns="9360" bIns="0" anchor="b">
                      <a:noAutofit/>
                    </a:bodyPr>
                    <a:p>
                      <a:pPr algn="ctr">
                        <a:lnSpc>
                          <a:spcPct val="100000"/>
                        </a:lnSpc>
                      </a:pPr>
                      <a:r>
                        <a:rPr b="0" lang="en-US" sz="2800" spc="-1" strike="noStrike">
                          <a:solidFill>
                            <a:srgbClr val="000000"/>
                          </a:solidFill>
                          <a:latin typeface="Calibri"/>
                        </a:rPr>
                        <a:t>205</a:t>
                      </a:r>
                      <a:endParaRPr b="0" lang="en-US" sz="2800" spc="-1" strike="noStrike">
                        <a:latin typeface="Arial"/>
                      </a:endParaRPr>
                    </a:p>
                  </a:txBody>
                  <a:tcPr marL="9360" marR="936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c>
                  <a:txBody>
                    <a:bodyPr lIns="6120" rIns="6120" tIns="6120" bIns="0" anchor="b">
                      <a:noAutofit/>
                    </a:bodyPr>
                    <a:p>
                      <a:pPr algn="ctr">
                        <a:lnSpc>
                          <a:spcPct val="100000"/>
                        </a:lnSpc>
                      </a:pPr>
                      <a:r>
                        <a:rPr b="0" lang="en-US" sz="2800" spc="-1" strike="noStrike">
                          <a:solidFill>
                            <a:srgbClr val="000000"/>
                          </a:solidFill>
                          <a:latin typeface="Calibri"/>
                        </a:rPr>
                        <a:t>76</a:t>
                      </a:r>
                      <a:endParaRPr b="0" lang="en-US" sz="2800" spc="-1" strike="noStrike">
                        <a:latin typeface="Arial"/>
                      </a:endParaRPr>
                    </a:p>
                  </a:txBody>
                  <a:tcPr marL="6120" marR="6120">
                    <a:lnL w="12240">
                      <a:solidFill>
                        <a:srgbClr val="5b9bd5"/>
                      </a:solidFill>
                    </a:lnL>
                    <a:lnR w="12240">
                      <a:solidFill>
                        <a:srgbClr val="5b9bd5"/>
                      </a:solidFill>
                    </a:lnR>
                    <a:lnT w="12240">
                      <a:solidFill>
                        <a:srgbClr val="5b9bd5"/>
                      </a:solidFill>
                    </a:lnT>
                    <a:lnB w="12240">
                      <a:solidFill>
                        <a:srgbClr val="5b9bd5"/>
                      </a:solidFill>
                    </a:lnB>
                    <a:solidFill>
                      <a:srgbClr val="e9eff7"/>
                    </a:solidFill>
                  </a:tcPr>
                </a:tc>
              </a:tr>
            </a:tbl>
          </a:graphicData>
        </a:graphic>
      </p:graphicFrame>
      <p:pic>
        <p:nvPicPr>
          <p:cNvPr id="733" name="Picture 3" descr=""/>
          <p:cNvPicPr/>
          <p:nvPr/>
        </p:nvPicPr>
        <p:blipFill>
          <a:blip r:embed="rId1"/>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TextShape 1"/>
          <p:cNvSpPr txBox="1"/>
          <p:nvPr/>
        </p:nvSpPr>
        <p:spPr>
          <a:xfrm>
            <a:off x="230760" y="433080"/>
            <a:ext cx="11729880" cy="793800"/>
          </a:xfrm>
          <a:prstGeom prst="rect">
            <a:avLst/>
          </a:prstGeom>
          <a:noFill/>
          <a:ln>
            <a:noFill/>
          </a:ln>
        </p:spPr>
        <p:txBody>
          <a:bodyPr anchor="ctr">
            <a:noAutofit/>
          </a:bodyPr>
          <a:p>
            <a:pPr>
              <a:lnSpc>
                <a:spcPct val="90000"/>
              </a:lnSpc>
            </a:pPr>
            <a:r>
              <a:rPr b="1" lang="en-US" sz="4400" spc="-1" strike="noStrike">
                <a:solidFill>
                  <a:srgbClr val="000000"/>
                </a:solidFill>
                <a:latin typeface="Times New Roman"/>
              </a:rPr>
              <a:t>Top five diseases  </a:t>
            </a:r>
            <a:endParaRPr b="0" lang="en-US" sz="4400" spc="-1" strike="noStrike">
              <a:solidFill>
                <a:srgbClr val="000000"/>
              </a:solidFill>
              <a:latin typeface="Calibri"/>
            </a:endParaRPr>
          </a:p>
        </p:txBody>
      </p:sp>
      <p:sp>
        <p:nvSpPr>
          <p:cNvPr id="735" name="TextShape 2"/>
          <p:cNvSpPr txBox="1"/>
          <p:nvPr/>
        </p:nvSpPr>
        <p:spPr>
          <a:xfrm>
            <a:off x="0" y="1380960"/>
            <a:ext cx="4258800" cy="3933360"/>
          </a:xfrm>
          <a:prstGeom prst="rect">
            <a:avLst/>
          </a:prstGeom>
          <a:noFill/>
          <a:ln>
            <a:noFill/>
          </a:ln>
        </p:spPr>
        <p:txBody>
          <a:bodyPr>
            <a:normAutofit fontScale="56000"/>
          </a:bodyPr>
          <a:p>
            <a:pPr marL="228600" indent="-228240">
              <a:lnSpc>
                <a:spcPct val="170000"/>
              </a:lnSpc>
              <a:spcBef>
                <a:spcPts val="1001"/>
              </a:spcBef>
              <a:buClr>
                <a:srgbClr val="000000"/>
              </a:buClr>
              <a:buFont typeface="Arial"/>
              <a:buChar char="•"/>
            </a:pPr>
            <a:r>
              <a:rPr b="0" lang="en-US" sz="2800" spc="-1" strike="noStrike">
                <a:solidFill>
                  <a:srgbClr val="000000"/>
                </a:solidFill>
                <a:latin typeface="Times New Roman"/>
              </a:rPr>
              <a:t>Demanding special intervention to apply on malaria </a:t>
            </a:r>
            <a:endParaRPr b="0" lang="en-US" sz="2800" spc="-1" strike="noStrike">
              <a:solidFill>
                <a:srgbClr val="000000"/>
              </a:solidFill>
              <a:latin typeface="Calibri"/>
            </a:endParaRPr>
          </a:p>
          <a:p>
            <a:pPr marL="228600" indent="-228240">
              <a:lnSpc>
                <a:spcPct val="170000"/>
              </a:lnSpc>
              <a:spcBef>
                <a:spcPts val="1001"/>
              </a:spcBef>
              <a:buClr>
                <a:srgbClr val="000000"/>
              </a:buClr>
              <a:buFont typeface="Arial"/>
              <a:buChar char="•"/>
            </a:pPr>
            <a:r>
              <a:rPr b="0" lang="en-US" sz="2800" spc="-1" strike="noStrike">
                <a:solidFill>
                  <a:srgbClr val="000000"/>
                </a:solidFill>
                <a:latin typeface="Times New Roman"/>
              </a:rPr>
              <a:t>ARTI alarming and need an urgent initiation of COVID-19 response and strengthen SARI surveillance</a:t>
            </a:r>
            <a:endParaRPr b="0" lang="en-US" sz="2800" spc="-1" strike="noStrike">
              <a:solidFill>
                <a:srgbClr val="000000"/>
              </a:solidFill>
              <a:latin typeface="Calibri"/>
            </a:endParaRPr>
          </a:p>
        </p:txBody>
      </p:sp>
      <p:graphicFrame>
        <p:nvGraphicFramePr>
          <p:cNvPr id="736" name="Chart 5"/>
          <p:cNvGraphicFramePr/>
          <p:nvPr/>
        </p:nvGraphicFramePr>
        <p:xfrm>
          <a:off x="4259160" y="1638360"/>
          <a:ext cx="7591680" cy="4086000"/>
        </p:xfrm>
        <a:graphic>
          <a:graphicData uri="http://schemas.openxmlformats.org/drawingml/2006/chart">
            <c:chart xmlns:c="http://schemas.openxmlformats.org/drawingml/2006/chart" xmlns:r="http://schemas.openxmlformats.org/officeDocument/2006/relationships" r:id="rId1"/>
          </a:graphicData>
        </a:graphic>
      </p:graphicFrame>
      <p:pic>
        <p:nvPicPr>
          <p:cNvPr id="737" name="Picture 2" descr=""/>
          <p:cNvPicPr/>
          <p:nvPr/>
        </p:nvPicPr>
        <p:blipFill>
          <a:blip r:embed="rId2"/>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TextShape 1"/>
          <p:cNvSpPr txBox="1"/>
          <p:nvPr/>
        </p:nvSpPr>
        <p:spPr>
          <a:xfrm>
            <a:off x="228600" y="129240"/>
            <a:ext cx="11806200" cy="978840"/>
          </a:xfrm>
          <a:prstGeom prst="rect">
            <a:avLst/>
          </a:prstGeom>
          <a:noFill/>
          <a:ln>
            <a:noFill/>
          </a:ln>
        </p:spPr>
        <p:txBody>
          <a:bodyPr anchor="ctr">
            <a:normAutofit/>
          </a:bodyPr>
          <a:p>
            <a:pPr>
              <a:lnSpc>
                <a:spcPct val="90000"/>
              </a:lnSpc>
            </a:pPr>
            <a:r>
              <a:rPr b="1" lang="en-US" sz="4400" spc="-1" strike="noStrike">
                <a:solidFill>
                  <a:srgbClr val="000000"/>
                </a:solidFill>
                <a:latin typeface="Times New Roman"/>
                <a:ea typeface="Calibri"/>
              </a:rPr>
              <a:t>Major outbreaks  </a:t>
            </a:r>
            <a:endParaRPr b="0" lang="en-US" sz="4400" spc="-1" strike="noStrike">
              <a:solidFill>
                <a:srgbClr val="000000"/>
              </a:solidFill>
              <a:latin typeface="Calibri"/>
            </a:endParaRPr>
          </a:p>
        </p:txBody>
      </p:sp>
      <p:sp>
        <p:nvSpPr>
          <p:cNvPr id="739" name="TextShape 2"/>
          <p:cNvSpPr txBox="1"/>
          <p:nvPr/>
        </p:nvSpPr>
        <p:spPr>
          <a:xfrm>
            <a:off x="228600" y="1191600"/>
            <a:ext cx="2105280" cy="618840"/>
          </a:xfrm>
          <a:prstGeom prst="rect">
            <a:avLst/>
          </a:prstGeom>
          <a:solidFill>
            <a:srgbClr val="06045c"/>
          </a:solidFill>
          <a:ln>
            <a:noFill/>
          </a:ln>
        </p:spPr>
        <p:txBody>
          <a:bodyPr>
            <a:normAutofit/>
          </a:bodyPr>
          <a:p>
            <a:pPr marL="514440" indent="-514080">
              <a:lnSpc>
                <a:spcPct val="90000"/>
              </a:lnSpc>
              <a:spcBef>
                <a:spcPts val="1001"/>
              </a:spcBef>
              <a:buClr>
                <a:srgbClr val="ffffff"/>
              </a:buClr>
              <a:buFont typeface="Arial"/>
              <a:buAutoNum type="arabicPeriod"/>
            </a:pPr>
            <a:r>
              <a:rPr b="1" lang="en-US" sz="3200" spc="-1" strike="noStrike">
                <a:solidFill>
                  <a:srgbClr val="ffffff"/>
                </a:solidFill>
                <a:latin typeface="Times New Roman"/>
              </a:rPr>
              <a:t>Malaria</a:t>
            </a:r>
            <a:endParaRPr b="0" lang="en-US" sz="3200" spc="-1" strike="noStrike">
              <a:solidFill>
                <a:srgbClr val="000000"/>
              </a:solidFill>
              <a:latin typeface="Calibri"/>
            </a:endParaRPr>
          </a:p>
        </p:txBody>
      </p:sp>
      <p:sp>
        <p:nvSpPr>
          <p:cNvPr id="740" name="CustomShape 3"/>
          <p:cNvSpPr/>
          <p:nvPr/>
        </p:nvSpPr>
        <p:spPr>
          <a:xfrm>
            <a:off x="0" y="2139840"/>
            <a:ext cx="3180960" cy="3079800"/>
          </a:xfrm>
          <a:prstGeom prst="rect">
            <a:avLst/>
          </a:prstGeom>
          <a:ln/>
        </p:spPr>
        <p:style>
          <a:lnRef idx="2">
            <a:schemeClr val="accent2"/>
          </a:lnRef>
          <a:fillRef idx="1">
            <a:schemeClr val="lt1"/>
          </a:fillRef>
          <a:effectRef idx="0">
            <a:schemeClr val="accent2"/>
          </a:effectRef>
          <a:fontRef idx="minor"/>
        </p:style>
        <p:txBody>
          <a:bodyPr>
            <a:normAutofit/>
          </a:bodyPr>
          <a:p>
            <a:pPr>
              <a:lnSpc>
                <a:spcPct val="150000"/>
              </a:lnSpc>
              <a:spcBef>
                <a:spcPts val="1001"/>
              </a:spcBef>
              <a:tabLst>
                <a:tab algn="l" pos="0"/>
              </a:tabLst>
            </a:pPr>
            <a:r>
              <a:rPr b="1" lang="en-US" sz="2400" spc="-1" strike="noStrike">
                <a:solidFill>
                  <a:srgbClr val="000000"/>
                </a:solidFill>
                <a:latin typeface="Times New Roman"/>
              </a:rPr>
              <a:t>In Week 29</a:t>
            </a:r>
            <a:endParaRPr b="0" lang="en-US" sz="2400" spc="-1" strike="noStrike">
              <a:latin typeface="Arial"/>
            </a:endParaRPr>
          </a:p>
          <a:p>
            <a:pPr marL="228600" indent="-228240">
              <a:lnSpc>
                <a:spcPct val="150000"/>
              </a:lnSpc>
              <a:spcBef>
                <a:spcPts val="1001"/>
              </a:spcBef>
              <a:buClr>
                <a:srgbClr val="000000"/>
              </a:buClr>
              <a:buFont typeface="Arial"/>
              <a:buChar char="•"/>
              <a:tabLst>
                <a:tab algn="l" pos="0"/>
              </a:tabLst>
            </a:pPr>
            <a:r>
              <a:rPr b="0" lang="en-US" sz="2400" spc="-1" strike="noStrike">
                <a:solidFill>
                  <a:srgbClr val="000000"/>
                </a:solidFill>
                <a:latin typeface="Times New Roman"/>
              </a:rPr>
              <a:t>Malaria Cases = </a:t>
            </a:r>
            <a:r>
              <a:rPr b="1" lang="en-US" sz="2400" spc="-1" strike="noStrike">
                <a:solidFill>
                  <a:srgbClr val="000000"/>
                </a:solidFill>
                <a:latin typeface="Times New Roman"/>
              </a:rPr>
              <a:t>7,419</a:t>
            </a:r>
            <a:endParaRPr b="0" lang="en-US" sz="2400" spc="-1" strike="noStrike">
              <a:latin typeface="Arial"/>
            </a:endParaRPr>
          </a:p>
          <a:p>
            <a:pPr marL="228600" indent="-228240">
              <a:lnSpc>
                <a:spcPct val="150000"/>
              </a:lnSpc>
              <a:spcBef>
                <a:spcPts val="1001"/>
              </a:spcBef>
              <a:buClr>
                <a:srgbClr val="000000"/>
              </a:buClr>
              <a:buFont typeface="Arial"/>
              <a:buChar char="•"/>
              <a:tabLst>
                <a:tab algn="l" pos="0"/>
              </a:tabLst>
            </a:pPr>
            <a:r>
              <a:rPr b="0" lang="en-US" sz="2400" spc="-1" strike="noStrike">
                <a:solidFill>
                  <a:srgbClr val="000000"/>
                </a:solidFill>
                <a:latin typeface="Times New Roman"/>
              </a:rPr>
              <a:t>Malaria Death = </a:t>
            </a:r>
            <a:r>
              <a:rPr b="1" lang="en-US" sz="2400" spc="-1" strike="noStrike">
                <a:solidFill>
                  <a:srgbClr val="000000"/>
                </a:solidFill>
                <a:latin typeface="Times New Roman"/>
              </a:rPr>
              <a:t>0 </a:t>
            </a:r>
            <a:endParaRPr b="0" lang="en-US" sz="2400" spc="-1" strike="noStrike">
              <a:latin typeface="Arial"/>
            </a:endParaRPr>
          </a:p>
          <a:p>
            <a:pPr marL="228600" indent="-228240">
              <a:lnSpc>
                <a:spcPct val="150000"/>
              </a:lnSpc>
              <a:spcBef>
                <a:spcPts val="1001"/>
              </a:spcBef>
              <a:buClr>
                <a:srgbClr val="000000"/>
              </a:buClr>
              <a:buFont typeface="Arial"/>
              <a:buChar char="•"/>
              <a:tabLst>
                <a:tab algn="l" pos="0"/>
              </a:tabLst>
            </a:pPr>
            <a:r>
              <a:rPr b="0" lang="en-US" sz="2400" spc="-1" strike="noStrike">
                <a:solidFill>
                  <a:srgbClr val="000000"/>
                </a:solidFill>
                <a:latin typeface="Times New Roman"/>
              </a:rPr>
              <a:t>Three admission were from St. Merry hosp.</a:t>
            </a:r>
            <a:endParaRPr b="0" lang="en-US" sz="2400" spc="-1" strike="noStrike">
              <a:latin typeface="Arial"/>
            </a:endParaRPr>
          </a:p>
        </p:txBody>
      </p:sp>
      <p:graphicFrame>
        <p:nvGraphicFramePr>
          <p:cNvPr id="741" name="Chart 5"/>
          <p:cNvGraphicFramePr/>
          <p:nvPr/>
        </p:nvGraphicFramePr>
        <p:xfrm>
          <a:off x="3291840" y="1191600"/>
          <a:ext cx="8742960" cy="4896000"/>
        </p:xfrm>
        <a:graphic>
          <a:graphicData uri="http://schemas.openxmlformats.org/drawingml/2006/chart">
            <c:chart xmlns:c="http://schemas.openxmlformats.org/drawingml/2006/chart" xmlns:r="http://schemas.openxmlformats.org/officeDocument/2006/relationships" r:id="rId1"/>
          </a:graphicData>
        </a:graphic>
      </p:graphicFrame>
      <p:pic>
        <p:nvPicPr>
          <p:cNvPr id="742" name="Picture 3" descr=""/>
          <p:cNvPicPr/>
          <p:nvPr/>
        </p:nvPicPr>
        <p:blipFill>
          <a:blip r:embed="rId2"/>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3" name="TextShape 1"/>
          <p:cNvSpPr txBox="1"/>
          <p:nvPr/>
        </p:nvSpPr>
        <p:spPr>
          <a:xfrm>
            <a:off x="2899440" y="893520"/>
            <a:ext cx="9291960" cy="650520"/>
          </a:xfrm>
          <a:prstGeom prst="rect">
            <a:avLst/>
          </a:prstGeom>
          <a:solidFill>
            <a:srgbClr val="ffffff"/>
          </a:solidFill>
          <a:ln>
            <a:solidFill>
              <a:srgbClr val="000000"/>
            </a:solidFill>
          </a:ln>
        </p:spPr>
        <p:txBody>
          <a:bodyPr anchor="ctr">
            <a:normAutofit fontScale="44000"/>
          </a:bodyPr>
          <a:p>
            <a:pPr algn="ctr">
              <a:lnSpc>
                <a:spcPct val="90000"/>
              </a:lnSpc>
            </a:pPr>
            <a:r>
              <a:rPr b="1" lang="en-US" sz="2400" spc="-1" strike="noStrike">
                <a:solidFill>
                  <a:srgbClr val="000000"/>
                </a:solidFill>
                <a:latin typeface="Calibri Light"/>
              </a:rPr>
              <a:t>Trend of confirmed measles cases per week notification, South and South-east zone Tigray, Epi-week 15-29, 2023</a:t>
            </a:r>
            <a:endParaRPr b="0" lang="en-US" sz="2400" spc="-1" strike="noStrike">
              <a:solidFill>
                <a:srgbClr val="000000"/>
              </a:solidFill>
              <a:latin typeface="Calibri"/>
            </a:endParaRPr>
          </a:p>
        </p:txBody>
      </p:sp>
      <p:sp>
        <p:nvSpPr>
          <p:cNvPr id="744" name="CustomShape 2"/>
          <p:cNvSpPr/>
          <p:nvPr/>
        </p:nvSpPr>
        <p:spPr>
          <a:xfrm>
            <a:off x="142920" y="867960"/>
            <a:ext cx="2756520" cy="650520"/>
          </a:xfrm>
          <a:prstGeom prst="rect">
            <a:avLst/>
          </a:prstGeom>
          <a:solidFill>
            <a:srgbClr val="06045c"/>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0" lang="en-US" sz="3200" spc="-1" strike="noStrike">
                <a:solidFill>
                  <a:srgbClr val="ffffff"/>
                </a:solidFill>
                <a:latin typeface="Arial Black"/>
              </a:rPr>
              <a:t>2. Measles</a:t>
            </a:r>
            <a:endParaRPr b="0" lang="en-US" sz="3200" spc="-1" strike="noStrike">
              <a:latin typeface="Arial"/>
            </a:endParaRPr>
          </a:p>
        </p:txBody>
      </p:sp>
      <p:sp>
        <p:nvSpPr>
          <p:cNvPr id="745" name="CustomShape 3"/>
          <p:cNvSpPr/>
          <p:nvPr/>
        </p:nvSpPr>
        <p:spPr>
          <a:xfrm>
            <a:off x="66600" y="138240"/>
            <a:ext cx="10181880" cy="528120"/>
          </a:xfrm>
          <a:prstGeom prst="rect">
            <a:avLst/>
          </a:prstGeom>
          <a:noFill/>
          <a:ln>
            <a:noFill/>
          </a:ln>
        </p:spPr>
        <p:style>
          <a:lnRef idx="0"/>
          <a:fillRef idx="0"/>
          <a:effectRef idx="0"/>
          <a:fontRef idx="minor"/>
        </p:style>
        <p:txBody>
          <a:bodyPr anchor="ctr">
            <a:noAutofit/>
          </a:bodyPr>
          <a:p>
            <a:pPr>
              <a:lnSpc>
                <a:spcPct val="90000"/>
              </a:lnSpc>
            </a:pPr>
            <a:r>
              <a:rPr b="1" lang="en-US" sz="3600" spc="-1" strike="noStrike">
                <a:solidFill>
                  <a:srgbClr val="000000"/>
                </a:solidFill>
                <a:latin typeface="Times New Roman"/>
                <a:ea typeface="Calibri"/>
              </a:rPr>
              <a:t>Major outbreaks  </a:t>
            </a:r>
            <a:endParaRPr b="0" lang="en-US" sz="3600" spc="-1" strike="noStrike">
              <a:latin typeface="Arial"/>
            </a:endParaRPr>
          </a:p>
        </p:txBody>
      </p:sp>
      <p:graphicFrame>
        <p:nvGraphicFramePr>
          <p:cNvPr id="746" name="Chart 2"/>
          <p:cNvGraphicFramePr/>
          <p:nvPr/>
        </p:nvGraphicFramePr>
        <p:xfrm>
          <a:off x="25920" y="1993320"/>
          <a:ext cx="6925320" cy="3996360"/>
        </p:xfrm>
        <a:graphic>
          <a:graphicData uri="http://schemas.openxmlformats.org/drawingml/2006/chart">
            <c:chart xmlns:c="http://schemas.openxmlformats.org/drawingml/2006/chart" xmlns:r="http://schemas.openxmlformats.org/officeDocument/2006/relationships" r:id="rId1"/>
          </a:graphicData>
        </a:graphic>
      </p:graphicFrame>
      <p:sp>
        <p:nvSpPr>
          <p:cNvPr id="747" name="CustomShape 4"/>
          <p:cNvSpPr/>
          <p:nvPr/>
        </p:nvSpPr>
        <p:spPr>
          <a:xfrm>
            <a:off x="6951600" y="1993320"/>
            <a:ext cx="5189400" cy="3996360"/>
          </a:xfrm>
          <a:prstGeom prst="rect">
            <a:avLst/>
          </a:prstGeom>
          <a:noFill/>
          <a:ln>
            <a:noFill/>
          </a:ln>
        </p:spPr>
        <p:style>
          <a:lnRef idx="0"/>
          <a:fillRef idx="0"/>
          <a:effectRef idx="0"/>
          <a:fontRef idx="minor"/>
        </p:style>
        <p:txBody>
          <a:bodyPr lIns="90000" rIns="90000" tIns="45000" bIns="45000">
            <a:noAutofit/>
          </a:bodyPr>
          <a:p>
            <a:pPr marL="343080" indent="-342720">
              <a:lnSpc>
                <a:spcPct val="150000"/>
              </a:lnSpc>
              <a:spcBef>
                <a:spcPts val="1001"/>
              </a:spcBef>
              <a:buClr>
                <a:srgbClr val="000000"/>
              </a:buClr>
              <a:buFont typeface="Wingdings" charset="2"/>
              <a:buChar char=""/>
            </a:pPr>
            <a:r>
              <a:rPr b="0" lang="en-US" sz="2800" spc="-1" strike="noStrike">
                <a:solidFill>
                  <a:srgbClr val="000000"/>
                </a:solidFill>
                <a:latin typeface="Times New Roman"/>
              </a:rPr>
              <a:t>About</a:t>
            </a:r>
            <a:r>
              <a:rPr b="1" lang="en-US" sz="2800" spc="-1" strike="noStrike">
                <a:solidFill>
                  <a:srgbClr val="000000"/>
                </a:solidFill>
                <a:latin typeface="Times New Roman"/>
              </a:rPr>
              <a:t> 36% (22/61) </a:t>
            </a:r>
            <a:r>
              <a:rPr b="0" lang="en-US" sz="2800" spc="-1" strike="noStrike">
                <a:solidFill>
                  <a:srgbClr val="000000"/>
                </a:solidFill>
                <a:latin typeface="Times New Roman"/>
              </a:rPr>
              <a:t>cases were imported cases</a:t>
            </a:r>
            <a:endParaRPr b="0" lang="en-US" sz="2800" spc="-1" strike="noStrike">
              <a:latin typeface="Arial"/>
            </a:endParaRPr>
          </a:p>
          <a:p>
            <a:pPr marL="343080" indent="-342720">
              <a:lnSpc>
                <a:spcPct val="150000"/>
              </a:lnSpc>
              <a:spcBef>
                <a:spcPts val="1001"/>
              </a:spcBef>
              <a:buClr>
                <a:srgbClr val="000000"/>
              </a:buClr>
              <a:buFont typeface="Wingdings" charset="2"/>
              <a:buChar char=""/>
            </a:pPr>
            <a:r>
              <a:rPr b="0" lang="en-US" sz="2800" spc="-1" strike="noStrike">
                <a:solidFill>
                  <a:srgbClr val="000000"/>
                </a:solidFill>
                <a:latin typeface="Times New Roman"/>
              </a:rPr>
              <a:t>Currently no imported cases reported</a:t>
            </a:r>
            <a:endParaRPr b="0" lang="en-US" sz="2800" spc="-1" strike="noStrike">
              <a:latin typeface="Arial"/>
            </a:endParaRPr>
          </a:p>
          <a:p>
            <a:pPr marL="343080" indent="-342720">
              <a:lnSpc>
                <a:spcPct val="150000"/>
              </a:lnSpc>
              <a:spcBef>
                <a:spcPts val="1001"/>
              </a:spcBef>
              <a:buClr>
                <a:srgbClr val="000000"/>
              </a:buClr>
              <a:buFont typeface="Wingdings" charset="2"/>
              <a:buChar char=""/>
            </a:pPr>
            <a:r>
              <a:rPr b="0" lang="en-US" sz="2800" spc="-1" strike="noStrike">
                <a:solidFill>
                  <a:srgbClr val="000000"/>
                </a:solidFill>
                <a:latin typeface="Times New Roman"/>
              </a:rPr>
              <a:t>No case reported since week 29</a:t>
            </a:r>
            <a:endParaRPr b="0" lang="en-US" sz="2800" spc="-1" strike="noStrike">
              <a:latin typeface="Arial"/>
            </a:endParaRPr>
          </a:p>
          <a:p>
            <a:pPr>
              <a:lnSpc>
                <a:spcPct val="90000"/>
              </a:lnSpc>
              <a:spcBef>
                <a:spcPts val="1001"/>
              </a:spcBef>
            </a:pPr>
            <a:endParaRPr b="0" lang="en-US" sz="2800" spc="-1" strike="noStrike">
              <a:latin typeface="Arial"/>
            </a:endParaRPr>
          </a:p>
        </p:txBody>
      </p:sp>
      <p:pic>
        <p:nvPicPr>
          <p:cNvPr id="748" name="Picture 1" descr=""/>
          <p:cNvPicPr/>
          <p:nvPr/>
        </p:nvPicPr>
        <p:blipFill>
          <a:blip r:embed="rId2"/>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TextShape 1"/>
          <p:cNvSpPr txBox="1"/>
          <p:nvPr/>
        </p:nvSpPr>
        <p:spPr>
          <a:xfrm>
            <a:off x="156240" y="18360"/>
            <a:ext cx="8301600" cy="1325160"/>
          </a:xfrm>
          <a:prstGeom prst="rect">
            <a:avLst/>
          </a:prstGeom>
          <a:noFill/>
          <a:ln>
            <a:noFill/>
          </a:ln>
        </p:spPr>
        <p:txBody>
          <a:bodyPr anchor="ctr">
            <a:noAutofit/>
          </a:bodyPr>
          <a:p>
            <a:pPr>
              <a:lnSpc>
                <a:spcPct val="90000"/>
              </a:lnSpc>
            </a:pPr>
            <a:r>
              <a:rPr b="1" lang="en-US" sz="3600" spc="-1" strike="noStrike">
                <a:solidFill>
                  <a:srgbClr val="000000"/>
                </a:solidFill>
                <a:latin typeface="Calibri"/>
              </a:rPr>
              <a:t>Spatial distribution of measles in southern zone Tigray, Epi-week 15-29, 2023 </a:t>
            </a:r>
            <a:endParaRPr b="0" lang="en-US" sz="3600" spc="-1" strike="noStrike">
              <a:solidFill>
                <a:srgbClr val="000000"/>
              </a:solidFill>
              <a:latin typeface="Calibri"/>
            </a:endParaRPr>
          </a:p>
        </p:txBody>
      </p:sp>
      <p:graphicFrame>
        <p:nvGraphicFramePr>
          <p:cNvPr id="750" name="Content Placeholder 11"/>
          <p:cNvGraphicFramePr/>
          <p:nvPr/>
        </p:nvGraphicFramePr>
        <p:xfrm>
          <a:off x="50760" y="1257480"/>
          <a:ext cx="6503760" cy="460008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51" name="Table 2"/>
          <p:cNvGraphicFramePr/>
          <p:nvPr/>
        </p:nvGraphicFramePr>
        <p:xfrm>
          <a:off x="6677640" y="1257120"/>
          <a:ext cx="5240160" cy="4600080"/>
        </p:xfrm>
        <a:graphic>
          <a:graphicData uri="http://schemas.openxmlformats.org/drawingml/2006/table">
            <a:tbl>
              <a:tblPr/>
              <a:tblGrid>
                <a:gridCol w="1753560"/>
                <a:gridCol w="2284920"/>
                <a:gridCol w="1201680"/>
              </a:tblGrid>
              <a:tr h="1022400">
                <a:tc>
                  <a:txBody>
                    <a:bodyPr lIns="6120" rIns="6120" tIns="6120" bIns="0" anchor="ctr">
                      <a:noAutofit/>
                    </a:bodyPr>
                    <a:p>
                      <a:pPr algn="ctr">
                        <a:lnSpc>
                          <a:spcPct val="100000"/>
                        </a:lnSpc>
                      </a:pPr>
                      <a:r>
                        <a:rPr b="1" lang="en-US" sz="2400" spc="-1" strike="noStrike">
                          <a:solidFill>
                            <a:srgbClr val="ffffff"/>
                          </a:solidFill>
                          <a:latin typeface="Calibri"/>
                        </a:rPr>
                        <a:t>Age </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8720">
                      <a:solidFill>
                        <a:srgbClr val="ffffff"/>
                      </a:solidFill>
                    </a:lnB>
                    <a:solidFill>
                      <a:srgbClr val="a6b727"/>
                    </a:solidFill>
                  </a:tcPr>
                </a:tc>
                <a:tc>
                  <a:txBody>
                    <a:bodyPr lIns="6120" rIns="6120" tIns="6120" bIns="0" anchor="ctr">
                      <a:noAutofit/>
                    </a:bodyPr>
                    <a:p>
                      <a:pPr algn="ctr">
                        <a:lnSpc>
                          <a:spcPct val="100000"/>
                        </a:lnSpc>
                      </a:pPr>
                      <a:r>
                        <a:rPr b="1" lang="en-US" sz="2400" spc="-1" strike="noStrike">
                          <a:solidFill>
                            <a:srgbClr val="ffffff"/>
                          </a:solidFill>
                          <a:latin typeface="Calibri"/>
                        </a:rPr>
                        <a:t># of cases</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8720">
                      <a:solidFill>
                        <a:srgbClr val="ffffff"/>
                      </a:solidFill>
                    </a:lnB>
                    <a:solidFill>
                      <a:srgbClr val="a6b727"/>
                    </a:solidFill>
                  </a:tcPr>
                </a:tc>
                <a:tc>
                  <a:txBody>
                    <a:bodyPr lIns="6120" rIns="6120" tIns="6120" bIns="0" anchor="ctr">
                      <a:noAutofit/>
                    </a:bodyPr>
                    <a:p>
                      <a:pPr algn="ctr">
                        <a:lnSpc>
                          <a:spcPct val="100000"/>
                        </a:lnSpc>
                      </a:pPr>
                      <a:r>
                        <a:rPr b="1" lang="en-US" sz="2400" spc="-1" strike="noStrike">
                          <a:solidFill>
                            <a:srgbClr val="ffffff"/>
                          </a:solidFill>
                          <a:latin typeface="Calibri"/>
                        </a:rPr>
                        <a:t>%</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8720">
                      <a:solidFill>
                        <a:srgbClr val="ffffff"/>
                      </a:solidFill>
                    </a:lnB>
                    <a:solidFill>
                      <a:srgbClr val="a6b727"/>
                    </a:solidFill>
                  </a:tcPr>
                </a:tc>
              </a:tr>
              <a:tr h="717480">
                <a:tc>
                  <a:txBody>
                    <a:bodyPr lIns="6120" rIns="6120" tIns="6120" bIns="0" anchor="ctr">
                      <a:noAutofit/>
                    </a:bodyPr>
                    <a:p>
                      <a:pPr>
                        <a:lnSpc>
                          <a:spcPct val="100000"/>
                        </a:lnSpc>
                      </a:pPr>
                      <a:r>
                        <a:rPr b="0" lang="en-US" sz="2400" spc="-1" strike="noStrike">
                          <a:solidFill>
                            <a:srgbClr val="000000"/>
                          </a:solidFill>
                          <a:latin typeface="Calibri"/>
                        </a:rPr>
                        <a:t>&lt; 1 year</a:t>
                      </a:r>
                      <a:endParaRPr b="0" lang="en-US" sz="2400" spc="-1" strike="noStrike">
                        <a:latin typeface="Arial"/>
                      </a:endParaRPr>
                    </a:p>
                  </a:txBody>
                  <a:tcPr marL="6120" marR="6120">
                    <a:lnL w="12240">
                      <a:solidFill>
                        <a:srgbClr val="ffffff"/>
                      </a:solidFill>
                    </a:lnL>
                    <a:lnR w="12240">
                      <a:solidFill>
                        <a:srgbClr val="ffffff"/>
                      </a:solidFill>
                    </a:lnR>
                    <a:lnT w="18720">
                      <a:solidFill>
                        <a:srgbClr val="ffffff"/>
                      </a:solidFill>
                    </a:lnT>
                    <a:lnB w="12240">
                      <a:solidFill>
                        <a:srgbClr val="ffffff"/>
                      </a:solidFill>
                    </a:lnB>
                    <a:solidFill>
                      <a:srgbClr val="e1e6cd"/>
                    </a:solidFill>
                  </a:tcPr>
                </a:tc>
                <a:tc>
                  <a:txBody>
                    <a:bodyPr lIns="6120" rIns="6120" tIns="6120" bIns="0" anchor="ctr">
                      <a:noAutofit/>
                    </a:bodyPr>
                    <a:p>
                      <a:pPr algn="ctr">
                        <a:lnSpc>
                          <a:spcPct val="100000"/>
                        </a:lnSpc>
                      </a:pPr>
                      <a:r>
                        <a:rPr b="0" lang="en-US" sz="2400" spc="-1" strike="noStrike">
                          <a:solidFill>
                            <a:srgbClr val="000000"/>
                          </a:solidFill>
                          <a:latin typeface="Calibri"/>
                        </a:rPr>
                        <a:t>15</a:t>
                      </a:r>
                      <a:endParaRPr b="0" lang="en-US" sz="2400" spc="-1" strike="noStrike">
                        <a:latin typeface="Arial"/>
                      </a:endParaRPr>
                    </a:p>
                  </a:txBody>
                  <a:tcPr marL="6120" marR="6120">
                    <a:lnL w="12240">
                      <a:solidFill>
                        <a:srgbClr val="ffffff"/>
                      </a:solidFill>
                    </a:lnL>
                    <a:lnR w="12240">
                      <a:solidFill>
                        <a:srgbClr val="ffffff"/>
                      </a:solidFill>
                    </a:lnR>
                    <a:lnT w="18720">
                      <a:solidFill>
                        <a:srgbClr val="ffffff"/>
                      </a:solidFill>
                    </a:lnT>
                    <a:lnB w="12240">
                      <a:solidFill>
                        <a:srgbClr val="ffffff"/>
                      </a:solidFill>
                    </a:lnB>
                    <a:solidFill>
                      <a:srgbClr val="e1e6cd"/>
                    </a:solidFill>
                  </a:tcPr>
                </a:tc>
                <a:tc>
                  <a:txBody>
                    <a:bodyPr lIns="6120" rIns="6120" tIns="6120" bIns="0" anchor="ctr">
                      <a:noAutofit/>
                    </a:bodyPr>
                    <a:p>
                      <a:pPr algn="ctr">
                        <a:lnSpc>
                          <a:spcPct val="100000"/>
                        </a:lnSpc>
                      </a:pPr>
                      <a:r>
                        <a:rPr b="0" lang="en-US" sz="2400" spc="-1" strike="noStrike">
                          <a:solidFill>
                            <a:srgbClr val="000000"/>
                          </a:solidFill>
                          <a:latin typeface="Calibri"/>
                        </a:rPr>
                        <a:t>25</a:t>
                      </a:r>
                      <a:endParaRPr b="0" lang="en-US" sz="2400" spc="-1" strike="noStrike">
                        <a:latin typeface="Arial"/>
                      </a:endParaRPr>
                    </a:p>
                  </a:txBody>
                  <a:tcPr marL="6120" marR="6120">
                    <a:lnL w="12240">
                      <a:solidFill>
                        <a:srgbClr val="ffffff"/>
                      </a:solidFill>
                    </a:lnL>
                    <a:lnR w="12240">
                      <a:solidFill>
                        <a:srgbClr val="ffffff"/>
                      </a:solidFill>
                    </a:lnR>
                    <a:lnT w="18720">
                      <a:solidFill>
                        <a:srgbClr val="ffffff"/>
                      </a:solidFill>
                    </a:lnT>
                    <a:lnB w="12240">
                      <a:solidFill>
                        <a:srgbClr val="ffffff"/>
                      </a:solidFill>
                    </a:lnB>
                    <a:solidFill>
                      <a:srgbClr val="e1e6cd"/>
                    </a:solidFill>
                  </a:tcPr>
                </a:tc>
              </a:tr>
              <a:tr h="1424520">
                <a:tc>
                  <a:txBody>
                    <a:bodyPr lIns="6120" rIns="6120" tIns="6120" bIns="0" anchor="ctr">
                      <a:noAutofit/>
                    </a:bodyPr>
                    <a:p>
                      <a:pPr>
                        <a:lnSpc>
                          <a:spcPct val="100000"/>
                        </a:lnSpc>
                      </a:pPr>
                      <a:r>
                        <a:rPr b="0" lang="en-US" sz="2400" spc="-1" strike="noStrike">
                          <a:solidFill>
                            <a:srgbClr val="000000"/>
                          </a:solidFill>
                          <a:latin typeface="Calibri"/>
                        </a:rPr>
                        <a:t>1 – 5 years</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f1f3e8"/>
                    </a:solidFill>
                  </a:tcPr>
                </a:tc>
                <a:tc>
                  <a:txBody>
                    <a:bodyPr lIns="6120" rIns="6120" tIns="6120" bIns="0" anchor="ctr">
                      <a:noAutofit/>
                    </a:bodyPr>
                    <a:p>
                      <a:pPr algn="ctr">
                        <a:lnSpc>
                          <a:spcPct val="100000"/>
                        </a:lnSpc>
                      </a:pPr>
                      <a:r>
                        <a:rPr b="0" lang="en-US" sz="2400" spc="-1" strike="noStrike">
                          <a:solidFill>
                            <a:srgbClr val="000000"/>
                          </a:solidFill>
                          <a:latin typeface="Calibri"/>
                        </a:rPr>
                        <a:t>32</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f1f3e8"/>
                    </a:solidFill>
                  </a:tcPr>
                </a:tc>
                <a:tc>
                  <a:txBody>
                    <a:bodyPr lIns="6120" rIns="6120" tIns="6120" bIns="0" anchor="ctr">
                      <a:noAutofit/>
                    </a:bodyPr>
                    <a:p>
                      <a:pPr algn="ctr">
                        <a:lnSpc>
                          <a:spcPct val="100000"/>
                        </a:lnSpc>
                      </a:pPr>
                      <a:r>
                        <a:rPr b="0" lang="en-US" sz="2400" spc="-1" strike="noStrike">
                          <a:solidFill>
                            <a:srgbClr val="000000"/>
                          </a:solidFill>
                          <a:latin typeface="Calibri"/>
                        </a:rPr>
                        <a:t>52</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f1f3e8"/>
                    </a:solidFill>
                  </a:tcPr>
                </a:tc>
              </a:tr>
              <a:tr h="717480">
                <a:tc>
                  <a:txBody>
                    <a:bodyPr lIns="6120" rIns="6120" tIns="6120" bIns="0" anchor="ctr">
                      <a:noAutofit/>
                    </a:bodyPr>
                    <a:p>
                      <a:pPr>
                        <a:lnSpc>
                          <a:spcPct val="100000"/>
                        </a:lnSpc>
                      </a:pPr>
                      <a:r>
                        <a:rPr b="0" lang="en-US" sz="2400" spc="-1" strike="noStrike">
                          <a:solidFill>
                            <a:srgbClr val="000000"/>
                          </a:solidFill>
                          <a:latin typeface="Calibri"/>
                        </a:rPr>
                        <a:t>&gt; 5 years</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1e6cd"/>
                    </a:solidFill>
                  </a:tcPr>
                </a:tc>
                <a:tc>
                  <a:txBody>
                    <a:bodyPr lIns="6120" rIns="6120" tIns="6120" bIns="0" anchor="ctr">
                      <a:noAutofit/>
                    </a:bodyPr>
                    <a:p>
                      <a:pPr algn="ctr">
                        <a:lnSpc>
                          <a:spcPct val="100000"/>
                        </a:lnSpc>
                      </a:pPr>
                      <a:r>
                        <a:rPr b="0" lang="en-US" sz="2400" spc="-1" strike="noStrike">
                          <a:solidFill>
                            <a:srgbClr val="000000"/>
                          </a:solidFill>
                          <a:latin typeface="Calibri"/>
                        </a:rPr>
                        <a:t>14</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1e6cd"/>
                    </a:solidFill>
                  </a:tcPr>
                </a:tc>
                <a:tc>
                  <a:txBody>
                    <a:bodyPr lIns="6120" rIns="6120" tIns="6120" bIns="0" anchor="ctr">
                      <a:noAutofit/>
                    </a:bodyPr>
                    <a:p>
                      <a:pPr algn="ctr">
                        <a:lnSpc>
                          <a:spcPct val="100000"/>
                        </a:lnSpc>
                      </a:pPr>
                      <a:r>
                        <a:rPr b="0" lang="en-US" sz="2400" spc="-1" strike="noStrike">
                          <a:solidFill>
                            <a:srgbClr val="000000"/>
                          </a:solidFill>
                          <a:latin typeface="Calibri"/>
                        </a:rPr>
                        <a:t>23</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e1e6cd"/>
                    </a:solidFill>
                  </a:tcPr>
                </a:tc>
              </a:tr>
              <a:tr h="718200">
                <a:tc>
                  <a:txBody>
                    <a:bodyPr lIns="6120" rIns="95040" tIns="6120" bIns="0" anchor="ctr">
                      <a:noAutofit/>
                    </a:bodyPr>
                    <a:p>
                      <a:pPr algn="r">
                        <a:lnSpc>
                          <a:spcPct val="100000"/>
                        </a:lnSpc>
                      </a:pPr>
                      <a:r>
                        <a:rPr b="1" lang="en-US" sz="2400" spc="-1" strike="noStrike">
                          <a:solidFill>
                            <a:srgbClr val="000000"/>
                          </a:solidFill>
                          <a:latin typeface="Calibri"/>
                        </a:rPr>
                        <a:t>Total</a:t>
                      </a:r>
                      <a:endParaRPr b="0" lang="en-US" sz="2400" spc="-1" strike="noStrike">
                        <a:latin typeface="Arial"/>
                      </a:endParaRPr>
                    </a:p>
                  </a:txBody>
                  <a:tcPr marL="6120" marR="95040">
                    <a:lnL w="12240">
                      <a:solidFill>
                        <a:srgbClr val="ffffff"/>
                      </a:solidFill>
                    </a:lnL>
                    <a:lnR w="12240">
                      <a:solidFill>
                        <a:srgbClr val="ffffff"/>
                      </a:solidFill>
                    </a:lnR>
                    <a:lnT w="12240">
                      <a:solidFill>
                        <a:srgbClr val="ffffff"/>
                      </a:solidFill>
                    </a:lnT>
                    <a:lnB w="12240">
                      <a:solidFill>
                        <a:srgbClr val="ffffff"/>
                      </a:solidFill>
                    </a:lnB>
                    <a:solidFill>
                      <a:srgbClr val="f1f3e8"/>
                    </a:solidFill>
                  </a:tcPr>
                </a:tc>
                <a:tc>
                  <a:txBody>
                    <a:bodyPr lIns="6120" rIns="6120" tIns="6120" bIns="0" anchor="ctr">
                      <a:noAutofit/>
                    </a:bodyPr>
                    <a:p>
                      <a:pPr algn="ctr">
                        <a:lnSpc>
                          <a:spcPct val="100000"/>
                        </a:lnSpc>
                      </a:pPr>
                      <a:r>
                        <a:rPr b="1" lang="en-US" sz="2400" spc="-1" strike="noStrike">
                          <a:solidFill>
                            <a:srgbClr val="000000"/>
                          </a:solidFill>
                          <a:latin typeface="Calibri"/>
                        </a:rPr>
                        <a:t>61</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f1f3e8"/>
                    </a:solidFill>
                  </a:tcPr>
                </a:tc>
                <a:tc>
                  <a:txBody>
                    <a:bodyPr lIns="6120" rIns="6120" tIns="6120" bIns="0">
                      <a:noAutofit/>
                    </a:bodyPr>
                    <a:p>
                      <a:pPr algn="ctr">
                        <a:lnSpc>
                          <a:spcPct val="100000"/>
                        </a:lnSpc>
                      </a:pPr>
                      <a:r>
                        <a:rPr b="0" lang="en-US" sz="2400" spc="-1" strike="noStrike">
                          <a:solidFill>
                            <a:srgbClr val="000000"/>
                          </a:solidFill>
                          <a:latin typeface="Calibri"/>
                        </a:rPr>
                        <a:t>100 </a:t>
                      </a:r>
                      <a:endParaRPr b="0" lang="en-US" sz="2400" spc="-1" strike="noStrike">
                        <a:latin typeface="Arial"/>
                      </a:endParaRPr>
                    </a:p>
                  </a:txBody>
                  <a:tcPr marL="6120" marR="6120">
                    <a:lnL w="12240">
                      <a:solidFill>
                        <a:srgbClr val="ffffff"/>
                      </a:solidFill>
                    </a:lnL>
                    <a:lnR w="12240">
                      <a:solidFill>
                        <a:srgbClr val="ffffff"/>
                      </a:solidFill>
                    </a:lnR>
                    <a:lnT w="12240">
                      <a:solidFill>
                        <a:srgbClr val="ffffff"/>
                      </a:solidFill>
                    </a:lnT>
                    <a:lnB w="12240">
                      <a:solidFill>
                        <a:srgbClr val="ffffff"/>
                      </a:solidFill>
                    </a:lnB>
                    <a:solidFill>
                      <a:srgbClr val="f1f3e8"/>
                    </a:solidFill>
                  </a:tcPr>
                </a:tc>
              </a:tr>
            </a:tbl>
          </a:graphicData>
        </a:graphic>
      </p:graphicFrame>
      <p:pic>
        <p:nvPicPr>
          <p:cNvPr id="752" name="Picture 2" descr=""/>
          <p:cNvPicPr/>
          <p:nvPr/>
        </p:nvPicPr>
        <p:blipFill>
          <a:blip r:embed="rId2"/>
          <a:srcRect l="0" t="16563" r="910" b="18354"/>
          <a:stretch/>
        </p:blipFill>
        <p:spPr>
          <a:xfrm>
            <a:off x="8458200" y="0"/>
            <a:ext cx="3733560" cy="591120"/>
          </a:xfrm>
          <a:prstGeom prst="rect">
            <a:avLst/>
          </a:prstGeom>
          <a:ln>
            <a:noFill/>
          </a:ln>
        </p:spPr>
      </p:pic>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TextShape 1"/>
          <p:cNvSpPr txBox="1"/>
          <p:nvPr/>
        </p:nvSpPr>
        <p:spPr>
          <a:xfrm>
            <a:off x="266760" y="0"/>
            <a:ext cx="11658240" cy="757800"/>
          </a:xfrm>
          <a:prstGeom prst="rect">
            <a:avLst/>
          </a:prstGeom>
          <a:noFill/>
          <a:ln>
            <a:noFill/>
          </a:ln>
        </p:spPr>
        <p:txBody>
          <a:bodyPr anchor="ctr">
            <a:normAutofit/>
          </a:bodyPr>
          <a:p>
            <a:pPr>
              <a:lnSpc>
                <a:spcPct val="90000"/>
              </a:lnSpc>
            </a:pPr>
            <a:r>
              <a:rPr b="1" lang="en-US" sz="4400" spc="-1" strike="noStrike">
                <a:solidFill>
                  <a:srgbClr val="000000"/>
                </a:solidFill>
                <a:latin typeface="Times New Roman"/>
                <a:ea typeface="Calibri"/>
              </a:rPr>
              <a:t>Major outbreaks</a:t>
            </a:r>
            <a:endParaRPr b="0" lang="en-US" sz="4400" spc="-1" strike="noStrike">
              <a:solidFill>
                <a:srgbClr val="000000"/>
              </a:solidFill>
              <a:latin typeface="Calibri"/>
            </a:endParaRPr>
          </a:p>
        </p:txBody>
      </p:sp>
      <p:graphicFrame>
        <p:nvGraphicFramePr>
          <p:cNvPr id="754" name="Table 2"/>
          <p:cNvGraphicFramePr/>
          <p:nvPr/>
        </p:nvGraphicFramePr>
        <p:xfrm>
          <a:off x="266760" y="1219680"/>
          <a:ext cx="11658240" cy="3504240"/>
        </p:xfrm>
        <a:graphic>
          <a:graphicData uri="http://schemas.openxmlformats.org/drawingml/2006/table">
            <a:tbl>
              <a:tblPr/>
              <a:tblGrid>
                <a:gridCol w="795960"/>
                <a:gridCol w="3072960"/>
                <a:gridCol w="3558600"/>
                <a:gridCol w="1922400"/>
                <a:gridCol w="2308320"/>
              </a:tblGrid>
              <a:tr h="311400">
                <a:tc>
                  <a:txBody>
                    <a:bodyPr lIns="6120" rIns="6120" tIns="6120" bIns="0" anchor="ctr">
                      <a:noAutofit/>
                    </a:bodyPr>
                    <a:p>
                      <a:pPr algn="ctr">
                        <a:lnSpc>
                          <a:spcPct val="100000"/>
                        </a:lnSpc>
                      </a:pPr>
                      <a:r>
                        <a:rPr b="1" lang="en-US" sz="2400" spc="-1" strike="noStrike">
                          <a:solidFill>
                            <a:srgbClr val="0070c0"/>
                          </a:solidFill>
                          <a:latin typeface="Calibri"/>
                        </a:rPr>
                        <a:t>S/N</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gn="ctr">
                        <a:lnSpc>
                          <a:spcPct val="100000"/>
                        </a:lnSpc>
                      </a:pPr>
                      <a:r>
                        <a:rPr b="1" lang="en-US" sz="2400" spc="-1" strike="noStrike">
                          <a:solidFill>
                            <a:srgbClr val="0070c0"/>
                          </a:solidFill>
                          <a:latin typeface="Calibri"/>
                        </a:rPr>
                        <a:t>Woreda</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gn="ctr">
                        <a:lnSpc>
                          <a:spcPct val="100000"/>
                        </a:lnSpc>
                      </a:pPr>
                      <a:r>
                        <a:rPr b="1" lang="en-US" sz="2400" spc="-1" strike="noStrike">
                          <a:solidFill>
                            <a:srgbClr val="0070c0"/>
                          </a:solidFill>
                          <a:latin typeface="Calibri"/>
                        </a:rPr>
                        <a:t># of suspected cases</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gn="ctr">
                        <a:lnSpc>
                          <a:spcPct val="100000"/>
                        </a:lnSpc>
                      </a:pPr>
                      <a:r>
                        <a:rPr b="1" lang="en-US" sz="2400" spc="-1" strike="noStrike">
                          <a:solidFill>
                            <a:srgbClr val="0070c0"/>
                          </a:solidFill>
                          <a:latin typeface="Calibri"/>
                        </a:rPr>
                        <a:t>Sample sent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gn="ctr">
                        <a:lnSpc>
                          <a:spcPct val="100000"/>
                        </a:lnSpc>
                      </a:pPr>
                      <a:r>
                        <a:rPr b="1" lang="en-US" sz="2400" spc="-1" strike="noStrike">
                          <a:solidFill>
                            <a:srgbClr val="0070c0"/>
                          </a:solidFill>
                          <a:latin typeface="Calibri"/>
                        </a:rPr>
                        <a:t>Result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Hawzen</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gn="ctr">
                        <a:lnSpc>
                          <a:spcPct val="100000"/>
                        </a:lnSpc>
                      </a:pPr>
                      <a:r>
                        <a:rPr b="1" lang="en-US" sz="2400" spc="-1" strike="noStrike">
                          <a:solidFill>
                            <a:srgbClr val="000000"/>
                          </a:solidFill>
                          <a:latin typeface="Calibri"/>
                        </a:rPr>
                        <a:t>7</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4</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2 positive</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2</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Adi-gudom</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2</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3</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Asgede</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13</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5</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3 Negative</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5</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Adi-haki</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7</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6</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Shire</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2</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7</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Hintalo</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6</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8</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Axum Town</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9</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Hawelti</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 ve for Rubella</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10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Hahyle</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Negative</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11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Abi-adi town</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a:txBody>
                    <a:bodyPr lIns="6120" rIns="6120" tIns="6120" bIns="0" anchor="b">
                      <a:noAutofit/>
                    </a:bodyPr>
                    <a:p>
                      <a:pPr algn="ctr">
                        <a:lnSpc>
                          <a:spcPct val="100000"/>
                        </a:lnSpc>
                      </a:pPr>
                      <a:r>
                        <a:rPr b="0" lang="en-US" sz="2400" spc="-1" strike="noStrike">
                          <a:solidFill>
                            <a:srgbClr val="000000"/>
                          </a:solidFill>
                          <a:latin typeface="Calibri"/>
                        </a:rPr>
                        <a:t>12</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ctr">
                      <a:noAutofit/>
                    </a:bodyPr>
                    <a:p>
                      <a:pPr>
                        <a:lnSpc>
                          <a:spcPct val="100000"/>
                        </a:lnSpc>
                      </a:pPr>
                      <a:r>
                        <a:rPr b="0" lang="en-US" sz="2400" spc="-1" strike="noStrike">
                          <a:solidFill>
                            <a:srgbClr val="000000"/>
                          </a:solidFill>
                          <a:latin typeface="Calibri"/>
                        </a:rPr>
                        <a:t>Karl Lemlem hospital</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0" lang="en-US" sz="2400" spc="-1" strike="noStrike">
                          <a:solidFill>
                            <a:srgbClr val="000000"/>
                          </a:solidFill>
                          <a:latin typeface="Calibri"/>
                        </a:rPr>
                        <a:t>0</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chor="b">
                      <a:noAutofit/>
                    </a:bodyPr>
                    <a:p>
                      <a:pPr algn="ctr">
                        <a:lnSpc>
                          <a:spcPct val="100000"/>
                        </a:lnSpc>
                      </a:pPr>
                      <a:r>
                        <a:rPr b="0" lang="en-US" sz="2400" spc="-1" strike="noStrike">
                          <a:solidFill>
                            <a:srgbClr val="000000"/>
                          </a:solidFill>
                          <a:latin typeface="Calibri"/>
                        </a:rPr>
                        <a:t>--</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r h="311400">
                <a:tc gridSpan="2">
                  <a:txBody>
                    <a:bodyPr lIns="6120" rIns="6120" tIns="6120" bIns="0" anchor="b">
                      <a:noAutofit/>
                    </a:bodyPr>
                    <a:p>
                      <a:pPr algn="ctr">
                        <a:lnSpc>
                          <a:spcPct val="100000"/>
                        </a:lnSpc>
                      </a:pPr>
                      <a:r>
                        <a:rPr b="1" lang="en-US" sz="2400" spc="-1" strike="noStrike">
                          <a:solidFill>
                            <a:srgbClr val="0070c0"/>
                          </a:solidFill>
                          <a:latin typeface="Calibri"/>
                        </a:rPr>
                        <a:t>TOTAL</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hMerge="1">
                  <a:tcPr marL="90000" marR="90000">
                    <a:solidFill>
                      <a:srgbClr val="729fcf"/>
                    </a:solidFill>
                  </a:tcPr>
                </a:tc>
                <a:tc>
                  <a:txBody>
                    <a:bodyPr lIns="6120" rIns="6120" tIns="6120" bIns="0">
                      <a:noAutofit/>
                    </a:bodyPr>
                    <a:p>
                      <a:pPr algn="ctr">
                        <a:lnSpc>
                          <a:spcPct val="100000"/>
                        </a:lnSpc>
                      </a:pPr>
                      <a:r>
                        <a:rPr b="1" lang="en-US" sz="2400" spc="-1" strike="noStrike">
                          <a:solidFill>
                            <a:srgbClr val="0070c0"/>
                          </a:solidFill>
                          <a:latin typeface="Calibri"/>
                        </a:rPr>
                        <a:t>42</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xBody>
                    <a:bodyPr lIns="6120" rIns="6120" tIns="6120" bIns="0">
                      <a:noAutofit/>
                    </a:bodyPr>
                    <a:p>
                      <a:pPr algn="ctr">
                        <a:lnSpc>
                          <a:spcPct val="100000"/>
                        </a:lnSpc>
                      </a:pPr>
                      <a:r>
                        <a:rPr b="1" lang="en-US" sz="2400" spc="-1" strike="noStrike">
                          <a:solidFill>
                            <a:srgbClr val="0070c0"/>
                          </a:solidFill>
                          <a:latin typeface="Calibri"/>
                        </a:rPr>
                        <a:t>11</a:t>
                      </a:r>
                      <a:endParaRPr b="0" lang="en-US" sz="2400" spc="-1" strike="noStrike">
                        <a:latin typeface="Arial"/>
                      </a:endParaRPr>
                    </a:p>
                  </a:txBody>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c>
                  <a:tcPr marL="6120" marR="6120">
                    <a:lnL w="12240">
                      <a:solidFill>
                        <a:srgbClr val="ffc000"/>
                      </a:solidFill>
                    </a:lnL>
                    <a:lnR w="12240">
                      <a:solidFill>
                        <a:srgbClr val="ffc000"/>
                      </a:solidFill>
                    </a:lnR>
                    <a:lnT w="12240">
                      <a:solidFill>
                        <a:srgbClr val="ffc000"/>
                      </a:solidFill>
                    </a:lnT>
                    <a:lnB w="12240">
                      <a:solidFill>
                        <a:srgbClr val="ffc000"/>
                      </a:solidFill>
                    </a:lnB>
                    <a:solidFill>
                      <a:srgbClr val="ffffff"/>
                    </a:solidFill>
                  </a:tcPr>
                </a:tc>
              </a:tr>
            </a:tbl>
          </a:graphicData>
        </a:graphic>
      </p:graphicFrame>
      <p:sp>
        <p:nvSpPr>
          <p:cNvPr id="755" name="CustomShape 3"/>
          <p:cNvSpPr/>
          <p:nvPr/>
        </p:nvSpPr>
        <p:spPr>
          <a:xfrm>
            <a:off x="866880" y="758160"/>
            <a:ext cx="98485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bri"/>
              </a:rPr>
              <a:t>Additional reports of suspected measles from other woredas, July, 2023</a:t>
            </a:r>
            <a:endParaRPr b="0" lang="en-US" sz="2400" spc="-1" strike="noStrike">
              <a:latin typeface="Arial"/>
            </a:endParaRPr>
          </a:p>
        </p:txBody>
      </p:sp>
      <p:pic>
        <p:nvPicPr>
          <p:cNvPr id="756" name="Picture 1" descr=""/>
          <p:cNvPicPr/>
          <p:nvPr/>
        </p:nvPicPr>
        <p:blipFill>
          <a:blip r:embed="rId1"/>
          <a:srcRect l="0" t="16563" r="910" b="18354"/>
          <a:stretch/>
        </p:blipFill>
        <p:spPr>
          <a:xfrm>
            <a:off x="6661440" y="0"/>
            <a:ext cx="5529960" cy="59112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3E33BB0DF1434390D5F0561A82522E" ma:contentTypeVersion="13" ma:contentTypeDescription="Create a new document." ma:contentTypeScope="" ma:versionID="5f539a8091236a979d90cdd0398f9a8b">
  <xsd:schema xmlns:xsd="http://www.w3.org/2001/XMLSchema" xmlns:xs="http://www.w3.org/2001/XMLSchema" xmlns:p="http://schemas.microsoft.com/office/2006/metadata/properties" xmlns:ns3="99c26e9c-eb97-48e7-b2a2-2596a9cb4e40" xmlns:ns4="623578fe-514b-4195-8ad3-d3b35c08c126" targetNamespace="http://schemas.microsoft.com/office/2006/metadata/properties" ma:root="true" ma:fieldsID="95bc9ef8b294308092a6d6057f186cab" ns3:_="" ns4:_="">
    <xsd:import namespace="99c26e9c-eb97-48e7-b2a2-2596a9cb4e40"/>
    <xsd:import namespace="623578fe-514b-4195-8ad3-d3b35c08c12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26e9c-eb97-48e7-b2a2-2596a9cb4e4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3578fe-514b-4195-8ad3-d3b35c08c1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B67322-32DB-4EC8-A794-37DDD18183EC}">
  <ds:schemaRefs>
    <ds:schemaRef ds:uri="http://schemas.microsoft.com/sharepoint/v3/contenttype/forms"/>
  </ds:schemaRefs>
</ds:datastoreItem>
</file>

<file path=customXml/itemProps2.xml><?xml version="1.0" encoding="utf-8"?>
<ds:datastoreItem xmlns:ds="http://schemas.openxmlformats.org/officeDocument/2006/customXml" ds:itemID="{A4C2BA04-269B-4198-BF90-9D3912F58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c26e9c-eb97-48e7-b2a2-2596a9cb4e40"/>
    <ds:schemaRef ds:uri="623578fe-514b-4195-8ad3-d3b35c08c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340CA7-B3B4-43E5-8995-39634537661A}">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99c26e9c-eb97-48e7-b2a2-2596a9cb4e40"/>
    <ds:schemaRef ds:uri="http://purl.org/dc/dcmitype/"/>
    <ds:schemaRef ds:uri="623578fe-514b-4195-8ad3-d3b35c08c12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20058</TotalTime>
  <Application>LibreOffice/6.4.7.2$Linux_X86_64 LibreOffice_project/40$Build-2</Application>
  <Words>9336</Words>
  <Paragraphs>1530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2021-01-21T12:09:33Z</dcterms:created>
  <dc:creator>Yewondwossen Assefa</dc:creator>
  <dc:description/>
  <dc:language>en-US</dc:language>
  <cp:lastModifiedBy/>
  <dcterms:modified xsi:type="dcterms:W3CDTF">2023-08-06T22:30:23Z</dcterms:modified>
  <cp:revision>1018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0x010100BB3E33BB0DF1434390D5F0561A82522E</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23</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130</vt:i4>
  </property>
</Properties>
</file>